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88"/>
  </p:notesMasterIdLst>
  <p:sldIdLst>
    <p:sldId id="460" r:id="rId5"/>
    <p:sldId id="784" r:id="rId6"/>
    <p:sldId id="919" r:id="rId7"/>
    <p:sldId id="920" r:id="rId8"/>
    <p:sldId id="921" r:id="rId9"/>
    <p:sldId id="922" r:id="rId10"/>
    <p:sldId id="923" r:id="rId11"/>
    <p:sldId id="924" r:id="rId12"/>
    <p:sldId id="925" r:id="rId13"/>
    <p:sldId id="926" r:id="rId14"/>
    <p:sldId id="978" r:id="rId15"/>
    <p:sldId id="927" r:id="rId16"/>
    <p:sldId id="984" r:id="rId17"/>
    <p:sldId id="928" r:id="rId18"/>
    <p:sldId id="991" r:id="rId19"/>
    <p:sldId id="992" r:id="rId20"/>
    <p:sldId id="977" r:id="rId21"/>
    <p:sldId id="929" r:id="rId22"/>
    <p:sldId id="938" r:id="rId23"/>
    <p:sldId id="930" r:id="rId24"/>
    <p:sldId id="931" r:id="rId25"/>
    <p:sldId id="932" r:id="rId26"/>
    <p:sldId id="933" r:id="rId27"/>
    <p:sldId id="934" r:id="rId28"/>
    <p:sldId id="935" r:id="rId29"/>
    <p:sldId id="940" r:id="rId30"/>
    <p:sldId id="941" r:id="rId31"/>
    <p:sldId id="993" r:id="rId32"/>
    <p:sldId id="994" r:id="rId33"/>
    <p:sldId id="987" r:id="rId34"/>
    <p:sldId id="942" r:id="rId35"/>
    <p:sldId id="979" r:id="rId36"/>
    <p:sldId id="988" r:id="rId37"/>
    <p:sldId id="989" r:id="rId38"/>
    <p:sldId id="943" r:id="rId39"/>
    <p:sldId id="945" r:id="rId40"/>
    <p:sldId id="947" r:id="rId41"/>
    <p:sldId id="982" r:id="rId42"/>
    <p:sldId id="946" r:id="rId43"/>
    <p:sldId id="948" r:id="rId44"/>
    <p:sldId id="949" r:id="rId45"/>
    <p:sldId id="950" r:id="rId46"/>
    <p:sldId id="958" r:id="rId47"/>
    <p:sldId id="951" r:id="rId48"/>
    <p:sldId id="952" r:id="rId49"/>
    <p:sldId id="953" r:id="rId50"/>
    <p:sldId id="983" r:id="rId51"/>
    <p:sldId id="954" r:id="rId52"/>
    <p:sldId id="1003" r:id="rId53"/>
    <p:sldId id="1002" r:id="rId54"/>
    <p:sldId id="956" r:id="rId55"/>
    <p:sldId id="990" r:id="rId56"/>
    <p:sldId id="957" r:id="rId57"/>
    <p:sldId id="961" r:id="rId58"/>
    <p:sldId id="963" r:id="rId59"/>
    <p:sldId id="962" r:id="rId60"/>
    <p:sldId id="955" r:id="rId61"/>
    <p:sldId id="959" r:id="rId62"/>
    <p:sldId id="960" r:id="rId63"/>
    <p:sldId id="986" r:id="rId64"/>
    <p:sldId id="964" r:id="rId65"/>
    <p:sldId id="965" r:id="rId66"/>
    <p:sldId id="966" r:id="rId67"/>
    <p:sldId id="967" r:id="rId68"/>
    <p:sldId id="970" r:id="rId69"/>
    <p:sldId id="971" r:id="rId70"/>
    <p:sldId id="972" r:id="rId71"/>
    <p:sldId id="973" r:id="rId72"/>
    <p:sldId id="974" r:id="rId73"/>
    <p:sldId id="976" r:id="rId74"/>
    <p:sldId id="981" r:id="rId75"/>
    <p:sldId id="980" r:id="rId76"/>
    <p:sldId id="985" r:id="rId77"/>
    <p:sldId id="968" r:id="rId78"/>
    <p:sldId id="969" r:id="rId79"/>
    <p:sldId id="975" r:id="rId80"/>
    <p:sldId id="995" r:id="rId81"/>
    <p:sldId id="996" r:id="rId82"/>
    <p:sldId id="998" r:id="rId83"/>
    <p:sldId id="997" r:id="rId84"/>
    <p:sldId id="999" r:id="rId85"/>
    <p:sldId id="1000" r:id="rId86"/>
    <p:sldId id="1001" r:id="rId87"/>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6600FF"/>
    <a:srgbClr val="0000FF"/>
    <a:srgbClr val="FFCC00"/>
    <a:srgbClr val="00FF00"/>
    <a:srgbClr val="663300"/>
    <a:srgbClr val="FF3399"/>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78" autoAdjust="0"/>
    <p:restoredTop sz="94676" autoAdjust="0"/>
  </p:normalViewPr>
  <p:slideViewPr>
    <p:cSldViewPr showGuides="1">
      <p:cViewPr varScale="1">
        <p:scale>
          <a:sx n="102" d="100"/>
          <a:sy n="102" d="100"/>
        </p:scale>
        <p:origin x="1560" y="114"/>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9" y="180976"/>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4" y="180976"/>
            <a:ext cx="6767514"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1"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2"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2025年3月11日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2025年3月11日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2025年3月11日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4" y="49213"/>
            <a:ext cx="2332038"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2" y="49213"/>
            <a:ext cx="6843712"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1" y="1160464"/>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4" y="1160464"/>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9" y="180976"/>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4" y="180976"/>
            <a:ext cx="6767514"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1"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2"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2025年3月11日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2025年3月11日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1" y="1160464"/>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4" y="1160464"/>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2025年3月11日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2025年3月11日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4" y="49213"/>
            <a:ext cx="2332038"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2" y="49213"/>
            <a:ext cx="6843712"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2025年3月11日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4"/>
            <a:ext cx="921702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1"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6"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6"/>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6"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1"/>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48" y="6650038"/>
            <a:ext cx="189706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3/11/2025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15741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1"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1" y="49214"/>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1" y="1282701"/>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2025年3月11日</a:t>
            </a:fld>
            <a:endParaRPr lang="en-US"/>
          </a:p>
        </p:txBody>
      </p:sp>
      <p:sp>
        <p:nvSpPr>
          <p:cNvPr id="2053" name="Rectangle 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7" y="193676"/>
            <a:ext cx="474663"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6"/>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3" y="561975"/>
            <a:ext cx="601662"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1" y="160339"/>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6" y="992189"/>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1"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6"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1"/>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48" y="6650038"/>
            <a:ext cx="189706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3/11/2025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15741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1"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4"/>
            <a:ext cx="921702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1"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1" y="49214"/>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1" y="1282701"/>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2025年3月11日</a:t>
            </a:fld>
            <a:endParaRPr lang="en-US"/>
          </a:p>
        </p:txBody>
      </p:sp>
      <p:sp>
        <p:nvSpPr>
          <p:cNvPr id="4103" name="Rectangle 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10.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jpeg"/><Relationship Id="rId5"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NULL"/><Relationship Id="rId5" Type="http://schemas.openxmlformats.org/officeDocument/2006/relationships/image" Target="NUL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NULL"/><Relationship Id="rId5"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NUL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NUL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NUL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NULL"/></Relationships>
</file>

<file path=ppt/slides/_rels/slide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NULL"/><Relationship Id="rId3" Type="http://schemas.openxmlformats.org/officeDocument/2006/relationships/image" Target="NUL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NUL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NULL"/><Relationship Id="rId3" Type="http://schemas.openxmlformats.org/officeDocument/2006/relationships/image" Target="NUL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NULL"/><Relationship Id="rId5"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NULL"/><Relationship Id="rId5"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NUL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NUL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9"/>
            <a:ext cx="8420101"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3</a:t>
            </a:r>
            <a:r>
              <a:rPr lang="zh-CN" altLang="en-US" sz="2400" dirty="0">
                <a:latin typeface="隶书" panose="02010509060101010101" pitchFamily="1" charset="-122"/>
              </a:rPr>
              <a:t>章 非线性规划</a:t>
            </a:r>
            <a:r>
              <a:rPr lang="en-US" altLang="zh-CN" sz="2400" dirty="0">
                <a:latin typeface="隶书" panose="02010509060101010101" pitchFamily="1" charset="-122"/>
              </a:rPr>
              <a:t>(Nonlinear)</a:t>
            </a:r>
            <a:r>
              <a:rPr lang="zh-CN" altLang="en-US" sz="2400" dirty="0">
                <a:latin typeface="隶书" panose="02010509060101010101" pitchFamily="1" charset="-122"/>
              </a:rPr>
              <a:t>的数学模型</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1" y="4090989"/>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一般数学模型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在极值问题中引入不等式约束，标志现代数学规划理论的开始</a:t>
                </a:r>
                <a:endParaRPr lang="en-US" altLang="zh-CN" sz="2400" dirty="0"/>
              </a:p>
              <a:p>
                <a:r>
                  <a:rPr lang="zh-CN" altLang="en-US" sz="2400" dirty="0"/>
                  <a:t>不等式使得极值问题的处理更复杂，但也使得部分经典极值问题解决不了的问题得到解决，从而扩大了极值问题的应用范围</a:t>
                </a:r>
                <a:endParaRPr lang="en-US" altLang="zh-CN" sz="2400" dirty="0"/>
              </a:p>
              <a:p>
                <a:r>
                  <a:rPr lang="zh-CN" altLang="en-US" sz="2800" dirty="0"/>
                  <a:t>注意这里的问题也可以等价写为</a:t>
                </a:r>
                <a:endParaRPr lang="en-US" altLang="zh-CN" sz="2800" dirty="0"/>
              </a:p>
              <a:p>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𝒋</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𝒍</m:t>
                            </m:r>
                          </m:e>
                        </m:eqArr>
                      </m:e>
                    </m:d>
                  </m:oMath>
                </a14:m>
                <a:r>
                  <a:rPr lang="en-US" altLang="zh-CN" sz="2800" dirty="0"/>
                  <a:t>,</a:t>
                </a:r>
                <a:r>
                  <a:rPr lang="zh-CN" altLang="en-US" sz="2800" dirty="0"/>
                  <a:t>或者</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e>
                          <m:e>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qArr>
                      </m:e>
                    </m:d>
                  </m:oMath>
                </a14:m>
                <a:r>
                  <a:rPr lang="zh-CN" altLang="en-US" sz="2800" dirty="0"/>
                  <a:t> 或者</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a:rPr>
                                  <m:t>𝒈</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b="1" i="1" smtClean="0">
                                <a:latin typeface="Cambria Math"/>
                              </a:rPr>
                              <m:t>≤</m:t>
                            </m:r>
                            <m:r>
                              <a:rPr lang="en-US" altLang="zh-CN" sz="2800" i="1">
                                <a:latin typeface="Cambria Math"/>
                              </a:rPr>
                              <m:t>𝟎</m:t>
                            </m:r>
                          </m:e>
                          <m:e>
                            <m:r>
                              <a:rPr lang="en-US" altLang="zh-CN" sz="2800" i="1">
                                <a:latin typeface="Cambria Math"/>
                              </a:rPr>
                              <m:t>𝒊</m:t>
                            </m:r>
                            <m:r>
                              <a:rPr lang="en-US" altLang="zh-CN" sz="2800" i="1">
                                <a:latin typeface="Cambria Math"/>
                              </a:rPr>
                              <m:t>=</m:t>
                            </m:r>
                            <m:r>
                              <a:rPr lang="en-US" altLang="zh-CN" sz="2800" i="1">
                                <a:latin typeface="Cambria Math"/>
                              </a:rPr>
                              <m:t>𝟏</m:t>
                            </m:r>
                            <m:r>
                              <a:rPr lang="en-US" altLang="zh-CN" sz="2800" i="1">
                                <a:latin typeface="Cambria Math"/>
                              </a:rPr>
                              <m:t>,</m:t>
                            </m:r>
                            <m:r>
                              <a:rPr lang="en-US" altLang="zh-CN" sz="2800" i="1">
                                <a:latin typeface="Cambria Math"/>
                              </a:rPr>
                              <m:t>𝟐</m:t>
                            </m:r>
                            <m:r>
                              <a:rPr lang="en-US" altLang="zh-CN" sz="2800" i="1">
                                <a:latin typeface="Cambria Math"/>
                              </a:rPr>
                              <m:t>,⋯,</m:t>
                            </m:r>
                            <m:r>
                              <a:rPr lang="en-US" altLang="zh-CN" sz="2800" i="1">
                                <a:latin typeface="Cambria Math"/>
                              </a:rPr>
                              <m:t>𝒎</m:t>
                            </m:r>
                          </m:e>
                        </m:eqArr>
                      </m:e>
                    </m:d>
                  </m:oMath>
                </a14:m>
                <a:r>
                  <a:rPr lang="zh-CN" altLang="en-US" sz="2800" dirty="0"/>
                  <a:t> </a:t>
                </a:r>
                <a:endParaRPr lang="en-US" altLang="zh-CN" sz="2800" dirty="0"/>
              </a:p>
              <a:p>
                <a:r>
                  <a:rPr lang="zh-CN" altLang="en-US" sz="2800" dirty="0"/>
                  <a:t>若所有的约束与目标函数均为凸函数，则称为凸规划问题，凸规划问题的解可简单判定是否是全局最优解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193" r="-132" b="-856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solidFill>
                  <a:srgbClr val="FF0000"/>
                </a:solidFill>
              </a:rPr>
              <a:t>非线性规划的直观理解</a:t>
            </a:r>
            <a:endParaRPr lang="en-US" altLang="zh-CN" dirty="0">
              <a:solidFill>
                <a:srgbClr val="FF0000"/>
              </a:solidFill>
            </a:endParaRPr>
          </a:p>
          <a:p>
            <a:r>
              <a:rPr lang="zh-CN" altLang="en-US" dirty="0"/>
              <a:t>无约束问题的最优性条件</a:t>
            </a:r>
            <a:endParaRPr lang="en-US" altLang="zh-CN" dirty="0"/>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grpSp>
        <p:nvGrpSpPr>
          <p:cNvPr id="24" name="Group 23"/>
          <p:cNvGrpSpPr/>
          <p:nvPr/>
        </p:nvGrpSpPr>
        <p:grpSpPr>
          <a:xfrm>
            <a:off x="704529" y="2385046"/>
            <a:ext cx="4263779" cy="3630017"/>
            <a:chOff x="5657773" y="2097013"/>
            <a:chExt cx="4263779" cy="3630017"/>
          </a:xfrm>
        </p:grpSpPr>
        <p:cxnSp>
          <p:nvCxnSpPr>
            <p:cNvPr id="5" name="Straight Arrow Connector 4"/>
            <p:cNvCxnSpPr/>
            <p:nvPr/>
          </p:nvCxnSpPr>
          <p:spPr bwMode="auto">
            <a:xfrm flipV="1">
              <a:off x="5745088" y="5409381"/>
              <a:ext cx="3888432" cy="720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5745088" y="2097013"/>
              <a:ext cx="0" cy="33843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5745088" y="2529061"/>
              <a:ext cx="2664296" cy="2952328"/>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Parallelogram 9"/>
            <p:cNvSpPr/>
            <p:nvPr/>
          </p:nvSpPr>
          <p:spPr bwMode="auto">
            <a:xfrm rot="852325" flipV="1">
              <a:off x="5657773" y="3634516"/>
              <a:ext cx="3859327" cy="1870862"/>
            </a:xfrm>
            <a:prstGeom prst="parallelogram">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1" name="Freeform 10"/>
            <p:cNvSpPr/>
            <p:nvPr/>
          </p:nvSpPr>
          <p:spPr bwMode="auto">
            <a:xfrm>
              <a:off x="6208294" y="3080084"/>
              <a:ext cx="2489122" cy="2105264"/>
            </a:xfrm>
            <a:custGeom>
              <a:avLst/>
              <a:gdLst>
                <a:gd name="connsiteX0" fmla="*/ 0 w 2406316"/>
                <a:gd name="connsiteY0" fmla="*/ 0 h 2105264"/>
                <a:gd name="connsiteX1" fmla="*/ 24063 w 2406316"/>
                <a:gd name="connsiteY1" fmla="*/ 336884 h 2105264"/>
                <a:gd name="connsiteX2" fmla="*/ 36094 w 2406316"/>
                <a:gd name="connsiteY2" fmla="*/ 421105 h 2105264"/>
                <a:gd name="connsiteX3" fmla="*/ 72189 w 2406316"/>
                <a:gd name="connsiteY3" fmla="*/ 697832 h 2105264"/>
                <a:gd name="connsiteX4" fmla="*/ 168442 w 2406316"/>
                <a:gd name="connsiteY4" fmla="*/ 1022684 h 2105264"/>
                <a:gd name="connsiteX5" fmla="*/ 300789 w 2406316"/>
                <a:gd name="connsiteY5" fmla="*/ 1383632 h 2105264"/>
                <a:gd name="connsiteX6" fmla="*/ 553452 w 2406316"/>
                <a:gd name="connsiteY6" fmla="*/ 1720516 h 2105264"/>
                <a:gd name="connsiteX7" fmla="*/ 974558 w 2406316"/>
                <a:gd name="connsiteY7" fmla="*/ 2057400 h 2105264"/>
                <a:gd name="connsiteX8" fmla="*/ 1419726 w 2406316"/>
                <a:gd name="connsiteY8" fmla="*/ 2081463 h 2105264"/>
                <a:gd name="connsiteX9" fmla="*/ 1756610 w 2406316"/>
                <a:gd name="connsiteY9" fmla="*/ 1852863 h 2105264"/>
                <a:gd name="connsiteX10" fmla="*/ 2045368 w 2406316"/>
                <a:gd name="connsiteY10" fmla="*/ 1528011 h 2105264"/>
                <a:gd name="connsiteX11" fmla="*/ 2286000 w 2406316"/>
                <a:gd name="connsiteY11" fmla="*/ 1010653 h 2105264"/>
                <a:gd name="connsiteX12" fmla="*/ 2346158 w 2406316"/>
                <a:gd name="connsiteY12" fmla="*/ 661737 h 2105264"/>
                <a:gd name="connsiteX13" fmla="*/ 2370221 w 2406316"/>
                <a:gd name="connsiteY13" fmla="*/ 360948 h 2105264"/>
                <a:gd name="connsiteX14" fmla="*/ 2370221 w 2406316"/>
                <a:gd name="connsiteY14" fmla="*/ 216569 h 2105264"/>
                <a:gd name="connsiteX15" fmla="*/ 2406316 w 2406316"/>
                <a:gd name="connsiteY15" fmla="*/ 180474 h 2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6316" h="2105264">
                  <a:moveTo>
                    <a:pt x="0" y="0"/>
                  </a:moveTo>
                  <a:cubicBezTo>
                    <a:pt x="9023" y="133350"/>
                    <a:pt x="18047" y="266700"/>
                    <a:pt x="24063" y="336884"/>
                  </a:cubicBezTo>
                  <a:cubicBezTo>
                    <a:pt x="30079" y="407068"/>
                    <a:pt x="28073" y="360947"/>
                    <a:pt x="36094" y="421105"/>
                  </a:cubicBezTo>
                  <a:cubicBezTo>
                    <a:pt x="44115" y="481263"/>
                    <a:pt x="50131" y="597569"/>
                    <a:pt x="72189" y="697832"/>
                  </a:cubicBezTo>
                  <a:cubicBezTo>
                    <a:pt x="94247" y="798095"/>
                    <a:pt x="130342" y="908384"/>
                    <a:pt x="168442" y="1022684"/>
                  </a:cubicBezTo>
                  <a:cubicBezTo>
                    <a:pt x="206542" y="1136984"/>
                    <a:pt x="236621" y="1267327"/>
                    <a:pt x="300789" y="1383632"/>
                  </a:cubicBezTo>
                  <a:cubicBezTo>
                    <a:pt x="364957" y="1499937"/>
                    <a:pt x="441157" y="1608221"/>
                    <a:pt x="553452" y="1720516"/>
                  </a:cubicBezTo>
                  <a:cubicBezTo>
                    <a:pt x="665747" y="1832811"/>
                    <a:pt x="830179" y="1997242"/>
                    <a:pt x="974558" y="2057400"/>
                  </a:cubicBezTo>
                  <a:cubicBezTo>
                    <a:pt x="1118937" y="2117558"/>
                    <a:pt x="1289384" y="2115552"/>
                    <a:pt x="1419726" y="2081463"/>
                  </a:cubicBezTo>
                  <a:cubicBezTo>
                    <a:pt x="1550068" y="2047374"/>
                    <a:pt x="1652336" y="1945105"/>
                    <a:pt x="1756610" y="1852863"/>
                  </a:cubicBezTo>
                  <a:cubicBezTo>
                    <a:pt x="1860884" y="1760621"/>
                    <a:pt x="1957136" y="1668379"/>
                    <a:pt x="2045368" y="1528011"/>
                  </a:cubicBezTo>
                  <a:cubicBezTo>
                    <a:pt x="2133600" y="1387643"/>
                    <a:pt x="2235868" y="1155032"/>
                    <a:pt x="2286000" y="1010653"/>
                  </a:cubicBezTo>
                  <a:cubicBezTo>
                    <a:pt x="2336132" y="866274"/>
                    <a:pt x="2332121" y="770021"/>
                    <a:pt x="2346158" y="661737"/>
                  </a:cubicBezTo>
                  <a:cubicBezTo>
                    <a:pt x="2360195" y="553453"/>
                    <a:pt x="2366211" y="435143"/>
                    <a:pt x="2370221" y="360948"/>
                  </a:cubicBezTo>
                  <a:cubicBezTo>
                    <a:pt x="2374231" y="286753"/>
                    <a:pt x="2364205" y="246648"/>
                    <a:pt x="2370221" y="216569"/>
                  </a:cubicBezTo>
                  <a:cubicBezTo>
                    <a:pt x="2376237" y="186490"/>
                    <a:pt x="2391276" y="183482"/>
                    <a:pt x="2406316" y="180474"/>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2" name="Freeform 11"/>
            <p:cNvSpPr/>
            <p:nvPr/>
          </p:nvSpPr>
          <p:spPr bwMode="auto">
            <a:xfrm>
              <a:off x="6196263" y="2514474"/>
              <a:ext cx="2501153" cy="766923"/>
            </a:xfrm>
            <a:custGeom>
              <a:avLst/>
              <a:gdLst>
                <a:gd name="connsiteX0" fmla="*/ 0 w 2436733"/>
                <a:gd name="connsiteY0" fmla="*/ 577642 h 766923"/>
                <a:gd name="connsiteX1" fmla="*/ 336884 w 2436733"/>
                <a:gd name="connsiteY1" fmla="*/ 300915 h 766923"/>
                <a:gd name="connsiteX2" fmla="*/ 818148 w 2436733"/>
                <a:gd name="connsiteY2" fmla="*/ 60284 h 766923"/>
                <a:gd name="connsiteX3" fmla="*/ 1287379 w 2436733"/>
                <a:gd name="connsiteY3" fmla="*/ 126 h 766923"/>
                <a:gd name="connsiteX4" fmla="*/ 1636295 w 2436733"/>
                <a:gd name="connsiteY4" fmla="*/ 48252 h 766923"/>
                <a:gd name="connsiteX5" fmla="*/ 2021305 w 2436733"/>
                <a:gd name="connsiteY5" fmla="*/ 168568 h 766923"/>
                <a:gd name="connsiteX6" fmla="*/ 2358190 w 2436733"/>
                <a:gd name="connsiteY6" fmla="*/ 397168 h 766923"/>
                <a:gd name="connsiteX7" fmla="*/ 2430379 w 2436733"/>
                <a:gd name="connsiteY7" fmla="*/ 529515 h 766923"/>
                <a:gd name="connsiteX8" fmla="*/ 2430379 w 2436733"/>
                <a:gd name="connsiteY8" fmla="*/ 746084 h 766923"/>
                <a:gd name="connsiteX9" fmla="*/ 2406316 w 2436733"/>
                <a:gd name="connsiteY9" fmla="*/ 746084 h 76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6733" h="766923">
                  <a:moveTo>
                    <a:pt x="0" y="577642"/>
                  </a:moveTo>
                  <a:cubicBezTo>
                    <a:pt x="100263" y="482391"/>
                    <a:pt x="200526" y="387141"/>
                    <a:pt x="336884" y="300915"/>
                  </a:cubicBezTo>
                  <a:cubicBezTo>
                    <a:pt x="473242" y="214689"/>
                    <a:pt x="659732" y="110415"/>
                    <a:pt x="818148" y="60284"/>
                  </a:cubicBezTo>
                  <a:cubicBezTo>
                    <a:pt x="976564" y="10153"/>
                    <a:pt x="1151021" y="2131"/>
                    <a:pt x="1287379" y="126"/>
                  </a:cubicBezTo>
                  <a:cubicBezTo>
                    <a:pt x="1423737" y="-1879"/>
                    <a:pt x="1513974" y="20178"/>
                    <a:pt x="1636295" y="48252"/>
                  </a:cubicBezTo>
                  <a:cubicBezTo>
                    <a:pt x="1758616" y="76326"/>
                    <a:pt x="1900989" y="110415"/>
                    <a:pt x="2021305" y="168568"/>
                  </a:cubicBezTo>
                  <a:cubicBezTo>
                    <a:pt x="2141621" y="226721"/>
                    <a:pt x="2290011" y="337010"/>
                    <a:pt x="2358190" y="397168"/>
                  </a:cubicBezTo>
                  <a:cubicBezTo>
                    <a:pt x="2426369" y="457326"/>
                    <a:pt x="2418348" y="471362"/>
                    <a:pt x="2430379" y="529515"/>
                  </a:cubicBezTo>
                  <a:cubicBezTo>
                    <a:pt x="2442411" y="587668"/>
                    <a:pt x="2434389" y="709989"/>
                    <a:pt x="2430379" y="746084"/>
                  </a:cubicBezTo>
                  <a:cubicBezTo>
                    <a:pt x="2426369" y="782179"/>
                    <a:pt x="2416342" y="764131"/>
                    <a:pt x="2406316" y="746084"/>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4" name="Freeform 13"/>
            <p:cNvSpPr/>
            <p:nvPr/>
          </p:nvSpPr>
          <p:spPr bwMode="auto">
            <a:xfrm>
              <a:off x="6208295" y="3092116"/>
              <a:ext cx="2454442" cy="506578"/>
            </a:xfrm>
            <a:custGeom>
              <a:avLst/>
              <a:gdLst>
                <a:gd name="connsiteX0" fmla="*/ 0 w 2454442"/>
                <a:gd name="connsiteY0" fmla="*/ 0 h 506578"/>
                <a:gd name="connsiteX1" fmla="*/ 348916 w 2454442"/>
                <a:gd name="connsiteY1" fmla="*/ 288758 h 506578"/>
                <a:gd name="connsiteX2" fmla="*/ 818147 w 2454442"/>
                <a:gd name="connsiteY2" fmla="*/ 469231 h 506578"/>
                <a:gd name="connsiteX3" fmla="*/ 1407694 w 2454442"/>
                <a:gd name="connsiteY3" fmla="*/ 505326 h 506578"/>
                <a:gd name="connsiteX4" fmla="*/ 1864894 w 2454442"/>
                <a:gd name="connsiteY4" fmla="*/ 445168 h 506578"/>
                <a:gd name="connsiteX5" fmla="*/ 2225842 w 2454442"/>
                <a:gd name="connsiteY5" fmla="*/ 312821 h 506578"/>
                <a:gd name="connsiteX6" fmla="*/ 2454442 w 2454442"/>
                <a:gd name="connsiteY6" fmla="*/ 180473 h 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442" h="506578">
                  <a:moveTo>
                    <a:pt x="0" y="0"/>
                  </a:moveTo>
                  <a:cubicBezTo>
                    <a:pt x="106279" y="105276"/>
                    <a:pt x="212558" y="210553"/>
                    <a:pt x="348916" y="288758"/>
                  </a:cubicBezTo>
                  <a:cubicBezTo>
                    <a:pt x="485274" y="366963"/>
                    <a:pt x="641684" y="433136"/>
                    <a:pt x="818147" y="469231"/>
                  </a:cubicBezTo>
                  <a:cubicBezTo>
                    <a:pt x="994610" y="505326"/>
                    <a:pt x="1233236" y="509336"/>
                    <a:pt x="1407694" y="505326"/>
                  </a:cubicBezTo>
                  <a:cubicBezTo>
                    <a:pt x="1582152" y="501316"/>
                    <a:pt x="1728536" y="477252"/>
                    <a:pt x="1864894" y="445168"/>
                  </a:cubicBezTo>
                  <a:cubicBezTo>
                    <a:pt x="2001252" y="413084"/>
                    <a:pt x="2127584" y="356937"/>
                    <a:pt x="2225842" y="312821"/>
                  </a:cubicBezTo>
                  <a:cubicBezTo>
                    <a:pt x="2324100" y="268705"/>
                    <a:pt x="2389271" y="224589"/>
                    <a:pt x="2454442" y="18047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6" name="Freeform 15"/>
            <p:cNvSpPr/>
            <p:nvPr/>
          </p:nvSpPr>
          <p:spPr bwMode="auto">
            <a:xfrm>
              <a:off x="6485021" y="3332747"/>
              <a:ext cx="1143000" cy="1010897"/>
            </a:xfrm>
            <a:custGeom>
              <a:avLst/>
              <a:gdLst>
                <a:gd name="connsiteX0" fmla="*/ 0 w 1143000"/>
                <a:gd name="connsiteY0" fmla="*/ 0 h 1010897"/>
                <a:gd name="connsiteX1" fmla="*/ 96253 w 1143000"/>
                <a:gd name="connsiteY1" fmla="*/ 324853 h 1010897"/>
                <a:gd name="connsiteX2" fmla="*/ 180474 w 1143000"/>
                <a:gd name="connsiteY2" fmla="*/ 661737 h 1010897"/>
                <a:gd name="connsiteX3" fmla="*/ 360947 w 1143000"/>
                <a:gd name="connsiteY3" fmla="*/ 902369 h 1010897"/>
                <a:gd name="connsiteX4" fmla="*/ 529390 w 1143000"/>
                <a:gd name="connsiteY4" fmla="*/ 1010653 h 1010897"/>
                <a:gd name="connsiteX5" fmla="*/ 733926 w 1143000"/>
                <a:gd name="connsiteY5" fmla="*/ 926432 h 1010897"/>
                <a:gd name="connsiteX6" fmla="*/ 902368 w 1143000"/>
                <a:gd name="connsiteY6" fmla="*/ 757990 h 1010897"/>
                <a:gd name="connsiteX7" fmla="*/ 1046747 w 1143000"/>
                <a:gd name="connsiteY7" fmla="*/ 553453 h 1010897"/>
                <a:gd name="connsiteX8" fmla="*/ 1143000 w 1143000"/>
                <a:gd name="connsiteY8" fmla="*/ 240632 h 1010897"/>
                <a:gd name="connsiteX9" fmla="*/ 1143000 w 1143000"/>
                <a:gd name="connsiteY9" fmla="*/ 240632 h 10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1010897">
                  <a:moveTo>
                    <a:pt x="0" y="0"/>
                  </a:moveTo>
                  <a:cubicBezTo>
                    <a:pt x="33087" y="107282"/>
                    <a:pt x="66174" y="214564"/>
                    <a:pt x="96253" y="324853"/>
                  </a:cubicBezTo>
                  <a:cubicBezTo>
                    <a:pt x="126332" y="435142"/>
                    <a:pt x="136358" y="565484"/>
                    <a:pt x="180474" y="661737"/>
                  </a:cubicBezTo>
                  <a:cubicBezTo>
                    <a:pt x="224590" y="757990"/>
                    <a:pt x="302794" y="844216"/>
                    <a:pt x="360947" y="902369"/>
                  </a:cubicBezTo>
                  <a:cubicBezTo>
                    <a:pt x="419100" y="960522"/>
                    <a:pt x="467227" y="1006643"/>
                    <a:pt x="529390" y="1010653"/>
                  </a:cubicBezTo>
                  <a:cubicBezTo>
                    <a:pt x="591553" y="1014664"/>
                    <a:pt x="671763" y="968542"/>
                    <a:pt x="733926" y="926432"/>
                  </a:cubicBezTo>
                  <a:cubicBezTo>
                    <a:pt x="796089" y="884322"/>
                    <a:pt x="850231" y="820153"/>
                    <a:pt x="902368" y="757990"/>
                  </a:cubicBezTo>
                  <a:cubicBezTo>
                    <a:pt x="954505" y="695827"/>
                    <a:pt x="1006642" y="639679"/>
                    <a:pt x="1046747" y="553453"/>
                  </a:cubicBezTo>
                  <a:cubicBezTo>
                    <a:pt x="1086852" y="467227"/>
                    <a:pt x="1143000" y="240632"/>
                    <a:pt x="1143000" y="240632"/>
                  </a:cubicBezTo>
                  <a:lnTo>
                    <a:pt x="1143000" y="240632"/>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7" name="TextBox 16"/>
                <p:cNvSpPr txBox="1"/>
                <p:nvPr/>
              </p:nvSpPr>
              <p:spPr>
                <a:xfrm>
                  <a:off x="7283046" y="4723683"/>
                  <a:ext cx="8125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𝟎</m:t>
                            </m:r>
                          </m:sub>
                        </m:sSub>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283047" y="4723683"/>
                  <a:ext cx="812513" cy="461665"/>
                </a:xfrm>
                <a:prstGeom prst="rect">
                  <a:avLst/>
                </a:prstGeom>
                <a:blipFill rotWithShape="1">
                  <a:blip r:embed="rId6"/>
                  <a:stretch>
                    <a:fillRect b="-3947"/>
                  </a:stretch>
                </a:blipFill>
              </p:spPr>
              <p:txBody>
                <a:bodyPr/>
                <a:lstStyle/>
                <a:p>
                  <a:r>
                    <a:rPr lang="zh-CN" altLang="en-US">
                      <a:noFill/>
                    </a:rPr>
                    <a:t> </a:t>
                  </a:r>
                  <a:endParaRPr lang="zh-CN" altLang="en-US">
                    <a:noFill/>
                  </a:endParaRPr>
                </a:p>
              </p:txBody>
            </p:sp>
          </mc:Fallback>
        </mc:AlternateContent>
        <p:sp>
          <p:nvSpPr>
            <p:cNvPr id="18" name="Flowchart: Connector 17"/>
            <p:cNvSpPr/>
            <p:nvPr/>
          </p:nvSpPr>
          <p:spPr bwMode="auto">
            <a:xfrm>
              <a:off x="7476919" y="513338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9" name="TextBox 18"/>
                <p:cNvSpPr txBox="1"/>
                <p:nvPr/>
              </p:nvSpPr>
              <p:spPr>
                <a:xfrm>
                  <a:off x="6825209" y="3897213"/>
                  <a:ext cx="8125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825208" y="3897213"/>
                  <a:ext cx="812513"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20" name="Flowchart: Connector 19"/>
            <p:cNvSpPr/>
            <p:nvPr/>
          </p:nvSpPr>
          <p:spPr bwMode="auto">
            <a:xfrm>
              <a:off x="7019080" y="430691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1" name="TextBox 20"/>
                <p:cNvSpPr txBox="1"/>
                <p:nvPr/>
              </p:nvSpPr>
              <p:spPr>
                <a:xfrm>
                  <a:off x="9201472" y="5265365"/>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9201472" y="5265365"/>
                  <a:ext cx="720080" cy="461665"/>
                </a:xfrm>
                <a:prstGeom prst="rect">
                  <a:avLst/>
                </a:prstGeom>
                <a:blipFill rotWithShape="1">
                  <a:blip r:embed="rId8"/>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458153" y="2099442"/>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458153" y="2099442"/>
                  <a:ext cx="720080" cy="461665"/>
                </a:xfrm>
                <a:prstGeom prst="rect">
                  <a:avLst/>
                </a:prstGeom>
                <a:blipFill rotWithShape="1">
                  <a:blip r:embed="rId9"/>
                  <a:stretch>
                    <a:fillRect b="-5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64941" y="2099442"/>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5764941" y="2099442"/>
                  <a:ext cx="720080" cy="461665"/>
                </a:xfrm>
                <a:prstGeom prst="rect">
                  <a:avLst/>
                </a:prstGeom>
                <a:blipFill rotWithShape="1">
                  <a:blip r:embed="rId10"/>
                  <a:stretch>
                    <a:fillRect l="-22034" r="-1695" b="-21333"/>
                  </a:stretch>
                </a:blipFill>
              </p:spPr>
              <p:txBody>
                <a:bodyPr/>
                <a:lstStyle/>
                <a:p>
                  <a:r>
                    <a:rPr lang="zh-CN" altLang="en-US">
                      <a:noFill/>
                    </a:rPr>
                    <a:t> </a:t>
                  </a:r>
                  <a:endParaRPr lang="zh-CN" altLang="en-US">
                    <a:noFill/>
                  </a:endParaRPr>
                </a:p>
              </p:txBody>
            </p:sp>
          </mc:Fallback>
        </mc:AlternateContent>
      </p:grpSp>
      <p:sp>
        <p:nvSpPr>
          <p:cNvPr id="25" name="Right Arrow 24"/>
          <p:cNvSpPr/>
          <p:nvPr/>
        </p:nvSpPr>
        <p:spPr bwMode="auto">
          <a:xfrm>
            <a:off x="4304929" y="3432914"/>
            <a:ext cx="1152127" cy="104208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nvGrpSpPr>
          <p:cNvPr id="73" name="Group 72"/>
          <p:cNvGrpSpPr/>
          <p:nvPr/>
        </p:nvGrpSpPr>
        <p:grpSpPr>
          <a:xfrm>
            <a:off x="5529064" y="2241030"/>
            <a:ext cx="4464496" cy="4436797"/>
            <a:chOff x="5241032" y="2241029"/>
            <a:chExt cx="4464496" cy="4436797"/>
          </a:xfrm>
        </p:grpSpPr>
        <p:cxnSp>
          <p:nvCxnSpPr>
            <p:cNvPr id="27" name="Straight Arrow Connector 26"/>
            <p:cNvCxnSpPr/>
            <p:nvPr/>
          </p:nvCxnSpPr>
          <p:spPr bwMode="auto">
            <a:xfrm>
              <a:off x="6033120" y="5733417"/>
              <a:ext cx="367240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H="1" flipV="1">
              <a:off x="6177136" y="2241029"/>
              <a:ext cx="72008" cy="38884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Oval 33"/>
            <p:cNvSpPr/>
            <p:nvPr/>
          </p:nvSpPr>
          <p:spPr bwMode="auto">
            <a:xfrm>
              <a:off x="6681192" y="3465165"/>
              <a:ext cx="936104" cy="94026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5" name="Oval 34"/>
            <p:cNvSpPr>
              <a:spLocks noChangeAspect="1"/>
            </p:cNvSpPr>
            <p:nvPr/>
          </p:nvSpPr>
          <p:spPr bwMode="auto">
            <a:xfrm>
              <a:off x="6915218" y="3700230"/>
              <a:ext cx="468052" cy="47013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6" name="Oval 35"/>
            <p:cNvSpPr>
              <a:spLocks noChangeAspect="1"/>
            </p:cNvSpPr>
            <p:nvPr/>
          </p:nvSpPr>
          <p:spPr bwMode="auto">
            <a:xfrm>
              <a:off x="6334345" y="3135439"/>
              <a:ext cx="1629798" cy="1637034"/>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7" name="Oval 36"/>
            <p:cNvSpPr>
              <a:spLocks noChangeAspect="1"/>
            </p:cNvSpPr>
            <p:nvPr/>
          </p:nvSpPr>
          <p:spPr bwMode="auto">
            <a:xfrm>
              <a:off x="6489232" y="3276840"/>
              <a:ext cx="1310571" cy="1316389"/>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nvGrpSpPr>
            <p:cNvPr id="64" name="Group 63"/>
            <p:cNvGrpSpPr/>
            <p:nvPr/>
          </p:nvGrpSpPr>
          <p:grpSpPr>
            <a:xfrm>
              <a:off x="5385048" y="3177133"/>
              <a:ext cx="3672408" cy="3500693"/>
              <a:chOff x="5385048" y="3177133"/>
              <a:chExt cx="3672408" cy="3500693"/>
            </a:xfrm>
          </p:grpSpPr>
          <p:cxnSp>
            <p:nvCxnSpPr>
              <p:cNvPr id="32" name="Straight Connector 31"/>
              <p:cNvCxnSpPr/>
              <p:nvPr/>
            </p:nvCxnSpPr>
            <p:spPr bwMode="auto">
              <a:xfrm>
                <a:off x="5421052" y="3177133"/>
                <a:ext cx="3636404" cy="35006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5385048" y="3177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H="1">
                <a:off x="5537448" y="3329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p:nvPr/>
            </p:nvCxnSpPr>
            <p:spPr bwMode="auto">
              <a:xfrm flipH="1">
                <a:off x="5689848" y="3481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flipH="1">
                <a:off x="5842248" y="3634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H="1">
                <a:off x="5994648" y="3786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flipH="1">
                <a:off x="6147048" y="3939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flipH="1">
                <a:off x="6299448" y="4091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p:nvPr/>
            </p:nvCxnSpPr>
            <p:spPr bwMode="auto">
              <a:xfrm flipH="1">
                <a:off x="6451848" y="4243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flipH="1">
                <a:off x="6604248" y="4396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flipH="1">
                <a:off x="6756648" y="4548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flipH="1">
                <a:off x="6909048" y="4701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flipH="1">
                <a:off x="7061448" y="4853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7213848" y="5005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H="1">
                <a:off x="7366248" y="5158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flipH="1">
                <a:off x="7518648" y="5310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flipH="1">
                <a:off x="7671048" y="5463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7823448" y="5615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7975848" y="5767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8128248" y="5920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8280648" y="6072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8433048" y="6225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a:off x="8585448" y="6377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65" name="TextBox 64"/>
                <p:cNvSpPr txBox="1"/>
                <p:nvPr/>
              </p:nvSpPr>
              <p:spPr>
                <a:xfrm>
                  <a:off x="6909049" y="2618306"/>
                  <a:ext cx="1524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zh-CN" altLang="en-US" b="1" i="1" smtClean="0">
                            <a:latin typeface="Cambria Math"/>
                          </a:rPr>
                          <m:t>的</m:t>
                        </m:r>
                        <m:r>
                          <a:rPr lang="zh-CN" altLang="en-US" i="1">
                            <a:latin typeface="Cambria Math"/>
                          </a:rPr>
                          <m:t>等值线</m:t>
                        </m:r>
                      </m:oMath>
                    </m:oMathPara>
                  </a14:m>
                  <a:endParaRPr lang="zh-CN"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6909048" y="2618306"/>
                  <a:ext cx="1524000" cy="461665"/>
                </a:xfrm>
                <a:prstGeom prst="rect">
                  <a:avLst/>
                </a:prstGeom>
                <a:blipFill rotWithShape="1">
                  <a:blip r:embed="rId11"/>
                  <a:stretch>
                    <a:fillRect l="-24400" r="-14400" b="-2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876237" y="5327191"/>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8876237" y="5327191"/>
                  <a:ext cx="665503" cy="461665"/>
                </a:xfrm>
                <a:prstGeom prst="rect">
                  <a:avLst/>
                </a:prstGeom>
                <a:blipFill rotWithShape="1">
                  <a:blip r:embed="rId12"/>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70212" y="2340841"/>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470212" y="2340841"/>
                  <a:ext cx="665502" cy="461665"/>
                </a:xfrm>
                <a:prstGeom prst="rect">
                  <a:avLst/>
                </a:prstGeom>
                <a:blipFill rotWithShape="1">
                  <a:blip r:embed="rId13"/>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7692091" y="5908122"/>
                  <a:ext cx="1941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oMath>
                    </m:oMathPara>
                  </a14:m>
                  <a:endParaRPr lang="zh-CN" alt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7692091" y="5908122"/>
                  <a:ext cx="1941429" cy="461665"/>
                </a:xfrm>
                <a:prstGeom prst="rect">
                  <a:avLst/>
                </a:prstGeom>
                <a:blipFill rotWithShape="1">
                  <a:blip r:embed="rId14"/>
                  <a:stretch>
                    <a:fillRect b="-3947"/>
                  </a:stretch>
                </a:blipFill>
              </p:spPr>
              <p:txBody>
                <a:bodyPr/>
                <a:lstStyle/>
                <a:p>
                  <a:r>
                    <a:rPr lang="zh-CN" altLang="en-US">
                      <a:noFill/>
                    </a:rPr>
                    <a:t> </a:t>
                  </a:r>
                  <a:endParaRPr lang="zh-CN" altLang="en-US">
                    <a:noFill/>
                  </a:endParaRPr>
                </a:p>
              </p:txBody>
            </p:sp>
          </mc:Fallback>
        </mc:AlternateContent>
        <p:cxnSp>
          <p:nvCxnSpPr>
            <p:cNvPr id="70" name="Straight Arrow Connector 69"/>
            <p:cNvCxnSpPr>
              <a:stCxn id="37" idx="3"/>
            </p:cNvCxnSpPr>
            <p:nvPr/>
          </p:nvCxnSpPr>
          <p:spPr bwMode="auto">
            <a:xfrm flipH="1" flipV="1">
              <a:off x="5878252" y="4390227"/>
              <a:ext cx="802909" cy="102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1" name="TextBox 70"/>
                <p:cNvSpPr txBox="1"/>
                <p:nvPr/>
              </p:nvSpPr>
              <p:spPr>
                <a:xfrm>
                  <a:off x="5241032" y="4150725"/>
                  <a:ext cx="82562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𝟑</m:t>
                            </m:r>
                          </m:num>
                          <m:den>
                            <m:r>
                              <a:rPr lang="en-US" altLang="zh-CN" b="1" i="1" smtClean="0">
                                <a:latin typeface="Cambria Math"/>
                              </a:rPr>
                              <m:t>𝟐</m:t>
                            </m:r>
                          </m:den>
                        </m:f>
                        <m:r>
                          <a:rPr lang="en-US" altLang="zh-CN" b="1" i="1" smtClean="0">
                            <a:latin typeface="Cambria Math"/>
                          </a:rPr>
                          <m:t>)</m:t>
                        </m:r>
                      </m:oMath>
                    </m:oMathPara>
                  </a14:m>
                  <a:endParaRPr lang="zh-CN" alt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5241032" y="4150725"/>
                  <a:ext cx="825624" cy="783804"/>
                </a:xfrm>
                <a:prstGeom prst="rect">
                  <a:avLst/>
                </a:prstGeom>
                <a:blipFill rotWithShape="1">
                  <a:blip r:embed="rId15"/>
                  <a:stretch>
                    <a:fillRect l="-370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451849" y="5011715"/>
                  <a:ext cx="5292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rPr>
                          <m:t>ℵ</m:t>
                        </m:r>
                      </m:oMath>
                    </m:oMathPara>
                  </a14:m>
                  <a:endParaRPr lang="zh-CN" alt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6451848" y="5011715"/>
                  <a:ext cx="529208" cy="461665"/>
                </a:xfrm>
                <a:prstGeom prst="rect">
                  <a:avLst/>
                </a:prstGeom>
                <a:blipFill rotWithShape="1">
                  <a:blip r:embed="rId16"/>
                  <a:stretch>
                    <a:fillRect l="-1163"/>
                  </a:stretch>
                </a:blipFill>
              </p:spPr>
              <p:txBody>
                <a:bodyPr/>
                <a:lstStyle/>
                <a:p>
                  <a:r>
                    <a:rPr lang="zh-CN" altLang="en-US">
                      <a:noFill/>
                    </a:rPr>
                    <a:t> </a:t>
                  </a:r>
                  <a:endParaRPr lang="zh-CN" altLang="en-US">
                    <a:noFill/>
                  </a:endParaRPr>
                </a:p>
              </p:txBody>
            </p:sp>
          </mc:Fallback>
        </mc:AlternateContent>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图解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e>
                    </m:d>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r>
                              <a:rPr lang="en-US" altLang="zh-CN" i="1">
                                <a:latin typeface="Cambria Math"/>
                              </a:rPr>
                              <m:t>𝟏</m:t>
                            </m:r>
                          </m:e>
                        </m:d>
                      </m:e>
                      <m:sup>
                        <m:r>
                          <a:rPr lang="en-US" altLang="zh-CN" i="1">
                            <a:latin typeface="Cambria Math"/>
                          </a:rPr>
                          <m:t>𝟐</m:t>
                        </m:r>
                      </m:sup>
                    </m:sSup>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𝟐</m:t>
                            </m:r>
                          </m:e>
                        </m:d>
                      </m:e>
                      <m:sup>
                        <m:r>
                          <a:rPr lang="en-US" altLang="zh-CN" i="1">
                            <a:latin typeface="Cambria Math"/>
                          </a:rPr>
                          <m:t>𝟐</m:t>
                        </m:r>
                      </m:sup>
                    </m:sSup>
                    <m:r>
                      <a:rPr lang="en-US" altLang="zh-CN" i="1">
                        <a:latin typeface="Cambria Math"/>
                      </a:rPr>
                      <m:t>;</m:t>
                    </m:r>
                  </m:oMath>
                </a14:m>
                <a:endParaRPr lang="en-US" altLang="zh-CN" i="1" dirty="0">
                  <a:latin typeface="Cambria Math"/>
                </a:endParaRPr>
              </a:p>
              <a:p>
                <a14:m>
                  <m:oMath xmlns:m="http://schemas.openxmlformats.org/officeDocument/2006/math">
                    <m:r>
                      <a:rPr lang="en-US" altLang="zh-CN" i="1">
                        <a:latin typeface="Cambria Math"/>
                      </a:rPr>
                      <m:t>𝒔</m:t>
                    </m:r>
                    <m:r>
                      <a:rPr lang="en-US" altLang="zh-CN" i="1">
                        <a:latin typeface="Cambria Math"/>
                      </a:rPr>
                      <m:t>.</m:t>
                    </m:r>
                    <m:r>
                      <a:rPr lang="en-US" altLang="zh-CN" i="1">
                        <a:latin typeface="Cambria Math"/>
                      </a:rPr>
                      <m:t>𝒕</m:t>
                    </m:r>
                    <m:r>
                      <a:rPr lang="en-US" altLang="zh-CN" i="1">
                        <a:latin typeface="Cambria Math"/>
                      </a:rPr>
                      <m:t>. </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𝟏</m:t>
                                  </m:r>
                                </m:sub>
                              </m:sSub>
                              <m:r>
                                <m:rPr>
                                  <m:brk m:alnAt="7"/>
                                </m:rPr>
                                <a:rPr lang="en-US" altLang="zh-CN" b="1" i="1" smtClean="0">
                                  <a:latin typeface="Cambria Math"/>
                                </a:rPr>
                                <m:t>+</m:t>
                              </m:r>
                              <m:sSubSup>
                                <m:sSubSupPr>
                                  <m:ctrlPr>
                                    <a:rPr lang="en-US" altLang="zh-CN" b="1" i="1" smtClean="0">
                                      <a:latin typeface="Cambria Math" panose="02040503050406030204" pitchFamily="18" charset="0"/>
                                    </a:rPr>
                                  </m:ctrlPr>
                                </m:sSubSupPr>
                                <m:e>
                                  <m:r>
                                    <m:rPr>
                                      <m:brk m:alnAt="7"/>
                                    </m:rPr>
                                    <a:rPr lang="en-US" altLang="zh-CN" b="1" i="1" smtClean="0">
                                      <a:latin typeface="Cambria Math"/>
                                    </a:rPr>
                                    <m:t>𝒙</m:t>
                                  </m:r>
                                </m:e>
                                <m:sub>
                                  <m:r>
                                    <m:rPr>
                                      <m:brk m:alnAt="7"/>
                                    </m:rPr>
                                    <a:rPr lang="en-US" altLang="zh-CN" b="1" i="1" smtClean="0">
                                      <a:latin typeface="Cambria Math"/>
                                    </a:rPr>
                                    <m:t>𝟐</m:t>
                                  </m:r>
                                </m:sub>
                                <m:sup>
                                  <m:r>
                                    <m:rPr>
                                      <m:brk m:alnAt="7"/>
                                    </m:rPr>
                                    <a:rPr lang="en-US" altLang="zh-CN" b="1" i="1" smtClean="0">
                                      <a:latin typeface="Cambria Math"/>
                                    </a:rPr>
                                    <m:t>𝟐</m:t>
                                  </m:r>
                                </m:sup>
                              </m:sSubSup>
                              <m:r>
                                <m:rPr>
                                  <m:brk m:alnAt="7"/>
                                </m:rPr>
                                <a:rPr lang="en-US" altLang="zh-CN" b="1" i="1" smtClean="0">
                                  <a:latin typeface="Cambria Math"/>
                                </a:rPr>
                                <m:t>−</m:t>
                              </m:r>
                              <m:r>
                                <a:rPr lang="en-US" altLang="zh-CN" b="1" i="1" smtClean="0">
                                  <a:latin typeface="Cambria Math"/>
                                </a:rPr>
                                <m:t>𝟓</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𝟐</m:t>
                                  </m:r>
                                </m:sub>
                              </m:sSub>
                              <m:r>
                                <m:rPr>
                                  <m:brk m:alnAt="7"/>
                                </m:rP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𝟓</m:t>
                              </m:r>
                              <m: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zh-CN" altLang="en-US"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mr>
                        </m:m>
                      </m:e>
                    </m:d>
                  </m:oMath>
                </a14:m>
                <a:endParaRPr lang="en-US" altLang="zh-CN" dirty="0"/>
              </a:p>
              <a:p>
                <a:endParaRPr lang="en-US" altLang="zh-CN" dirty="0"/>
              </a:p>
              <a:p>
                <a:pPr lvl="2"/>
                <a:r>
                  <a:rPr lang="zh-CN" altLang="en-US" dirty="0"/>
                  <a:t>如图</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pic>
        <p:nvPicPr>
          <p:cNvPr id="38914" name="Picture 2" descr="C:\Users\Thinkpad\Desktop\2017运筹学与最优化\Catch(03-16-20-23-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90" y="2313037"/>
            <a:ext cx="2724150" cy="2628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局部最优解</a:t>
                </a:r>
                <a:r>
                  <a:rPr lang="en-US" altLang="zh-CN" sz="2800" dirty="0"/>
                  <a:t>(local optimal solution)</a:t>
                </a:r>
                <a:r>
                  <a:rPr lang="zh-CN" altLang="en-US" sz="2800" dirty="0"/>
                  <a:t>与全局最优解</a:t>
                </a:r>
                <a:r>
                  <a:rPr lang="en-US" altLang="zh-CN" sz="2800" dirty="0"/>
                  <a:t>(Global optimal solution)</a:t>
                </a:r>
              </a:p>
              <a:p>
                <a:pPr lvl="1"/>
                <a:r>
                  <a:rPr lang="zh-CN" altLang="en-US" sz="2400" dirty="0">
                    <a:solidFill>
                      <a:srgbClr val="FF0000"/>
                    </a:solidFill>
                  </a:rPr>
                  <a:t>局部最优解：</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solidFill>
                      <a:srgbClr val="FF0000"/>
                    </a:solidFill>
                  </a:rPr>
                  <a:t>是局部最优点，是指存在可行域中以</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solidFill>
                      <a:srgbClr val="FF0000"/>
                    </a:solidFill>
                  </a:rPr>
                  <a:t>为中心的领域</a:t>
                </a:r>
                <a14:m>
                  <m:oMath xmlns:m="http://schemas.openxmlformats.org/officeDocument/2006/math">
                    <m:r>
                      <a:rPr lang="en-US" altLang="zh-CN" sz="2400" b="1" i="1" smtClean="0">
                        <a:solidFill>
                          <a:srgbClr val="FF0000"/>
                        </a:solidFill>
                        <a:latin typeface="Cambria Math"/>
                      </a:rPr>
                      <m:t>𝑵</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𝜹</m:t>
                        </m:r>
                      </m:e>
                    </m:d>
                  </m:oMath>
                </a14:m>
                <a:r>
                  <a:rPr lang="en-US" altLang="zh-CN" sz="2400" dirty="0">
                    <a:solidFill>
                      <a:srgbClr val="FF0000"/>
                    </a:solidFill>
                  </a:rPr>
                  <a:t>,</a:t>
                </a:r>
                <a:r>
                  <a:rPr lang="zh-CN" altLang="en-US" sz="2400" dirty="0">
                    <a:solidFill>
                      <a:srgbClr val="FF0000"/>
                    </a:solidFill>
                  </a:rPr>
                  <a:t>使得</a:t>
                </a:r>
                <a14:m>
                  <m:oMath xmlns:m="http://schemas.openxmlformats.org/officeDocument/2006/math">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r>
                      <a:rPr lang="en-US" altLang="zh-CN" sz="2400" b="1" i="1" smtClean="0">
                        <a:solidFill>
                          <a:srgbClr val="FF0000"/>
                        </a:solidFill>
                        <a:latin typeface="Cambria Math"/>
                      </a:rPr>
                      <m:t>𝑵</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𝜹</m:t>
                        </m:r>
                      </m:e>
                    </m:d>
                    <m:r>
                      <a:rPr lang="en-US" altLang="zh-CN" sz="2400" b="1" i="1" smtClean="0">
                        <a:solidFill>
                          <a:srgbClr val="FF0000"/>
                        </a:solidFill>
                        <a:latin typeface="Cambria Math"/>
                        <a:ea typeface="Cambria Math"/>
                      </a:rPr>
                      <m:t>∩ℵ</m:t>
                    </m:r>
                    <m:r>
                      <a:rPr lang="en-US" altLang="zh-CN" sz="2400" b="1" i="1" smtClean="0">
                        <a:solidFill>
                          <a:srgbClr val="FF0000"/>
                        </a:solidFill>
                        <a:latin typeface="Cambria Math"/>
                      </a:rPr>
                      <m:t>,</m:t>
                    </m:r>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𝜹</m:t>
                    </m:r>
                    <m:r>
                      <a:rPr lang="en-US" altLang="zh-CN" sz="2400" b="1" i="1" dirty="0" smtClean="0">
                        <a:solidFill>
                          <a:srgbClr val="FF0000"/>
                        </a:solidFill>
                        <a:latin typeface="Cambria Math"/>
                      </a:rPr>
                      <m:t>&gt;</m:t>
                    </m:r>
                    <m:r>
                      <a:rPr lang="en-US" altLang="zh-CN" sz="2400" b="1" i="1" dirty="0" smtClean="0">
                        <a:solidFill>
                          <a:srgbClr val="FF0000"/>
                        </a:solidFill>
                        <a:latin typeface="Cambria Math"/>
                      </a:rPr>
                      <m:t>𝟎</m:t>
                    </m:r>
                  </m:oMath>
                </a14:m>
                <a:r>
                  <a:rPr lang="en-US" altLang="zh-CN" sz="2400" dirty="0">
                    <a:solidFill>
                      <a:srgbClr val="FF0000"/>
                    </a:solidFill>
                  </a:rPr>
                  <a:t>,</a:t>
                </a:r>
                <a:r>
                  <a:rPr lang="zh-CN" altLang="en-US" sz="2400" dirty="0">
                    <a:solidFill>
                      <a:srgbClr val="FF0000"/>
                    </a:solidFill>
                  </a:rPr>
                  <a:t>如果没有等号，则称为严格局部最优解；如果</a:t>
                </a:r>
                <a14:m>
                  <m:oMath xmlns:m="http://schemas.openxmlformats.org/officeDocument/2006/math">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∈ℵ,</m:t>
                    </m:r>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r>
                              <a:rPr lang="en-US" altLang="zh-CN" sz="2400" i="1">
                                <a:solidFill>
                                  <a:srgbClr val="FF0000"/>
                                </a:solidFill>
                                <a:latin typeface="Cambria Math"/>
                              </a:rPr>
                              <m:t>∗</m:t>
                            </m:r>
                          </m:sup>
                        </m:sSup>
                      </m:e>
                    </m:d>
                    <m:r>
                      <a:rPr lang="en-US" altLang="zh-CN" sz="2400" i="1">
                        <a:solidFill>
                          <a:srgbClr val="FF0000"/>
                        </a:solidFill>
                        <a:latin typeface="Cambria Math"/>
                      </a:rPr>
                      <m:t>≤</m:t>
                    </m:r>
                    <m:r>
                      <a:rPr lang="en-US" altLang="zh-CN" sz="2400" i="1">
                        <a:solidFill>
                          <a:srgbClr val="FF0000"/>
                        </a:solidFill>
                        <a:latin typeface="Cambria Math"/>
                      </a:rPr>
                      <m:t>𝒇</m:t>
                    </m:r>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m:t>
                    </m:r>
                  </m:oMath>
                </a14:m>
                <a:r>
                  <a:rPr lang="en-US" altLang="zh-CN" sz="2400" dirty="0">
                    <a:solidFill>
                      <a:srgbClr val="FF0000"/>
                    </a:solidFill>
                  </a:rPr>
                  <a:t>,</a:t>
                </a:r>
                <a:r>
                  <a:rPr lang="zh-CN" altLang="en-US" sz="2400" dirty="0">
                    <a:solidFill>
                      <a:srgbClr val="FF0000"/>
                    </a:solidFill>
                  </a:rPr>
                  <a:t>则为全局最优解，没有等号，则为严格全局最优解</a:t>
                </a:r>
                <a:endParaRPr lang="en-US" altLang="zh-CN" sz="2400" dirty="0">
                  <a:solidFill>
                    <a:srgbClr val="FF0000"/>
                  </a:solidFill>
                </a:endParaRPr>
              </a:p>
              <a:p>
                <a:pPr lvl="1"/>
                <a:r>
                  <a:rPr lang="zh-CN" altLang="en-US" sz="2400" dirty="0"/>
                  <a:t>线性规划</a:t>
                </a:r>
                <a:r>
                  <a:rPr lang="en-US" altLang="zh-CN" sz="2400" dirty="0"/>
                  <a:t>(LP)</a:t>
                </a:r>
                <a:r>
                  <a:rPr lang="zh-CN" altLang="en-US" sz="2400" dirty="0"/>
                  <a:t>问题有最优解，则其最优解必可在可行域的极点上达到</a:t>
                </a:r>
                <a:endParaRPr lang="en-US" altLang="zh-CN" sz="2400" dirty="0"/>
              </a:p>
              <a:p>
                <a:pPr lvl="1"/>
                <a:r>
                  <a:rPr lang="zh-CN" altLang="en-US" sz="2400" dirty="0"/>
                  <a:t>非线性规划</a:t>
                </a:r>
                <a:r>
                  <a:rPr lang="en-US" altLang="zh-CN" sz="2400" dirty="0"/>
                  <a:t>(NLP)</a:t>
                </a:r>
                <a:r>
                  <a:rPr lang="zh-CN" altLang="en-US" sz="2400" dirty="0"/>
                  <a:t>的最优解则可能是可行域上的任一点</a:t>
                </a:r>
                <a:endParaRPr lang="en-US" altLang="zh-CN" sz="2400" dirty="0"/>
              </a:p>
              <a:p>
                <a:pPr lvl="1"/>
                <a:r>
                  <a:rPr lang="en-US" altLang="zh-CN" sz="2400" dirty="0"/>
                  <a:t>LP</a:t>
                </a:r>
                <a:r>
                  <a:rPr lang="zh-CN" altLang="en-US" sz="2400" dirty="0"/>
                  <a:t>问题的最优解一定是全局最优解</a:t>
                </a:r>
                <a:endParaRPr lang="en-US" altLang="zh-CN" sz="2400" dirty="0"/>
              </a:p>
              <a:p>
                <a:pPr lvl="1"/>
                <a:r>
                  <a:rPr lang="en-US" altLang="zh-CN" sz="2400" dirty="0"/>
                  <a:t>NLP</a:t>
                </a:r>
                <a:r>
                  <a:rPr lang="zh-CN" altLang="en-US" sz="2400" dirty="0"/>
                  <a:t>则有局部最优解和全局最优解之分，并且一般的非线性规划算法往往求出的是局部最优解</a:t>
                </a:r>
                <a:endParaRPr lang="en-US" altLang="zh-CN" sz="2400" dirty="0"/>
              </a:p>
              <a:p>
                <a:pPr lvl="1"/>
                <a:r>
                  <a:rPr lang="zh-CN" altLang="en-US" sz="2400" dirty="0">
                    <a:solidFill>
                      <a:srgbClr val="0000FF"/>
                    </a:solidFill>
                    <a:latin typeface="宋体" charset="-122"/>
                  </a:rPr>
                  <a:t>凸规划：对于具有凸性特点的函数来说，其极值点只有一个，因而该点既是局部最优点亦为全局最优点</a:t>
                </a:r>
                <a:endParaRPr lang="zh-CN" altLang="en-US" sz="2400"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410" r="-1124" b="-4881"/>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7B44D-D799-4AC2-B7F4-EFD7F80D22E4}"/>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FCC477-3AA5-448C-8C73-DA3FADA2E5EB}"/>
                  </a:ext>
                </a:extLst>
              </p:cNvPr>
              <p:cNvSpPr>
                <a:spLocks noGrp="1"/>
              </p:cNvSpPr>
              <p:nvPr>
                <p:ph idx="1"/>
              </p:nvPr>
            </p:nvSpPr>
            <p:spPr/>
            <p:txBody>
              <a:bodyPr/>
              <a:lstStyle/>
              <a:p>
                <a:r>
                  <a:rPr lang="zh-CN" altLang="en-US" sz="2800" dirty="0"/>
                  <a:t>最优性的必要条件</a:t>
                </a:r>
                <a:endParaRPr lang="en-US" altLang="zh-CN" sz="2800" dirty="0"/>
              </a:p>
              <a:p>
                <a:pPr lvl="1"/>
                <a:r>
                  <a:rPr lang="zh-CN" altLang="en-US" sz="2400" dirty="0"/>
                  <a:t>若目标函数可微，一般采用梯度和泰勒级数展开来比较向量与其邻域点的代价。并且一般就采用给定点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的小扰动</a:t>
                </a:r>
                <a14:m>
                  <m:oMath xmlns:m="http://schemas.openxmlformats.org/officeDocument/2006/math">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oMath>
                </a14:m>
                <a:r>
                  <a:rPr lang="en-US" altLang="zh-CN" sz="2400" dirty="0"/>
                  <a:t>,</a:t>
                </a:r>
                <a:r>
                  <a:rPr lang="zh-CN" altLang="en-US" sz="2400" dirty="0"/>
                  <a:t>来近似生成一个代价变化：</a:t>
                </a:r>
                <a:endParaRPr lang="en-US" altLang="zh-CN" sz="2400" dirty="0"/>
              </a:p>
              <a:p>
                <a:pPr lvl="1"/>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一阶</a:t>
                </a:r>
                <a:endParaRPr lang="en-US" altLang="zh-CN" sz="24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a:latin typeface="Cambria Math" panose="02040503050406030204" pitchFamily="18" charset="0"/>
                          </a:rPr>
                          <m:t>𝚫</m:t>
                        </m:r>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sSup>
                      <m:sSupPr>
                        <m:ctrlPr>
                          <a:rPr lang="en-US" altLang="zh-CN" sz="2400" b="1" i="1" smtClean="0">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sup>
                        <m:r>
                          <a:rPr lang="en-US" altLang="zh-CN" sz="2400" b="1" i="0" smtClean="0">
                            <a:latin typeface="Cambria Math" panose="02040503050406030204" pitchFamily="18" charset="0"/>
                          </a:rPr>
                          <m:t>′</m:t>
                        </m:r>
                      </m:sup>
                    </m:sSup>
                    <m:r>
                      <a:rPr lang="en-US" altLang="zh-CN" sz="2400">
                        <a:latin typeface="Cambria Math" panose="02040503050406030204" pitchFamily="18" charset="0"/>
                      </a:rPr>
                      <m:t>𝚫</m:t>
                    </m:r>
                    <m:r>
                      <a:rPr lang="en-US" altLang="zh-CN" sz="2400" i="1">
                        <a:latin typeface="Cambria Math" panose="02040503050406030204" pitchFamily="18" charset="0"/>
                      </a:rPr>
                      <m:t>𝒙</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0" smtClean="0">
                        <a:latin typeface="Cambria Math" panose="02040503050406030204" pitchFamily="18" charset="0"/>
                      </a:rPr>
                      <m:t>𝚫</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二阶</a:t>
                </a:r>
                <a:endParaRPr lang="en-US" altLang="zh-CN" sz="2400" dirty="0"/>
              </a:p>
              <a:p>
                <a:r>
                  <a:rPr lang="zh-CN" altLang="en-US" sz="2800" dirty="0"/>
                  <a:t>我们期望如果</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是一个无约束局部极小点，由</a:t>
                </a:r>
                <a14:m>
                  <m:oMath xmlns:m="http://schemas.openxmlformats.org/officeDocument/2006/math">
                    <m:r>
                      <a:rPr lang="en-US" altLang="zh-CN" sz="2800" b="1" i="0" smtClean="0">
                        <a:latin typeface="Cambria Math" panose="02040503050406030204" pitchFamily="18" charset="0"/>
                      </a:rPr>
                      <m:t>𝚫</m:t>
                    </m:r>
                    <m:r>
                      <a:rPr lang="en-US" altLang="zh-CN" sz="2800" b="1" i="1" smtClean="0">
                        <a:latin typeface="Cambria Math" panose="02040503050406030204" pitchFamily="18" charset="0"/>
                      </a:rPr>
                      <m:t>𝒙</m:t>
                    </m:r>
                  </m:oMath>
                </a14:m>
                <a:r>
                  <a:rPr lang="zh-CN" altLang="en-US" sz="2800" dirty="0"/>
                  <a:t>带来的一阶代价变化是非负的：</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e>
                        <m:sup>
                          <m:r>
                            <a:rPr lang="en-US" altLang="zh-CN" sz="2800" i="1">
                              <a:latin typeface="Cambria Math" panose="02040503050406030204" pitchFamily="18" charset="0"/>
                            </a:rPr>
                            <m:t>′</m:t>
                          </m:r>
                        </m:sup>
                      </m:sSup>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b="1" i="0" smtClean="0">
                          <a:latin typeface="Cambria Math" panose="02040503050406030204" pitchFamily="18" charset="0"/>
                        </a:rPr>
                        <m:t>=</m:t>
                      </m:r>
                      <m:nary>
                        <m:naryPr>
                          <m:chr m:val="∑"/>
                          <m:ctrlPr>
                            <a:rPr lang="en-US" altLang="zh-CN" sz="2800" b="1" i="1" smtClean="0">
                              <a:latin typeface="Cambria Math" panose="02040503050406030204" pitchFamily="18" charset="0"/>
                            </a:rPr>
                          </m:ctrlPr>
                        </m:naryPr>
                        <m:sub>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𝒏</m:t>
                          </m:r>
                        </m:sup>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num>
                            <m:den>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𝒊</m:t>
                                  </m:r>
                                </m:sub>
                              </m:sSub>
                            </m:den>
                          </m:f>
                          <m:r>
                            <a:rPr lang="en-US" altLang="zh-CN" sz="2800" b="1" i="0" smtClean="0">
                              <a:latin typeface="Cambria Math" panose="02040503050406030204" pitchFamily="18" charset="0"/>
                            </a:rPr>
                            <m:t>𝚫</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𝒊</m:t>
                              </m:r>
                            </m:sub>
                          </m:sSub>
                        </m:e>
                      </m:nary>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en-US" altLang="zh-CN" sz="2800" dirty="0"/>
              </a:p>
              <a:p>
                <a:r>
                  <a:rPr lang="zh-CN" altLang="en-US" sz="2800" dirty="0"/>
                  <a:t>得必要条件：</a:t>
                </a:r>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endParaRPr lang="zh-CN" altLang="en-US" sz="2800" dirty="0"/>
              </a:p>
            </p:txBody>
          </p:sp>
        </mc:Choice>
        <mc:Fallback xmlns="">
          <p:sp>
            <p:nvSpPr>
              <p:cNvPr id="3" name="内容占位符 2">
                <a:extLst>
                  <a:ext uri="{FF2B5EF4-FFF2-40B4-BE49-F238E27FC236}">
                    <a16:creationId xmlns:a16="http://schemas.microsoft.com/office/drawing/2014/main" id="{66FCC477-3AA5-448C-8C73-DA3FADA2E5EB}"/>
                  </a:ext>
                </a:extLst>
              </p:cNvPr>
              <p:cNvSpPr>
                <a:spLocks noGrp="1" noRot="1" noChangeAspect="1" noMove="1" noResize="1" noEditPoints="1" noAdjustHandles="1" noChangeArrowheads="1" noChangeShapeType="1" noTextEdit="1"/>
              </p:cNvSpPr>
              <p:nvPr>
                <p:ph idx="1"/>
              </p:nvPr>
            </p:nvSpPr>
            <p:spPr>
              <a:blipFill>
                <a:blip r:embed="rId2"/>
                <a:stretch>
                  <a:fillRect l="-1190" t="-1410" r="-86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7DB99C7-44B9-4557-B9A1-4D48AD62F4E3}"/>
              </a:ext>
            </a:extLst>
          </p:cNvPr>
          <p:cNvSpPr txBox="1"/>
          <p:nvPr/>
        </p:nvSpPr>
        <p:spPr>
          <a:xfrm>
            <a:off x="7545288" y="5049341"/>
            <a:ext cx="2592288" cy="830997"/>
          </a:xfrm>
          <a:prstGeom prst="rect">
            <a:avLst/>
          </a:prstGeom>
          <a:noFill/>
        </p:spPr>
        <p:txBody>
          <a:bodyPr wrap="square" rtlCol="0">
            <a:spAutoFit/>
          </a:bodyPr>
          <a:lstStyle/>
          <a:p>
            <a:r>
              <a:rPr lang="zh-CN" altLang="en-US" dirty="0">
                <a:solidFill>
                  <a:srgbClr val="CC00CC"/>
                </a:solidFill>
              </a:rPr>
              <a:t>从这可以推导出什么？</a:t>
            </a:r>
          </a:p>
        </p:txBody>
      </p:sp>
    </p:spTree>
    <p:extLst>
      <p:ext uri="{BB962C8B-B14F-4D97-AF65-F5344CB8AC3E}">
        <p14:creationId xmlns:p14="http://schemas.microsoft.com/office/powerpoint/2010/main" val="14045063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5E0B0-1395-4FE4-AE98-6729459E9035}"/>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10F69F-67CD-485D-A785-90E2319DF30C}"/>
                  </a:ext>
                </a:extLst>
              </p:cNvPr>
              <p:cNvSpPr>
                <a:spLocks noGrp="1"/>
              </p:cNvSpPr>
              <p:nvPr>
                <p:ph idx="1"/>
              </p:nvPr>
            </p:nvSpPr>
            <p:spPr/>
            <p:txBody>
              <a:bodyPr/>
              <a:lstStyle/>
              <a:p>
                <a:r>
                  <a:rPr lang="zh-CN" altLang="en-US" dirty="0"/>
                  <a:t>同时，我们也期望二阶的变化也有这样的特性！</a:t>
                </a:r>
                <a:endParaRPr lang="en-US" altLang="zh-CN" dirty="0"/>
              </a:p>
              <a:p>
                <a:pPr lvl="1"/>
                <a14:m>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e>
                      <m:sup>
                        <m:r>
                          <a:rPr lang="en-US" altLang="zh-CN" sz="2800">
                            <a:latin typeface="Cambria Math" panose="02040503050406030204" pitchFamily="18" charset="0"/>
                          </a:rPr>
                          <m:t>′</m:t>
                        </m:r>
                      </m:sup>
                    </m:sSup>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r>
                      <a:rPr lang="en-US" altLang="zh-CN" sz="2800">
                        <a:latin typeface="Cambria Math" panose="02040503050406030204" pitchFamily="18" charset="0"/>
                      </a:rPr>
                      <m:t>𝚫</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m:t>
                        </m:r>
                      </m:e>
                      <m:sup>
                        <m:r>
                          <a:rPr lang="en-US" altLang="zh-CN" sz="2800" i="1">
                            <a:latin typeface="Cambria Math" panose="02040503050406030204" pitchFamily="18" charset="0"/>
                          </a:rPr>
                          <m:t>𝟐</m:t>
                        </m:r>
                      </m:sup>
                    </m:sSup>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b="1" i="0" smtClean="0">
                        <a:latin typeface="Cambria Math" panose="02040503050406030204" pitchFamily="18" charset="0"/>
                      </a:rPr>
                      <m:t>≥</m:t>
                    </m:r>
                    <m:r>
                      <a:rPr lang="en-US" altLang="zh-CN" sz="2800" b="1" i="0" smtClean="0">
                        <a:latin typeface="Cambria Math" panose="02040503050406030204" pitchFamily="18" charset="0"/>
                      </a:rPr>
                      <m:t>𝟎</m:t>
                    </m:r>
                  </m:oMath>
                </a14:m>
                <a:endParaRPr lang="en-US" altLang="zh-CN" dirty="0"/>
              </a:p>
              <a:p>
                <a:pPr lvl="1"/>
                <a:r>
                  <a:rPr lang="zh-CN" altLang="en-US" dirty="0"/>
                  <a:t>即</a:t>
                </a:r>
                <a:r>
                  <a:rPr lang="en-US" altLang="zh-CN" dirty="0"/>
                  <a:t>:</a:t>
                </a:r>
                <a14:m>
                  <m:oMath xmlns:m="http://schemas.openxmlformats.org/officeDocument/2006/math">
                    <m:r>
                      <a:rPr lang="en-US" altLang="zh-CN" sz="2400">
                        <a:latin typeface="Cambria Math" panose="02040503050406030204" pitchFamily="18" charset="0"/>
                      </a:rPr>
                      <m:t>𝚫</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i="1">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a:latin typeface="Cambria Math" panose="02040503050406030204" pitchFamily="18" charset="0"/>
                      </a:rPr>
                      <m:t>𝚫</m:t>
                    </m:r>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dirty="0"/>
              </a:p>
              <a:p>
                <a:pPr lvl="1"/>
                <a:r>
                  <a:rPr lang="zh-CN" altLang="en-US" dirty="0"/>
                  <a:t>表明：矩阵</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dirty="0"/>
                  <a:t>为半正定的！</a:t>
                </a:r>
              </a:p>
            </p:txBody>
          </p:sp>
        </mc:Choice>
        <mc:Fallback xmlns="">
          <p:sp>
            <p:nvSpPr>
              <p:cNvPr id="3" name="内容占位符 2">
                <a:extLst>
                  <a:ext uri="{FF2B5EF4-FFF2-40B4-BE49-F238E27FC236}">
                    <a16:creationId xmlns:a16="http://schemas.microsoft.com/office/drawing/2014/main" id="{3810F69F-67CD-485D-A785-90E2319DF30C}"/>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467279"/>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solidFill>
                  <a:srgbClr val="FF0000"/>
                </a:solidFill>
              </a:rPr>
              <a:t>无约束问题的最优性条件</a:t>
            </a:r>
            <a:endParaRPr lang="en-US" altLang="zh-CN" dirty="0">
              <a:solidFill>
                <a:srgbClr val="FF0000"/>
              </a:solidFill>
            </a:endParaRPr>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多元函数的导数与极值</a:t>
                </a:r>
                <a:endParaRPr lang="en-US" altLang="zh-CN" sz="2400" dirty="0"/>
              </a:p>
              <a:p>
                <a:pPr lvl="1"/>
                <a:r>
                  <a:rPr lang="zh-CN" altLang="en-US" sz="2000" dirty="0"/>
                  <a:t>多元函数的一阶导数</a:t>
                </a:r>
                <a:r>
                  <a:rPr lang="en-US" altLang="zh-CN" sz="2000" dirty="0"/>
                  <a:t>-</a:t>
                </a:r>
                <a:r>
                  <a:rPr lang="zh-CN" altLang="en-US" sz="2000" dirty="0"/>
                  <a:t>梯度</a:t>
                </a:r>
                <a:r>
                  <a:rPr lang="en-US" altLang="zh-CN" sz="2000" dirty="0"/>
                  <a:t>(Gradient):</a:t>
                </a:r>
                <a:r>
                  <a:rPr lang="zh-CN" altLang="en-US" sz="2000" dirty="0"/>
                  <a:t>向量</a:t>
                </a:r>
                <a:endParaRPr lang="en-US" altLang="zh-CN" sz="2000" dirty="0"/>
              </a:p>
              <a:p>
                <a:pPr lvl="1"/>
                <a:r>
                  <a:rPr lang="zh-CN" altLang="en-US" sz="2000" dirty="0"/>
                  <a:t>微分与梯度的关系：函数</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处可微，则该点梯度也存在，并且</a:t>
                </a:r>
                <a14:m>
                  <m:oMath xmlns:m="http://schemas.openxmlformats.org/officeDocument/2006/math">
                    <m:r>
                      <a:rPr lang="en-US" altLang="zh-CN" sz="2000" b="1" i="1" smtClean="0">
                        <a:latin typeface="Cambria Math"/>
                      </a:rPr>
                      <m:t>𝒅𝒇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r>
                      <a:rPr lang="en-US" altLang="zh-CN" sz="2000" b="1" i="1" smtClean="0">
                        <a:latin typeface="Cambria Math"/>
                      </a:rPr>
                      <m:t>𝜵</m:t>
                    </m:r>
                    <m:r>
                      <a:rPr lang="en-US" altLang="zh-CN" sz="2000" b="1" i="1" smtClean="0">
                        <a:latin typeface="Cambria Math"/>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e>
                      <m:sup>
                        <m:r>
                          <a:rPr lang="en-US" altLang="zh-CN" sz="2000" b="1" i="1" smtClean="0">
                            <a:latin typeface="Cambria Math"/>
                          </a:rPr>
                          <m:t>𝑻</m:t>
                        </m:r>
                      </m:sup>
                    </m:sSup>
                    <m:r>
                      <a:rPr lang="en-US" altLang="zh-CN" sz="2000" b="1" i="1" smtClean="0">
                        <a:latin typeface="Cambria Math"/>
                      </a:rPr>
                      <m:t>𝜟</m:t>
                    </m:r>
                    <m:r>
                      <a:rPr lang="en-US" altLang="zh-CN" sz="2000" b="1" i="1" smtClean="0">
                        <a:latin typeface="Cambria Math"/>
                      </a:rPr>
                      <m:t>𝒙</m:t>
                    </m:r>
                  </m:oMath>
                </a14:m>
                <a:endParaRPr lang="en-US" altLang="zh-CN" sz="2000" b="1" dirty="0"/>
              </a:p>
              <a:p>
                <a:pPr lvl="1"/>
                <a:r>
                  <a:rPr lang="zh-CN" altLang="en-US" sz="2000" dirty="0"/>
                  <a:t>若</a:t>
                </a:r>
                <a14:m>
                  <m:oMath xmlns:m="http://schemas.openxmlformats.org/officeDocument/2006/math">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是二元函数，则</a:t>
                </a:r>
                <a14:m>
                  <m:oMath xmlns:m="http://schemas.openxmlformats.org/officeDocument/2006/math">
                    <m:r>
                      <a:rPr lang="en-US" altLang="zh-CN" sz="2000" b="1" i="1" smtClean="0">
                        <a:latin typeface="Cambria Math"/>
                      </a:rPr>
                      <m:t>𝒇</m:t>
                    </m:r>
                  </m:oMath>
                </a14:m>
                <a:r>
                  <a:rPr lang="zh-CN" altLang="en-US" sz="2000" dirty="0"/>
                  <a:t>在点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处的梯度的几何意义是：</a:t>
                </a:r>
                <a14:m>
                  <m:oMath xmlns:m="http://schemas.openxmlformats.org/officeDocument/2006/math">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oMath>
                </a14:m>
                <a:r>
                  <a:rPr lang="zh-CN" altLang="en-US" sz="2000" dirty="0"/>
                  <a:t>是过点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 </m:t>
                    </m:r>
                  </m:oMath>
                </a14:m>
                <a:r>
                  <a:rPr lang="zh-CN" altLang="en-US" sz="2000" dirty="0"/>
                  <a:t>的</a:t>
                </a:r>
                <a14:m>
                  <m:oMath xmlns:m="http://schemas.openxmlformats.org/officeDocument/2006/math">
                    <m:r>
                      <a:rPr lang="en-US" altLang="zh-CN" sz="2000" b="1" i="1" dirty="0" smtClean="0">
                        <a:latin typeface="Cambria Math"/>
                      </a:rPr>
                      <m:t>𝒇</m:t>
                    </m:r>
                    <m:r>
                      <a:rPr lang="en-US" altLang="zh-CN" sz="2000" b="1" i="1" dirty="0" smtClean="0">
                        <a:latin typeface="Cambria Math"/>
                      </a:rPr>
                      <m:t>(</m:t>
                    </m:r>
                    <m:r>
                      <a:rPr lang="en-US" altLang="zh-CN" sz="2000" b="1" i="1" dirty="0" smtClean="0">
                        <a:latin typeface="Cambria Math"/>
                      </a:rPr>
                      <m:t>𝒙</m:t>
                    </m:r>
                    <m:r>
                      <a:rPr lang="en-US" altLang="zh-CN" sz="2000" b="1" i="1" dirty="0" smtClean="0">
                        <a:latin typeface="Cambria Math"/>
                      </a:rPr>
                      <m:t>)</m:t>
                    </m:r>
                  </m:oMath>
                </a14:m>
                <a:r>
                  <a:rPr lang="zh-CN" altLang="en-US" sz="2000" dirty="0"/>
                  <a:t>等值线在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点处的法向量</a:t>
                </a:r>
                <a:endParaRPr lang="en-US" altLang="zh-CN" sz="2000" dirty="0"/>
              </a:p>
              <a:p>
                <a:pPr lvl="1"/>
                <a:r>
                  <a:rPr lang="zh-CN" altLang="en-US" sz="2000" dirty="0"/>
                  <a:t>若</a:t>
                </a:r>
                <a14:m>
                  <m:oMath xmlns:m="http://schemas.openxmlformats.org/officeDocument/2006/math">
                    <m:r>
                      <a:rPr lang="en-US" altLang="zh-CN" sz="2000" i="1">
                        <a:latin typeface="Cambria Math"/>
                      </a:rPr>
                      <m:t>𝒖</m:t>
                    </m:r>
                    <m:r>
                      <a:rPr lang="en-US" altLang="zh-CN" sz="2000" i="1">
                        <a:latin typeface="Cambria Math"/>
                      </a:rPr>
                      <m:t>=</m:t>
                    </m:r>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是三元函数，则</a:t>
                </a:r>
                <a14:m>
                  <m:oMath xmlns:m="http://schemas.openxmlformats.org/officeDocument/2006/math">
                    <m:r>
                      <a:rPr lang="en-US" altLang="zh-CN" sz="2000" i="1">
                        <a:latin typeface="Cambria Math"/>
                      </a:rPr>
                      <m:t>𝒇</m:t>
                    </m:r>
                  </m:oMath>
                </a14:m>
                <a:r>
                  <a:rPr lang="zh-CN" altLang="en-US" sz="2000" dirty="0"/>
                  <a:t>在点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处的梯度的几何意义是：</a:t>
                </a:r>
                <a14:m>
                  <m:oMath xmlns:m="http://schemas.openxmlformats.org/officeDocument/2006/math">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oMath>
                </a14:m>
                <a:r>
                  <a:rPr lang="zh-CN" altLang="en-US" sz="2000" dirty="0"/>
                  <a:t>是过点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 </m:t>
                    </m:r>
                  </m:oMath>
                </a14:m>
                <a:r>
                  <a:rPr lang="zh-CN" altLang="en-US" sz="2000" dirty="0"/>
                  <a:t>的</a:t>
                </a:r>
                <a14:m>
                  <m:oMath xmlns:m="http://schemas.openxmlformats.org/officeDocument/2006/math">
                    <m:r>
                      <a:rPr lang="en-US" altLang="zh-CN" sz="2000" i="1" dirty="0">
                        <a:latin typeface="Cambria Math"/>
                      </a:rPr>
                      <m:t>𝒇</m:t>
                    </m:r>
                    <m:r>
                      <a:rPr lang="en-US" altLang="zh-CN" sz="2000" i="1" dirty="0">
                        <a:latin typeface="Cambria Math"/>
                      </a:rPr>
                      <m:t>(</m:t>
                    </m:r>
                    <m:r>
                      <a:rPr lang="en-US" altLang="zh-CN" sz="2000" i="1" dirty="0">
                        <a:latin typeface="Cambria Math"/>
                      </a:rPr>
                      <m:t>𝒙</m:t>
                    </m:r>
                    <m:r>
                      <a:rPr lang="en-US" altLang="zh-CN" sz="2000" i="1" dirty="0">
                        <a:latin typeface="Cambria Math"/>
                      </a:rPr>
                      <m:t>)</m:t>
                    </m:r>
                  </m:oMath>
                </a14:m>
                <a:r>
                  <a:rPr lang="zh-CN" altLang="en-US" sz="2000" dirty="0"/>
                  <a:t>等值面在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点处的法向量</a:t>
                </a:r>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a:stretch>
              </a:blipFill>
            </p:spPr>
            <p:txBody>
              <a:bodyPr/>
              <a:lstStyle/>
              <a:p>
                <a:r>
                  <a:rPr lang="zh-CN" altLang="en-US">
                    <a:noFill/>
                  </a:rPr>
                  <a:t> </a:t>
                </a:r>
                <a:endParaRPr lang="zh-CN" altLang="en-US">
                  <a:noFill/>
                </a:endParaRPr>
              </a:p>
            </p:txBody>
          </p:sp>
        </mc:Fallback>
      </mc:AlternateContent>
      <p:grpSp>
        <p:nvGrpSpPr>
          <p:cNvPr id="17" name="Group 16"/>
          <p:cNvGrpSpPr/>
          <p:nvPr/>
        </p:nvGrpSpPr>
        <p:grpSpPr>
          <a:xfrm>
            <a:off x="1208584" y="4545285"/>
            <a:ext cx="3096344" cy="1800200"/>
            <a:chOff x="1064568" y="4905325"/>
            <a:chExt cx="3096344" cy="1800200"/>
          </a:xfrm>
        </p:grpSpPr>
        <p:cxnSp>
          <p:nvCxnSpPr>
            <p:cNvPr id="5" name="Straight Arrow Connector 4"/>
            <p:cNvCxnSpPr/>
            <p:nvPr/>
          </p:nvCxnSpPr>
          <p:spPr bwMode="auto">
            <a:xfrm>
              <a:off x="1064568" y="6417493"/>
              <a:ext cx="252028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424608" y="4905325"/>
              <a:ext cx="0" cy="1800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8"/>
            <p:cNvSpPr/>
            <p:nvPr/>
          </p:nvSpPr>
          <p:spPr bwMode="auto">
            <a:xfrm>
              <a:off x="2028978" y="5565148"/>
              <a:ext cx="505995" cy="530225"/>
            </a:xfrm>
            <a:custGeom>
              <a:avLst/>
              <a:gdLst>
                <a:gd name="connsiteX0" fmla="*/ 88580 w 505995"/>
                <a:gd name="connsiteY0" fmla="*/ 41568 h 530225"/>
                <a:gd name="connsiteX1" fmla="*/ 4359 w 505995"/>
                <a:gd name="connsiteY1" fmla="*/ 258136 h 530225"/>
                <a:gd name="connsiteX2" fmla="*/ 232959 w 505995"/>
                <a:gd name="connsiteY2" fmla="*/ 522831 h 530225"/>
                <a:gd name="connsiteX3" fmla="*/ 389369 w 505995"/>
                <a:gd name="connsiteY3" fmla="*/ 426578 h 530225"/>
                <a:gd name="connsiteX4" fmla="*/ 497654 w 505995"/>
                <a:gd name="connsiteY4" fmla="*/ 113757 h 530225"/>
                <a:gd name="connsiteX5" fmla="*/ 160769 w 505995"/>
                <a:gd name="connsiteY5" fmla="*/ 5473 h 530225"/>
                <a:gd name="connsiteX6" fmla="*/ 88580 w 505995"/>
                <a:gd name="connsiteY6" fmla="*/ 41568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95" h="530225">
                  <a:moveTo>
                    <a:pt x="88580" y="41568"/>
                  </a:moveTo>
                  <a:cubicBezTo>
                    <a:pt x="62512" y="83679"/>
                    <a:pt x="-19704" y="177926"/>
                    <a:pt x="4359" y="258136"/>
                  </a:cubicBezTo>
                  <a:cubicBezTo>
                    <a:pt x="28422" y="338347"/>
                    <a:pt x="168791" y="494757"/>
                    <a:pt x="232959" y="522831"/>
                  </a:cubicBezTo>
                  <a:cubicBezTo>
                    <a:pt x="297127" y="550905"/>
                    <a:pt x="345253" y="494757"/>
                    <a:pt x="389369" y="426578"/>
                  </a:cubicBezTo>
                  <a:cubicBezTo>
                    <a:pt x="433485" y="358399"/>
                    <a:pt x="535754" y="183941"/>
                    <a:pt x="497654" y="113757"/>
                  </a:cubicBezTo>
                  <a:cubicBezTo>
                    <a:pt x="459554" y="43573"/>
                    <a:pt x="230953" y="17504"/>
                    <a:pt x="160769" y="5473"/>
                  </a:cubicBezTo>
                  <a:cubicBezTo>
                    <a:pt x="90585" y="-6558"/>
                    <a:pt x="114648" y="-543"/>
                    <a:pt x="88580" y="4156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0" name="Freeform 9"/>
            <p:cNvSpPr/>
            <p:nvPr/>
          </p:nvSpPr>
          <p:spPr bwMode="auto">
            <a:xfrm>
              <a:off x="1630176" y="5274653"/>
              <a:ext cx="1389064" cy="1061544"/>
            </a:xfrm>
            <a:custGeom>
              <a:avLst/>
              <a:gdLst>
                <a:gd name="connsiteX0" fmla="*/ 288758 w 1389064"/>
                <a:gd name="connsiteY0" fmla="*/ 130918 h 1061544"/>
                <a:gd name="connsiteX1" fmla="*/ 0 w 1389064"/>
                <a:gd name="connsiteY1" fmla="*/ 539992 h 1061544"/>
                <a:gd name="connsiteX2" fmla="*/ 288758 w 1389064"/>
                <a:gd name="connsiteY2" fmla="*/ 961097 h 1061544"/>
                <a:gd name="connsiteX3" fmla="*/ 1215189 w 1389064"/>
                <a:gd name="connsiteY3" fmla="*/ 1033287 h 1061544"/>
                <a:gd name="connsiteX4" fmla="*/ 1383631 w 1389064"/>
                <a:gd name="connsiteY4" fmla="*/ 576087 h 1061544"/>
                <a:gd name="connsiteX5" fmla="*/ 1130968 w 1389064"/>
                <a:gd name="connsiteY5" fmla="*/ 46697 h 1061544"/>
                <a:gd name="connsiteX6" fmla="*/ 481263 w 1389064"/>
                <a:gd name="connsiteY6" fmla="*/ 34666 h 1061544"/>
                <a:gd name="connsiteX7" fmla="*/ 288758 w 1389064"/>
                <a:gd name="connsiteY7" fmla="*/ 130918 h 10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064" h="1061544">
                  <a:moveTo>
                    <a:pt x="288758" y="130918"/>
                  </a:moveTo>
                  <a:cubicBezTo>
                    <a:pt x="208548" y="215139"/>
                    <a:pt x="0" y="401629"/>
                    <a:pt x="0" y="539992"/>
                  </a:cubicBezTo>
                  <a:cubicBezTo>
                    <a:pt x="0" y="678355"/>
                    <a:pt x="86226" y="878881"/>
                    <a:pt x="288758" y="961097"/>
                  </a:cubicBezTo>
                  <a:cubicBezTo>
                    <a:pt x="491290" y="1043313"/>
                    <a:pt x="1032710" y="1097455"/>
                    <a:pt x="1215189" y="1033287"/>
                  </a:cubicBezTo>
                  <a:cubicBezTo>
                    <a:pt x="1397668" y="969119"/>
                    <a:pt x="1397668" y="740519"/>
                    <a:pt x="1383631" y="576087"/>
                  </a:cubicBezTo>
                  <a:cubicBezTo>
                    <a:pt x="1369594" y="411655"/>
                    <a:pt x="1281363" y="136934"/>
                    <a:pt x="1130968" y="46697"/>
                  </a:cubicBezTo>
                  <a:cubicBezTo>
                    <a:pt x="980573" y="-43540"/>
                    <a:pt x="625642" y="22634"/>
                    <a:pt x="481263" y="34666"/>
                  </a:cubicBezTo>
                  <a:cubicBezTo>
                    <a:pt x="336884" y="46698"/>
                    <a:pt x="368968" y="46697"/>
                    <a:pt x="288758" y="13091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2" name="Straight Connector 11"/>
            <p:cNvCxnSpPr/>
            <p:nvPr/>
          </p:nvCxnSpPr>
          <p:spPr bwMode="auto">
            <a:xfrm>
              <a:off x="1784648" y="4905325"/>
              <a:ext cx="1656184" cy="16561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534973" y="5193357"/>
              <a:ext cx="545819" cy="458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2807882" y="5565148"/>
                  <a:ext cx="13530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zh-CN" altLang="en-US" b="1" i="1" smtClean="0">
                            <a:latin typeface="Cambria Math"/>
                          </a:rPr>
                          <m:t>的</m:t>
                        </m:r>
                        <m:r>
                          <a:rPr lang="zh-CN" altLang="en-US" i="1">
                            <a:latin typeface="Cambria Math"/>
                          </a:rPr>
                          <m:t>等值线</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807882" y="5565148"/>
                  <a:ext cx="1353030" cy="461665"/>
                </a:xfrm>
                <a:prstGeom prst="rect">
                  <a:avLst/>
                </a:prstGeom>
                <a:blipFill rotWithShape="1">
                  <a:blip r:embed="rId6"/>
                  <a:stretch>
                    <a:fillRect l="-33784" r="-22523" b="-2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328375" y="4908353"/>
                  <a:ext cx="1766766" cy="461665"/>
                </a:xfrm>
                <a:prstGeom prst="rect">
                  <a:avLst/>
                </a:prstGeom>
                <a:noFill/>
              </p:spPr>
              <p:txBody>
                <a:bodyPr wrap="none" rtlCol="0">
                  <a:spAutoFit/>
                </a:bodyPr>
                <a:lstStyle/>
                <a:p>
                  <a:r>
                    <a:rPr lang="zh-CN" altLang="en-US" dirty="0"/>
                    <a:t>梯度</a:t>
                  </a:r>
                  <a14:m>
                    <m:oMath xmlns:m="http://schemas.openxmlformats.org/officeDocument/2006/math">
                      <m:r>
                        <a:rPr lang="en-US" altLang="zh-CN" b="1" i="1"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𝟎</m:t>
                          </m:r>
                        </m:sub>
                      </m:sSub>
                      <m:r>
                        <a:rPr lang="en-US" altLang="zh-CN" b="1" i="1" smtClean="0">
                          <a:latin typeface="Cambria Math"/>
                        </a:rPr>
                        <m:t>)</m:t>
                      </m:r>
                    </m:oMath>
                  </a14:m>
                  <a:endParaRPr lang="zh-CN" altLang="en-US"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2328373" y="4908353"/>
                  <a:ext cx="1766767" cy="461665"/>
                </a:xfrm>
                <a:prstGeom prst="rect">
                  <a:avLst/>
                </a:prstGeom>
                <a:blipFill rotWithShape="1">
                  <a:blip r:embed="rId7"/>
                  <a:stretch>
                    <a:fillRect l="-5172" t="-14474" r="-2759" b="-25000"/>
                  </a:stretch>
                </a:blipFill>
              </p:spPr>
              <p:txBody>
                <a:bodyPr/>
                <a:lstStyle/>
                <a:p>
                  <a:r>
                    <a:rPr lang="zh-CN" altLang="en-US">
                      <a:noFill/>
                    </a:rPr>
                    <a:t> </a:t>
                  </a:r>
                  <a:endParaRPr lang="zh-CN" altLang="en-US">
                    <a:noFill/>
                  </a:endParaRPr>
                </a:p>
              </p:txBody>
            </p:sp>
          </mc:Fallback>
        </mc:AlternateContent>
      </p:grpSp>
      <p:sp>
        <p:nvSpPr>
          <p:cNvPr id="18" name="TextBox 17"/>
          <p:cNvSpPr txBox="1"/>
          <p:nvPr/>
        </p:nvSpPr>
        <p:spPr>
          <a:xfrm>
            <a:off x="1599971" y="6675909"/>
            <a:ext cx="5873309" cy="461665"/>
          </a:xfrm>
          <a:prstGeom prst="rect">
            <a:avLst/>
          </a:prstGeom>
          <a:noFill/>
        </p:spPr>
        <p:txBody>
          <a:bodyPr wrap="square" rtlCol="0">
            <a:spAutoFit/>
          </a:bodyPr>
          <a:lstStyle/>
          <a:p>
            <a:pPr algn="l"/>
            <a:r>
              <a:rPr lang="zh-CN" altLang="en-US" dirty="0">
                <a:solidFill>
                  <a:srgbClr val="FF0000"/>
                </a:solidFill>
              </a:rPr>
              <a:t>梯度方向表明函数值在该方向上增加最快</a:t>
            </a:r>
          </a:p>
        </p:txBody>
      </p:sp>
      <p:grpSp>
        <p:nvGrpSpPr>
          <p:cNvPr id="4" name="Group 4"/>
          <p:cNvGrpSpPr>
            <a:grpSpLocks noChangeAspect="1"/>
          </p:cNvGrpSpPr>
          <p:nvPr/>
        </p:nvGrpSpPr>
        <p:grpSpPr bwMode="auto">
          <a:xfrm>
            <a:off x="5385407" y="3825205"/>
            <a:ext cx="4371830" cy="3006309"/>
            <a:chOff x="1548" y="2110"/>
            <a:chExt cx="2827" cy="1944"/>
          </a:xfrm>
        </p:grpSpPr>
        <p:sp>
          <p:nvSpPr>
            <p:cNvPr id="6" name="AutoShape 3"/>
            <p:cNvSpPr>
              <a:spLocks noChangeAspect="1" noChangeArrowheads="1" noTextEdit="1"/>
            </p:cNvSpPr>
            <p:nvPr/>
          </p:nvSpPr>
          <p:spPr bwMode="auto">
            <a:xfrm>
              <a:off x="1559" y="2110"/>
              <a:ext cx="2736" cy="192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5"/>
            <p:cNvSpPr>
              <a:spLocks noChangeArrowheads="1"/>
            </p:cNvSpPr>
            <p:nvPr/>
          </p:nvSpPr>
          <p:spPr bwMode="auto">
            <a:xfrm>
              <a:off x="1559" y="2145"/>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Freeform 6"/>
            <p:cNvSpPr>
              <a:spLocks noEditPoints="1"/>
            </p:cNvSpPr>
            <p:nvPr/>
          </p:nvSpPr>
          <p:spPr bwMode="auto">
            <a:xfrm>
              <a:off x="1719" y="3822"/>
              <a:ext cx="2125" cy="62"/>
            </a:xfrm>
            <a:custGeom>
              <a:avLst/>
              <a:gdLst>
                <a:gd name="T0" fmla="*/ 8 w 3081"/>
                <a:gd name="T1" fmla="*/ 34 h 85"/>
                <a:gd name="T2" fmla="*/ 2985 w 3081"/>
                <a:gd name="T3" fmla="*/ 35 h 85"/>
                <a:gd name="T4" fmla="*/ 2993 w 3081"/>
                <a:gd name="T5" fmla="*/ 43 h 85"/>
                <a:gd name="T6" fmla="*/ 2985 w 3081"/>
                <a:gd name="T7" fmla="*/ 51 h 85"/>
                <a:gd name="T8" fmla="*/ 8 w 3081"/>
                <a:gd name="T9" fmla="*/ 50 h 85"/>
                <a:gd name="T10" fmla="*/ 0 w 3081"/>
                <a:gd name="T11" fmla="*/ 42 h 85"/>
                <a:gd name="T12" fmla="*/ 8 w 3081"/>
                <a:gd name="T13" fmla="*/ 34 h 85"/>
                <a:gd name="T14" fmla="*/ 2868 w 3081"/>
                <a:gd name="T15" fmla="*/ 0 h 85"/>
                <a:gd name="T16" fmla="*/ 3081 w 3081"/>
                <a:gd name="T17" fmla="*/ 43 h 85"/>
                <a:gd name="T18" fmla="*/ 2868 w 3081"/>
                <a:gd name="T19" fmla="*/ 85 h 85"/>
                <a:gd name="T20" fmla="*/ 2868 w 3081"/>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1" h="85">
                  <a:moveTo>
                    <a:pt x="8" y="34"/>
                  </a:moveTo>
                  <a:lnTo>
                    <a:pt x="2985" y="35"/>
                  </a:lnTo>
                  <a:cubicBezTo>
                    <a:pt x="2989" y="35"/>
                    <a:pt x="2993" y="38"/>
                    <a:pt x="2993" y="43"/>
                  </a:cubicBezTo>
                  <a:cubicBezTo>
                    <a:pt x="2993" y="47"/>
                    <a:pt x="2989" y="51"/>
                    <a:pt x="2985" y="51"/>
                  </a:cubicBezTo>
                  <a:lnTo>
                    <a:pt x="8" y="50"/>
                  </a:lnTo>
                  <a:cubicBezTo>
                    <a:pt x="4" y="50"/>
                    <a:pt x="0" y="46"/>
                    <a:pt x="0" y="42"/>
                  </a:cubicBezTo>
                  <a:cubicBezTo>
                    <a:pt x="0" y="37"/>
                    <a:pt x="4" y="34"/>
                    <a:pt x="8" y="34"/>
                  </a:cubicBezTo>
                  <a:close/>
                  <a:moveTo>
                    <a:pt x="2868" y="0"/>
                  </a:moveTo>
                  <a:lnTo>
                    <a:pt x="3081" y="43"/>
                  </a:lnTo>
                  <a:lnTo>
                    <a:pt x="2868" y="85"/>
                  </a:lnTo>
                  <a:lnTo>
                    <a:pt x="2868" y="0"/>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1695" y="2158"/>
              <a:ext cx="59" cy="1700"/>
            </a:xfrm>
            <a:custGeom>
              <a:avLst/>
              <a:gdLst>
                <a:gd name="T0" fmla="*/ 35 w 86"/>
                <a:gd name="T1" fmla="*/ 2330 h 2338"/>
                <a:gd name="T2" fmla="*/ 35 w 86"/>
                <a:gd name="T3" fmla="*/ 96 h 2338"/>
                <a:gd name="T4" fmla="*/ 43 w 86"/>
                <a:gd name="T5" fmla="*/ 88 h 2338"/>
                <a:gd name="T6" fmla="*/ 51 w 86"/>
                <a:gd name="T7" fmla="*/ 96 h 2338"/>
                <a:gd name="T8" fmla="*/ 51 w 86"/>
                <a:gd name="T9" fmla="*/ 2330 h 2338"/>
                <a:gd name="T10" fmla="*/ 43 w 86"/>
                <a:gd name="T11" fmla="*/ 2338 h 2338"/>
                <a:gd name="T12" fmla="*/ 35 w 86"/>
                <a:gd name="T13" fmla="*/ 2330 h 2338"/>
                <a:gd name="T14" fmla="*/ 0 w 86"/>
                <a:gd name="T15" fmla="*/ 213 h 2338"/>
                <a:gd name="T16" fmla="*/ 43 w 86"/>
                <a:gd name="T17" fmla="*/ 0 h 2338"/>
                <a:gd name="T18" fmla="*/ 86 w 86"/>
                <a:gd name="T19" fmla="*/ 213 h 2338"/>
                <a:gd name="T20" fmla="*/ 0 w 86"/>
                <a:gd name="T21" fmla="*/ 213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338">
                  <a:moveTo>
                    <a:pt x="35" y="2330"/>
                  </a:moveTo>
                  <a:lnTo>
                    <a:pt x="35" y="96"/>
                  </a:lnTo>
                  <a:cubicBezTo>
                    <a:pt x="35" y="92"/>
                    <a:pt x="39" y="88"/>
                    <a:pt x="43" y="88"/>
                  </a:cubicBezTo>
                  <a:cubicBezTo>
                    <a:pt x="47" y="88"/>
                    <a:pt x="51" y="92"/>
                    <a:pt x="51" y="96"/>
                  </a:cubicBezTo>
                  <a:lnTo>
                    <a:pt x="51" y="2330"/>
                  </a:lnTo>
                  <a:cubicBezTo>
                    <a:pt x="51" y="2334"/>
                    <a:pt x="47" y="2338"/>
                    <a:pt x="43" y="2338"/>
                  </a:cubicBezTo>
                  <a:cubicBezTo>
                    <a:pt x="39" y="2338"/>
                    <a:pt x="35" y="2334"/>
                    <a:pt x="35" y="2330"/>
                  </a:cubicBezTo>
                  <a:close/>
                  <a:moveTo>
                    <a:pt x="0" y="213"/>
                  </a:moveTo>
                  <a:lnTo>
                    <a:pt x="43" y="0"/>
                  </a:lnTo>
                  <a:lnTo>
                    <a:pt x="86" y="213"/>
                  </a:lnTo>
                  <a:lnTo>
                    <a:pt x="0" y="213"/>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21" name="Rectangle 8"/>
            <p:cNvSpPr>
              <a:spLocks noChangeArrowheads="1"/>
            </p:cNvSpPr>
            <p:nvPr/>
          </p:nvSpPr>
          <p:spPr bwMode="auto">
            <a:xfrm>
              <a:off x="1570" y="3844"/>
              <a:ext cx="1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2" name="Rectangle 9"/>
            <p:cNvSpPr>
              <a:spLocks noChangeArrowheads="1"/>
            </p:cNvSpPr>
            <p:nvPr/>
          </p:nvSpPr>
          <p:spPr bwMode="auto">
            <a:xfrm>
              <a:off x="1680" y="3844"/>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3" name="Rectangle 10"/>
            <p:cNvSpPr>
              <a:spLocks noChangeArrowheads="1"/>
            </p:cNvSpPr>
            <p:nvPr/>
          </p:nvSpPr>
          <p:spPr bwMode="auto">
            <a:xfrm>
              <a:off x="1548" y="2145"/>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4" name="Rectangle 11"/>
            <p:cNvSpPr>
              <a:spLocks noChangeArrowheads="1"/>
            </p:cNvSpPr>
            <p:nvPr/>
          </p:nvSpPr>
          <p:spPr bwMode="auto">
            <a:xfrm>
              <a:off x="1614" y="2226"/>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Rectangle 12"/>
            <p:cNvSpPr>
              <a:spLocks noChangeArrowheads="1"/>
            </p:cNvSpPr>
            <p:nvPr/>
          </p:nvSpPr>
          <p:spPr bwMode="auto">
            <a:xfrm>
              <a:off x="1669" y="2226"/>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6" name="Rectangle 13"/>
            <p:cNvSpPr>
              <a:spLocks noChangeArrowheads="1"/>
            </p:cNvSpPr>
            <p:nvPr/>
          </p:nvSpPr>
          <p:spPr bwMode="auto">
            <a:xfrm>
              <a:off x="1548" y="2378"/>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7" name="Rectangle 14"/>
            <p:cNvSpPr>
              <a:spLocks noChangeArrowheads="1"/>
            </p:cNvSpPr>
            <p:nvPr/>
          </p:nvSpPr>
          <p:spPr bwMode="auto">
            <a:xfrm>
              <a:off x="3622" y="3844"/>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8" name="Rectangle 15"/>
            <p:cNvSpPr>
              <a:spLocks noChangeArrowheads="1"/>
            </p:cNvSpPr>
            <p:nvPr/>
          </p:nvSpPr>
          <p:spPr bwMode="auto">
            <a:xfrm>
              <a:off x="3689" y="3925"/>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9" name="Rectangle 16"/>
            <p:cNvSpPr>
              <a:spLocks noChangeArrowheads="1"/>
            </p:cNvSpPr>
            <p:nvPr/>
          </p:nvSpPr>
          <p:spPr bwMode="auto">
            <a:xfrm>
              <a:off x="3744" y="3925"/>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30" name="Group 26"/>
            <p:cNvGrpSpPr/>
            <p:nvPr/>
          </p:nvGrpSpPr>
          <p:grpSpPr bwMode="auto">
            <a:xfrm>
              <a:off x="2135" y="2230"/>
              <a:ext cx="1243" cy="1306"/>
              <a:chOff x="2135" y="2230"/>
              <a:chExt cx="1243" cy="1306"/>
            </a:xfrm>
          </p:grpSpPr>
          <p:grpSp>
            <p:nvGrpSpPr>
              <p:cNvPr id="62" name="Group 20"/>
              <p:cNvGrpSpPr/>
              <p:nvPr/>
            </p:nvGrpSpPr>
            <p:grpSpPr bwMode="auto">
              <a:xfrm>
                <a:off x="2261" y="2230"/>
                <a:ext cx="890" cy="1306"/>
                <a:chOff x="2261" y="2230"/>
                <a:chExt cx="890" cy="1306"/>
              </a:xfrm>
            </p:grpSpPr>
            <p:sp>
              <p:nvSpPr>
                <p:cNvPr id="68" name="Freeform 17"/>
                <p:cNvSpPr>
                  <a:spLocks noEditPoints="1"/>
                </p:cNvSpPr>
                <p:nvPr/>
              </p:nvSpPr>
              <p:spPr bwMode="auto">
                <a:xfrm>
                  <a:off x="2329" y="2463"/>
                  <a:ext cx="579" cy="965"/>
                </a:xfrm>
                <a:custGeom>
                  <a:avLst/>
                  <a:gdLst>
                    <a:gd name="T0" fmla="*/ 118 w 839"/>
                    <a:gd name="T1" fmla="*/ 34 h 1327"/>
                    <a:gd name="T2" fmla="*/ 113 w 839"/>
                    <a:gd name="T3" fmla="*/ 50 h 1327"/>
                    <a:gd name="T4" fmla="*/ 1 w 839"/>
                    <a:gd name="T5" fmla="*/ 6 h 1327"/>
                    <a:gd name="T6" fmla="*/ 177 w 839"/>
                    <a:gd name="T7" fmla="*/ 60 h 1327"/>
                    <a:gd name="T8" fmla="*/ 278 w 839"/>
                    <a:gd name="T9" fmla="*/ 110 h 1327"/>
                    <a:gd name="T10" fmla="*/ 271 w 839"/>
                    <a:gd name="T11" fmla="*/ 124 h 1327"/>
                    <a:gd name="T12" fmla="*/ 171 w 839"/>
                    <a:gd name="T13" fmla="*/ 74 h 1327"/>
                    <a:gd name="T14" fmla="*/ 177 w 839"/>
                    <a:gd name="T15" fmla="*/ 60 h 1327"/>
                    <a:gd name="T16" fmla="*/ 406 w 839"/>
                    <a:gd name="T17" fmla="*/ 193 h 1327"/>
                    <a:gd name="T18" fmla="*/ 426 w 839"/>
                    <a:gd name="T19" fmla="*/ 220 h 1327"/>
                    <a:gd name="T20" fmla="*/ 397 w 839"/>
                    <a:gd name="T21" fmla="*/ 206 h 1327"/>
                    <a:gd name="T22" fmla="*/ 323 w 839"/>
                    <a:gd name="T23" fmla="*/ 145 h 1327"/>
                    <a:gd name="T24" fmla="*/ 474 w 839"/>
                    <a:gd name="T25" fmla="*/ 250 h 1327"/>
                    <a:gd name="T26" fmla="*/ 554 w 839"/>
                    <a:gd name="T27" fmla="*/ 330 h 1327"/>
                    <a:gd name="T28" fmla="*/ 543 w 839"/>
                    <a:gd name="T29" fmla="*/ 341 h 1327"/>
                    <a:gd name="T30" fmla="*/ 464 w 839"/>
                    <a:gd name="T31" fmla="*/ 262 h 1327"/>
                    <a:gd name="T32" fmla="*/ 474 w 839"/>
                    <a:gd name="T33" fmla="*/ 250 h 1327"/>
                    <a:gd name="T34" fmla="*/ 630 w 839"/>
                    <a:gd name="T35" fmla="*/ 422 h 1327"/>
                    <a:gd name="T36" fmla="*/ 659 w 839"/>
                    <a:gd name="T37" fmla="*/ 482 h 1327"/>
                    <a:gd name="T38" fmla="*/ 617 w 839"/>
                    <a:gd name="T39" fmla="*/ 432 h 1327"/>
                    <a:gd name="T40" fmla="*/ 584 w 839"/>
                    <a:gd name="T41" fmla="*/ 378 h 1327"/>
                    <a:gd name="T42" fmla="*/ 696 w 839"/>
                    <a:gd name="T43" fmla="*/ 526 h 1327"/>
                    <a:gd name="T44" fmla="*/ 746 w 839"/>
                    <a:gd name="T45" fmla="*/ 626 h 1327"/>
                    <a:gd name="T46" fmla="*/ 731 w 839"/>
                    <a:gd name="T47" fmla="*/ 632 h 1327"/>
                    <a:gd name="T48" fmla="*/ 682 w 839"/>
                    <a:gd name="T49" fmla="*/ 533 h 1327"/>
                    <a:gd name="T50" fmla="*/ 696 w 839"/>
                    <a:gd name="T51" fmla="*/ 526 h 1327"/>
                    <a:gd name="T52" fmla="*/ 778 w 839"/>
                    <a:gd name="T53" fmla="*/ 704 h 1327"/>
                    <a:gd name="T54" fmla="*/ 799 w 839"/>
                    <a:gd name="T55" fmla="*/ 803 h 1327"/>
                    <a:gd name="T56" fmla="*/ 763 w 839"/>
                    <a:gd name="T57" fmla="*/ 710 h 1327"/>
                    <a:gd name="T58" fmla="*/ 760 w 839"/>
                    <a:gd name="T59" fmla="*/ 681 h 1327"/>
                    <a:gd name="T60" fmla="*/ 818 w 839"/>
                    <a:gd name="T61" fmla="*/ 856 h 1327"/>
                    <a:gd name="T62" fmla="*/ 835 w 839"/>
                    <a:gd name="T63" fmla="*/ 968 h 1327"/>
                    <a:gd name="T64" fmla="*/ 819 w 839"/>
                    <a:gd name="T65" fmla="*/ 969 h 1327"/>
                    <a:gd name="T66" fmla="*/ 803 w 839"/>
                    <a:gd name="T67" fmla="*/ 859 h 1327"/>
                    <a:gd name="T68" fmla="*/ 818 w 839"/>
                    <a:gd name="T69" fmla="*/ 856 h 1327"/>
                    <a:gd name="T70" fmla="*/ 839 w 839"/>
                    <a:gd name="T71" fmla="*/ 1129 h 1327"/>
                    <a:gd name="T72" fmla="*/ 829 w 839"/>
                    <a:gd name="T73" fmla="*/ 1152 h 1327"/>
                    <a:gd name="T74" fmla="*/ 823 w 839"/>
                    <a:gd name="T75" fmla="*/ 1129 h 1327"/>
                    <a:gd name="T76" fmla="*/ 831 w 839"/>
                    <a:gd name="T77" fmla="*/ 1024 h 1327"/>
                    <a:gd name="T78" fmla="*/ 832 w 839"/>
                    <a:gd name="T79" fmla="*/ 1209 h 1327"/>
                    <a:gd name="T80" fmla="*/ 812 w 839"/>
                    <a:gd name="T81" fmla="*/ 1320 h 1327"/>
                    <a:gd name="T82" fmla="*/ 796 w 839"/>
                    <a:gd name="T83" fmla="*/ 1316 h 1327"/>
                    <a:gd name="T84" fmla="*/ 816 w 839"/>
                    <a:gd name="T85" fmla="*/ 1207 h 1327"/>
                    <a:gd name="T86" fmla="*/ 832 w 839"/>
                    <a:gd name="T87" fmla="*/ 120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9" h="1327">
                      <a:moveTo>
                        <a:pt x="11" y="1"/>
                      </a:moveTo>
                      <a:lnTo>
                        <a:pt x="118" y="34"/>
                      </a:lnTo>
                      <a:cubicBezTo>
                        <a:pt x="122" y="36"/>
                        <a:pt x="124" y="40"/>
                        <a:pt x="123" y="45"/>
                      </a:cubicBezTo>
                      <a:cubicBezTo>
                        <a:pt x="122" y="49"/>
                        <a:pt x="117" y="51"/>
                        <a:pt x="113" y="50"/>
                      </a:cubicBezTo>
                      <a:lnTo>
                        <a:pt x="6" y="16"/>
                      </a:lnTo>
                      <a:cubicBezTo>
                        <a:pt x="2" y="15"/>
                        <a:pt x="0" y="10"/>
                        <a:pt x="1" y="6"/>
                      </a:cubicBezTo>
                      <a:cubicBezTo>
                        <a:pt x="2" y="2"/>
                        <a:pt x="7" y="0"/>
                        <a:pt x="11" y="1"/>
                      </a:cubicBezTo>
                      <a:close/>
                      <a:moveTo>
                        <a:pt x="177" y="60"/>
                      </a:moveTo>
                      <a:lnTo>
                        <a:pt x="221" y="78"/>
                      </a:lnTo>
                      <a:lnTo>
                        <a:pt x="278" y="110"/>
                      </a:lnTo>
                      <a:cubicBezTo>
                        <a:pt x="282" y="112"/>
                        <a:pt x="284" y="117"/>
                        <a:pt x="281" y="121"/>
                      </a:cubicBezTo>
                      <a:cubicBezTo>
                        <a:pt x="279" y="125"/>
                        <a:pt x="274" y="126"/>
                        <a:pt x="271" y="124"/>
                      </a:cubicBezTo>
                      <a:lnTo>
                        <a:pt x="214" y="93"/>
                      </a:lnTo>
                      <a:lnTo>
                        <a:pt x="171" y="74"/>
                      </a:lnTo>
                      <a:cubicBezTo>
                        <a:pt x="167" y="73"/>
                        <a:pt x="165" y="68"/>
                        <a:pt x="167" y="64"/>
                      </a:cubicBezTo>
                      <a:cubicBezTo>
                        <a:pt x="169" y="60"/>
                        <a:pt x="173" y="58"/>
                        <a:pt x="177" y="60"/>
                      </a:cubicBezTo>
                      <a:close/>
                      <a:moveTo>
                        <a:pt x="334" y="143"/>
                      </a:moveTo>
                      <a:lnTo>
                        <a:pt x="406" y="193"/>
                      </a:lnTo>
                      <a:lnTo>
                        <a:pt x="425" y="209"/>
                      </a:lnTo>
                      <a:cubicBezTo>
                        <a:pt x="429" y="212"/>
                        <a:pt x="429" y="217"/>
                        <a:pt x="426" y="220"/>
                      </a:cubicBezTo>
                      <a:cubicBezTo>
                        <a:pt x="423" y="224"/>
                        <a:pt x="418" y="224"/>
                        <a:pt x="415" y="221"/>
                      </a:cubicBezTo>
                      <a:lnTo>
                        <a:pt x="397" y="206"/>
                      </a:lnTo>
                      <a:lnTo>
                        <a:pt x="325" y="156"/>
                      </a:lnTo>
                      <a:cubicBezTo>
                        <a:pt x="321" y="154"/>
                        <a:pt x="320" y="149"/>
                        <a:pt x="323" y="145"/>
                      </a:cubicBezTo>
                      <a:cubicBezTo>
                        <a:pt x="325" y="141"/>
                        <a:pt x="330" y="140"/>
                        <a:pt x="334" y="143"/>
                      </a:cubicBezTo>
                      <a:close/>
                      <a:moveTo>
                        <a:pt x="474" y="250"/>
                      </a:moveTo>
                      <a:lnTo>
                        <a:pt x="489" y="262"/>
                      </a:lnTo>
                      <a:lnTo>
                        <a:pt x="554" y="330"/>
                      </a:lnTo>
                      <a:cubicBezTo>
                        <a:pt x="557" y="333"/>
                        <a:pt x="557" y="338"/>
                        <a:pt x="554" y="341"/>
                      </a:cubicBezTo>
                      <a:cubicBezTo>
                        <a:pt x="551" y="344"/>
                        <a:pt x="546" y="344"/>
                        <a:pt x="543" y="341"/>
                      </a:cubicBezTo>
                      <a:lnTo>
                        <a:pt x="478" y="275"/>
                      </a:lnTo>
                      <a:lnTo>
                        <a:pt x="464" y="262"/>
                      </a:lnTo>
                      <a:cubicBezTo>
                        <a:pt x="460" y="260"/>
                        <a:pt x="460" y="255"/>
                        <a:pt x="463" y="251"/>
                      </a:cubicBezTo>
                      <a:cubicBezTo>
                        <a:pt x="466" y="248"/>
                        <a:pt x="471" y="247"/>
                        <a:pt x="474" y="250"/>
                      </a:cubicBezTo>
                      <a:close/>
                      <a:moveTo>
                        <a:pt x="595" y="379"/>
                      </a:moveTo>
                      <a:lnTo>
                        <a:pt x="630" y="422"/>
                      </a:lnTo>
                      <a:lnTo>
                        <a:pt x="662" y="471"/>
                      </a:lnTo>
                      <a:cubicBezTo>
                        <a:pt x="664" y="474"/>
                        <a:pt x="663" y="479"/>
                        <a:pt x="659" y="482"/>
                      </a:cubicBezTo>
                      <a:cubicBezTo>
                        <a:pt x="656" y="484"/>
                        <a:pt x="651" y="483"/>
                        <a:pt x="648" y="479"/>
                      </a:cubicBezTo>
                      <a:lnTo>
                        <a:pt x="617" y="432"/>
                      </a:lnTo>
                      <a:lnTo>
                        <a:pt x="583" y="389"/>
                      </a:lnTo>
                      <a:cubicBezTo>
                        <a:pt x="580" y="386"/>
                        <a:pt x="581" y="381"/>
                        <a:pt x="584" y="378"/>
                      </a:cubicBezTo>
                      <a:cubicBezTo>
                        <a:pt x="588" y="375"/>
                        <a:pt x="593" y="376"/>
                        <a:pt x="595" y="379"/>
                      </a:cubicBezTo>
                      <a:close/>
                      <a:moveTo>
                        <a:pt x="696" y="526"/>
                      </a:moveTo>
                      <a:lnTo>
                        <a:pt x="738" y="606"/>
                      </a:lnTo>
                      <a:lnTo>
                        <a:pt x="746" y="626"/>
                      </a:lnTo>
                      <a:cubicBezTo>
                        <a:pt x="748" y="631"/>
                        <a:pt x="746" y="635"/>
                        <a:pt x="742" y="637"/>
                      </a:cubicBezTo>
                      <a:cubicBezTo>
                        <a:pt x="738" y="639"/>
                        <a:pt x="733" y="637"/>
                        <a:pt x="731" y="632"/>
                      </a:cubicBezTo>
                      <a:lnTo>
                        <a:pt x="723" y="613"/>
                      </a:lnTo>
                      <a:lnTo>
                        <a:pt x="682" y="533"/>
                      </a:lnTo>
                      <a:cubicBezTo>
                        <a:pt x="680" y="529"/>
                        <a:pt x="681" y="524"/>
                        <a:pt x="685" y="522"/>
                      </a:cubicBezTo>
                      <a:cubicBezTo>
                        <a:pt x="689" y="520"/>
                        <a:pt x="694" y="522"/>
                        <a:pt x="696" y="526"/>
                      </a:cubicBezTo>
                      <a:close/>
                      <a:moveTo>
                        <a:pt x="770" y="686"/>
                      </a:moveTo>
                      <a:lnTo>
                        <a:pt x="778" y="704"/>
                      </a:lnTo>
                      <a:lnTo>
                        <a:pt x="804" y="793"/>
                      </a:lnTo>
                      <a:cubicBezTo>
                        <a:pt x="806" y="797"/>
                        <a:pt x="803" y="802"/>
                        <a:pt x="799" y="803"/>
                      </a:cubicBezTo>
                      <a:cubicBezTo>
                        <a:pt x="795" y="804"/>
                        <a:pt x="790" y="802"/>
                        <a:pt x="789" y="798"/>
                      </a:cubicBezTo>
                      <a:lnTo>
                        <a:pt x="763" y="710"/>
                      </a:lnTo>
                      <a:lnTo>
                        <a:pt x="755" y="692"/>
                      </a:lnTo>
                      <a:cubicBezTo>
                        <a:pt x="754" y="688"/>
                        <a:pt x="756" y="683"/>
                        <a:pt x="760" y="681"/>
                      </a:cubicBezTo>
                      <a:cubicBezTo>
                        <a:pt x="764" y="680"/>
                        <a:pt x="769" y="682"/>
                        <a:pt x="770" y="686"/>
                      </a:cubicBezTo>
                      <a:close/>
                      <a:moveTo>
                        <a:pt x="818" y="856"/>
                      </a:moveTo>
                      <a:lnTo>
                        <a:pt x="829" y="912"/>
                      </a:lnTo>
                      <a:lnTo>
                        <a:pt x="835" y="968"/>
                      </a:lnTo>
                      <a:cubicBezTo>
                        <a:pt x="835" y="972"/>
                        <a:pt x="832" y="976"/>
                        <a:pt x="827" y="976"/>
                      </a:cubicBezTo>
                      <a:cubicBezTo>
                        <a:pt x="823" y="977"/>
                        <a:pt x="819" y="974"/>
                        <a:pt x="819" y="969"/>
                      </a:cubicBezTo>
                      <a:lnTo>
                        <a:pt x="814" y="915"/>
                      </a:lnTo>
                      <a:lnTo>
                        <a:pt x="803" y="859"/>
                      </a:lnTo>
                      <a:cubicBezTo>
                        <a:pt x="802" y="855"/>
                        <a:pt x="804" y="851"/>
                        <a:pt x="809" y="850"/>
                      </a:cubicBezTo>
                      <a:cubicBezTo>
                        <a:pt x="813" y="849"/>
                        <a:pt x="817" y="852"/>
                        <a:pt x="818" y="856"/>
                      </a:cubicBezTo>
                      <a:close/>
                      <a:moveTo>
                        <a:pt x="839" y="1032"/>
                      </a:moveTo>
                      <a:lnTo>
                        <a:pt x="839" y="1129"/>
                      </a:lnTo>
                      <a:lnTo>
                        <a:pt x="838" y="1145"/>
                      </a:lnTo>
                      <a:cubicBezTo>
                        <a:pt x="838" y="1149"/>
                        <a:pt x="834" y="1153"/>
                        <a:pt x="829" y="1152"/>
                      </a:cubicBezTo>
                      <a:cubicBezTo>
                        <a:pt x="825" y="1152"/>
                        <a:pt x="822" y="1148"/>
                        <a:pt x="822" y="1143"/>
                      </a:cubicBezTo>
                      <a:lnTo>
                        <a:pt x="823" y="1129"/>
                      </a:lnTo>
                      <a:lnTo>
                        <a:pt x="823" y="1032"/>
                      </a:lnTo>
                      <a:cubicBezTo>
                        <a:pt x="823" y="1028"/>
                        <a:pt x="827" y="1024"/>
                        <a:pt x="831" y="1024"/>
                      </a:cubicBezTo>
                      <a:cubicBezTo>
                        <a:pt x="836" y="1024"/>
                        <a:pt x="839" y="1028"/>
                        <a:pt x="839" y="1032"/>
                      </a:cubicBezTo>
                      <a:close/>
                      <a:moveTo>
                        <a:pt x="832" y="1209"/>
                      </a:moveTo>
                      <a:lnTo>
                        <a:pt x="828" y="1241"/>
                      </a:lnTo>
                      <a:lnTo>
                        <a:pt x="812" y="1320"/>
                      </a:lnTo>
                      <a:cubicBezTo>
                        <a:pt x="811" y="1324"/>
                        <a:pt x="807" y="1327"/>
                        <a:pt x="803" y="1326"/>
                      </a:cubicBezTo>
                      <a:cubicBezTo>
                        <a:pt x="798" y="1325"/>
                        <a:pt x="796" y="1321"/>
                        <a:pt x="796" y="1316"/>
                      </a:cubicBezTo>
                      <a:lnTo>
                        <a:pt x="813" y="1240"/>
                      </a:lnTo>
                      <a:lnTo>
                        <a:pt x="816" y="1207"/>
                      </a:lnTo>
                      <a:cubicBezTo>
                        <a:pt x="816" y="1203"/>
                        <a:pt x="820" y="1200"/>
                        <a:pt x="824" y="1200"/>
                      </a:cubicBezTo>
                      <a:cubicBezTo>
                        <a:pt x="829" y="1200"/>
                        <a:pt x="832" y="1204"/>
                        <a:pt x="832" y="1209"/>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69" name="Freeform 18"/>
                <p:cNvSpPr>
                  <a:spLocks noEditPoints="1"/>
                </p:cNvSpPr>
                <p:nvPr/>
              </p:nvSpPr>
              <p:spPr bwMode="auto">
                <a:xfrm>
                  <a:off x="2387" y="2230"/>
                  <a:ext cx="764" cy="1306"/>
                </a:xfrm>
                <a:custGeom>
                  <a:avLst/>
                  <a:gdLst>
                    <a:gd name="T0" fmla="*/ 118 w 1108"/>
                    <a:gd name="T1" fmla="*/ 34 h 1796"/>
                    <a:gd name="T2" fmla="*/ 113 w 1108"/>
                    <a:gd name="T3" fmla="*/ 50 h 1796"/>
                    <a:gd name="T4" fmla="*/ 1 w 1108"/>
                    <a:gd name="T5" fmla="*/ 6 h 1796"/>
                    <a:gd name="T6" fmla="*/ 179 w 1108"/>
                    <a:gd name="T7" fmla="*/ 56 h 1796"/>
                    <a:gd name="T8" fmla="*/ 286 w 1108"/>
                    <a:gd name="T9" fmla="*/ 111 h 1796"/>
                    <a:gd name="T10" fmla="*/ 172 w 1108"/>
                    <a:gd name="T11" fmla="*/ 71 h 1796"/>
                    <a:gd name="T12" fmla="*/ 179 w 1108"/>
                    <a:gd name="T13" fmla="*/ 56 h 1796"/>
                    <a:gd name="T14" fmla="*/ 416 w 1108"/>
                    <a:gd name="T15" fmla="*/ 173 h 1796"/>
                    <a:gd name="T16" fmla="*/ 438 w 1108"/>
                    <a:gd name="T17" fmla="*/ 199 h 1796"/>
                    <a:gd name="T18" fmla="*/ 409 w 1108"/>
                    <a:gd name="T19" fmla="*/ 187 h 1796"/>
                    <a:gd name="T20" fmla="*/ 328 w 1108"/>
                    <a:gd name="T21" fmla="*/ 134 h 1796"/>
                    <a:gd name="T22" fmla="*/ 489 w 1108"/>
                    <a:gd name="T23" fmla="*/ 224 h 1796"/>
                    <a:gd name="T24" fmla="*/ 578 w 1108"/>
                    <a:gd name="T25" fmla="*/ 293 h 1796"/>
                    <a:gd name="T26" fmla="*/ 568 w 1108"/>
                    <a:gd name="T27" fmla="*/ 305 h 1796"/>
                    <a:gd name="T28" fmla="*/ 479 w 1108"/>
                    <a:gd name="T29" fmla="*/ 237 h 1796"/>
                    <a:gd name="T30" fmla="*/ 489 w 1108"/>
                    <a:gd name="T31" fmla="*/ 224 h 1796"/>
                    <a:gd name="T32" fmla="*/ 643 w 1108"/>
                    <a:gd name="T33" fmla="*/ 347 h 1796"/>
                    <a:gd name="T34" fmla="*/ 707 w 1108"/>
                    <a:gd name="T35" fmla="*/ 425 h 1796"/>
                    <a:gd name="T36" fmla="*/ 632 w 1108"/>
                    <a:gd name="T37" fmla="*/ 360 h 1796"/>
                    <a:gd name="T38" fmla="*/ 616 w 1108"/>
                    <a:gd name="T39" fmla="*/ 335 h 1796"/>
                    <a:gd name="T40" fmla="*/ 751 w 1108"/>
                    <a:gd name="T41" fmla="*/ 461 h 1796"/>
                    <a:gd name="T42" fmla="*/ 820 w 1108"/>
                    <a:gd name="T43" fmla="*/ 560 h 1796"/>
                    <a:gd name="T44" fmla="*/ 738 w 1108"/>
                    <a:gd name="T45" fmla="*/ 471 h 1796"/>
                    <a:gd name="T46" fmla="*/ 751 w 1108"/>
                    <a:gd name="T47" fmla="*/ 461 h 1796"/>
                    <a:gd name="T48" fmla="*/ 907 w 1108"/>
                    <a:gd name="T49" fmla="*/ 677 h 1796"/>
                    <a:gd name="T50" fmla="*/ 914 w 1108"/>
                    <a:gd name="T51" fmla="*/ 708 h 1796"/>
                    <a:gd name="T52" fmla="*/ 894 w 1108"/>
                    <a:gd name="T53" fmla="*/ 686 h 1796"/>
                    <a:gd name="T54" fmla="*/ 846 w 1108"/>
                    <a:gd name="T55" fmla="*/ 599 h 1796"/>
                    <a:gd name="T56" fmla="*/ 947 w 1108"/>
                    <a:gd name="T57" fmla="*/ 754 h 1796"/>
                    <a:gd name="T58" fmla="*/ 995 w 1108"/>
                    <a:gd name="T59" fmla="*/ 856 h 1796"/>
                    <a:gd name="T60" fmla="*/ 980 w 1108"/>
                    <a:gd name="T61" fmla="*/ 862 h 1796"/>
                    <a:gd name="T62" fmla="*/ 933 w 1108"/>
                    <a:gd name="T63" fmla="*/ 761 h 1796"/>
                    <a:gd name="T64" fmla="*/ 947 w 1108"/>
                    <a:gd name="T65" fmla="*/ 754 h 1796"/>
                    <a:gd name="T66" fmla="*/ 1026 w 1108"/>
                    <a:gd name="T67" fmla="*/ 932 h 1796"/>
                    <a:gd name="T68" fmla="*/ 1047 w 1108"/>
                    <a:gd name="T69" fmla="*/ 1033 h 1796"/>
                    <a:gd name="T70" fmla="*/ 1011 w 1108"/>
                    <a:gd name="T71" fmla="*/ 938 h 1796"/>
                    <a:gd name="T72" fmla="*/ 1008 w 1108"/>
                    <a:gd name="T73" fmla="*/ 911 h 1796"/>
                    <a:gd name="T74" fmla="*/ 1070 w 1108"/>
                    <a:gd name="T75" fmla="*/ 1085 h 1796"/>
                    <a:gd name="T76" fmla="*/ 1086 w 1108"/>
                    <a:gd name="T77" fmla="*/ 1204 h 1796"/>
                    <a:gd name="T78" fmla="*/ 1054 w 1108"/>
                    <a:gd name="T79" fmla="*/ 1088 h 1796"/>
                    <a:gd name="T80" fmla="*/ 1070 w 1108"/>
                    <a:gd name="T81" fmla="*/ 1085 h 1796"/>
                    <a:gd name="T82" fmla="*/ 1108 w 1108"/>
                    <a:gd name="T83" fmla="*/ 1350 h 1796"/>
                    <a:gd name="T84" fmla="*/ 1100 w 1108"/>
                    <a:gd name="T85" fmla="*/ 1379 h 1796"/>
                    <a:gd name="T86" fmla="*/ 1093 w 1108"/>
                    <a:gd name="T87" fmla="*/ 1351 h 1796"/>
                    <a:gd name="T88" fmla="*/ 1091 w 1108"/>
                    <a:gd name="T89" fmla="*/ 1252 h 1796"/>
                    <a:gd name="T90" fmla="*/ 1108 w 1108"/>
                    <a:gd name="T91" fmla="*/ 1435 h 1796"/>
                    <a:gd name="T92" fmla="*/ 1102 w 1108"/>
                    <a:gd name="T93" fmla="*/ 1548 h 1796"/>
                    <a:gd name="T94" fmla="*/ 1086 w 1108"/>
                    <a:gd name="T95" fmla="*/ 1546 h 1796"/>
                    <a:gd name="T96" fmla="*/ 1092 w 1108"/>
                    <a:gd name="T97" fmla="*/ 1435 h 1796"/>
                    <a:gd name="T98" fmla="*/ 1108 w 1108"/>
                    <a:gd name="T99" fmla="*/ 1435 h 1796"/>
                    <a:gd name="T100" fmla="*/ 1092 w 1108"/>
                    <a:gd name="T101" fmla="*/ 1642 h 1796"/>
                    <a:gd name="T102" fmla="*/ 1067 w 1108"/>
                    <a:gd name="T103" fmla="*/ 1729 h 1796"/>
                    <a:gd name="T104" fmla="*/ 1077 w 1108"/>
                    <a:gd name="T105" fmla="*/ 1641 h 1796"/>
                    <a:gd name="T106" fmla="*/ 1088 w 1108"/>
                    <a:gd name="T107" fmla="*/ 1603 h 1796"/>
                    <a:gd name="T108" fmla="*/ 1063 w 1108"/>
                    <a:gd name="T109" fmla="*/ 1785 h 1796"/>
                    <a:gd name="T110" fmla="*/ 1053 w 1108"/>
                    <a:gd name="T111" fmla="*/ 1795 h 1796"/>
                    <a:gd name="T112" fmla="*/ 1047 w 1108"/>
                    <a:gd name="T113" fmla="*/ 1782 h 1796"/>
                    <a:gd name="T114" fmla="*/ 1063 w 1108"/>
                    <a:gd name="T115" fmla="*/ 1785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8" h="1796">
                      <a:moveTo>
                        <a:pt x="11" y="1"/>
                      </a:moveTo>
                      <a:lnTo>
                        <a:pt x="118" y="34"/>
                      </a:lnTo>
                      <a:cubicBezTo>
                        <a:pt x="122" y="36"/>
                        <a:pt x="124" y="40"/>
                        <a:pt x="123" y="44"/>
                      </a:cubicBezTo>
                      <a:cubicBezTo>
                        <a:pt x="122" y="49"/>
                        <a:pt x="117" y="51"/>
                        <a:pt x="113" y="50"/>
                      </a:cubicBezTo>
                      <a:lnTo>
                        <a:pt x="6" y="16"/>
                      </a:lnTo>
                      <a:cubicBezTo>
                        <a:pt x="2" y="15"/>
                        <a:pt x="0" y="10"/>
                        <a:pt x="1" y="6"/>
                      </a:cubicBezTo>
                      <a:cubicBezTo>
                        <a:pt x="2" y="2"/>
                        <a:pt x="7" y="0"/>
                        <a:pt x="11" y="1"/>
                      </a:cubicBezTo>
                      <a:close/>
                      <a:moveTo>
                        <a:pt x="179" y="56"/>
                      </a:moveTo>
                      <a:lnTo>
                        <a:pt x="282" y="100"/>
                      </a:lnTo>
                      <a:cubicBezTo>
                        <a:pt x="286" y="102"/>
                        <a:pt x="288" y="107"/>
                        <a:pt x="286" y="111"/>
                      </a:cubicBezTo>
                      <a:cubicBezTo>
                        <a:pt x="284" y="115"/>
                        <a:pt x="279" y="117"/>
                        <a:pt x="275" y="115"/>
                      </a:cubicBezTo>
                      <a:lnTo>
                        <a:pt x="172" y="71"/>
                      </a:lnTo>
                      <a:cubicBezTo>
                        <a:pt x="168" y="69"/>
                        <a:pt x="166" y="65"/>
                        <a:pt x="168" y="61"/>
                      </a:cubicBezTo>
                      <a:cubicBezTo>
                        <a:pt x="170" y="56"/>
                        <a:pt x="175" y="55"/>
                        <a:pt x="179" y="56"/>
                      </a:cubicBezTo>
                      <a:close/>
                      <a:moveTo>
                        <a:pt x="339" y="131"/>
                      </a:moveTo>
                      <a:lnTo>
                        <a:pt x="416" y="173"/>
                      </a:lnTo>
                      <a:lnTo>
                        <a:pt x="436" y="187"/>
                      </a:lnTo>
                      <a:cubicBezTo>
                        <a:pt x="440" y="190"/>
                        <a:pt x="441" y="195"/>
                        <a:pt x="438" y="199"/>
                      </a:cubicBezTo>
                      <a:cubicBezTo>
                        <a:pt x="436" y="202"/>
                        <a:pt x="431" y="203"/>
                        <a:pt x="427" y="200"/>
                      </a:cubicBezTo>
                      <a:lnTo>
                        <a:pt x="409" y="187"/>
                      </a:lnTo>
                      <a:lnTo>
                        <a:pt x="331" y="145"/>
                      </a:lnTo>
                      <a:cubicBezTo>
                        <a:pt x="327" y="143"/>
                        <a:pt x="326" y="138"/>
                        <a:pt x="328" y="134"/>
                      </a:cubicBezTo>
                      <a:cubicBezTo>
                        <a:pt x="330" y="130"/>
                        <a:pt x="335" y="129"/>
                        <a:pt x="339" y="131"/>
                      </a:cubicBezTo>
                      <a:close/>
                      <a:moveTo>
                        <a:pt x="489" y="224"/>
                      </a:moveTo>
                      <a:lnTo>
                        <a:pt x="534" y="256"/>
                      </a:lnTo>
                      <a:lnTo>
                        <a:pt x="578" y="293"/>
                      </a:lnTo>
                      <a:cubicBezTo>
                        <a:pt x="581" y="296"/>
                        <a:pt x="582" y="301"/>
                        <a:pt x="579" y="304"/>
                      </a:cubicBezTo>
                      <a:cubicBezTo>
                        <a:pt x="576" y="307"/>
                        <a:pt x="571" y="308"/>
                        <a:pt x="568" y="305"/>
                      </a:cubicBezTo>
                      <a:lnTo>
                        <a:pt x="525" y="269"/>
                      </a:lnTo>
                      <a:lnTo>
                        <a:pt x="479" y="237"/>
                      </a:lnTo>
                      <a:cubicBezTo>
                        <a:pt x="476" y="235"/>
                        <a:pt x="475" y="230"/>
                        <a:pt x="478" y="226"/>
                      </a:cubicBezTo>
                      <a:cubicBezTo>
                        <a:pt x="480" y="222"/>
                        <a:pt x="485" y="222"/>
                        <a:pt x="489" y="224"/>
                      </a:cubicBezTo>
                      <a:close/>
                      <a:moveTo>
                        <a:pt x="627" y="334"/>
                      </a:moveTo>
                      <a:lnTo>
                        <a:pt x="643" y="347"/>
                      </a:lnTo>
                      <a:lnTo>
                        <a:pt x="707" y="413"/>
                      </a:lnTo>
                      <a:cubicBezTo>
                        <a:pt x="710" y="417"/>
                        <a:pt x="710" y="422"/>
                        <a:pt x="707" y="425"/>
                      </a:cubicBezTo>
                      <a:cubicBezTo>
                        <a:pt x="703" y="428"/>
                        <a:pt x="698" y="428"/>
                        <a:pt x="695" y="425"/>
                      </a:cubicBezTo>
                      <a:lnTo>
                        <a:pt x="632" y="360"/>
                      </a:lnTo>
                      <a:lnTo>
                        <a:pt x="617" y="346"/>
                      </a:lnTo>
                      <a:cubicBezTo>
                        <a:pt x="613" y="343"/>
                        <a:pt x="613" y="338"/>
                        <a:pt x="616" y="335"/>
                      </a:cubicBezTo>
                      <a:cubicBezTo>
                        <a:pt x="618" y="332"/>
                        <a:pt x="623" y="331"/>
                        <a:pt x="627" y="334"/>
                      </a:cubicBezTo>
                      <a:close/>
                      <a:moveTo>
                        <a:pt x="751" y="461"/>
                      </a:moveTo>
                      <a:lnTo>
                        <a:pt x="821" y="548"/>
                      </a:lnTo>
                      <a:cubicBezTo>
                        <a:pt x="824" y="552"/>
                        <a:pt x="823" y="557"/>
                        <a:pt x="820" y="560"/>
                      </a:cubicBezTo>
                      <a:cubicBezTo>
                        <a:pt x="816" y="562"/>
                        <a:pt x="811" y="562"/>
                        <a:pt x="808" y="558"/>
                      </a:cubicBezTo>
                      <a:lnTo>
                        <a:pt x="738" y="471"/>
                      </a:lnTo>
                      <a:cubicBezTo>
                        <a:pt x="736" y="467"/>
                        <a:pt x="736" y="462"/>
                        <a:pt x="740" y="460"/>
                      </a:cubicBezTo>
                      <a:cubicBezTo>
                        <a:pt x="743" y="457"/>
                        <a:pt x="748" y="457"/>
                        <a:pt x="751" y="461"/>
                      </a:cubicBezTo>
                      <a:close/>
                      <a:moveTo>
                        <a:pt x="858" y="602"/>
                      </a:moveTo>
                      <a:lnTo>
                        <a:pt x="907" y="677"/>
                      </a:lnTo>
                      <a:lnTo>
                        <a:pt x="918" y="697"/>
                      </a:lnTo>
                      <a:cubicBezTo>
                        <a:pt x="920" y="701"/>
                        <a:pt x="918" y="706"/>
                        <a:pt x="914" y="708"/>
                      </a:cubicBezTo>
                      <a:cubicBezTo>
                        <a:pt x="910" y="710"/>
                        <a:pt x="906" y="708"/>
                        <a:pt x="903" y="704"/>
                      </a:cubicBezTo>
                      <a:lnTo>
                        <a:pt x="894" y="686"/>
                      </a:lnTo>
                      <a:lnTo>
                        <a:pt x="844" y="610"/>
                      </a:lnTo>
                      <a:cubicBezTo>
                        <a:pt x="842" y="607"/>
                        <a:pt x="843" y="602"/>
                        <a:pt x="846" y="599"/>
                      </a:cubicBezTo>
                      <a:cubicBezTo>
                        <a:pt x="850" y="597"/>
                        <a:pt x="855" y="598"/>
                        <a:pt x="858" y="602"/>
                      </a:cubicBezTo>
                      <a:close/>
                      <a:moveTo>
                        <a:pt x="947" y="754"/>
                      </a:moveTo>
                      <a:lnTo>
                        <a:pt x="973" y="802"/>
                      </a:lnTo>
                      <a:lnTo>
                        <a:pt x="995" y="856"/>
                      </a:lnTo>
                      <a:cubicBezTo>
                        <a:pt x="996" y="860"/>
                        <a:pt x="994" y="865"/>
                        <a:pt x="990" y="866"/>
                      </a:cubicBezTo>
                      <a:cubicBezTo>
                        <a:pt x="986" y="868"/>
                        <a:pt x="982" y="866"/>
                        <a:pt x="980" y="862"/>
                      </a:cubicBezTo>
                      <a:lnTo>
                        <a:pt x="958" y="809"/>
                      </a:lnTo>
                      <a:lnTo>
                        <a:pt x="933" y="761"/>
                      </a:lnTo>
                      <a:cubicBezTo>
                        <a:pt x="931" y="757"/>
                        <a:pt x="933" y="752"/>
                        <a:pt x="937" y="750"/>
                      </a:cubicBezTo>
                      <a:cubicBezTo>
                        <a:pt x="940" y="748"/>
                        <a:pt x="945" y="750"/>
                        <a:pt x="947" y="754"/>
                      </a:cubicBezTo>
                      <a:close/>
                      <a:moveTo>
                        <a:pt x="1019" y="915"/>
                      </a:moveTo>
                      <a:lnTo>
                        <a:pt x="1026" y="932"/>
                      </a:lnTo>
                      <a:lnTo>
                        <a:pt x="1053" y="1023"/>
                      </a:lnTo>
                      <a:cubicBezTo>
                        <a:pt x="1054" y="1027"/>
                        <a:pt x="1052" y="1031"/>
                        <a:pt x="1047" y="1033"/>
                      </a:cubicBezTo>
                      <a:cubicBezTo>
                        <a:pt x="1043" y="1034"/>
                        <a:pt x="1039" y="1031"/>
                        <a:pt x="1037" y="1027"/>
                      </a:cubicBezTo>
                      <a:lnTo>
                        <a:pt x="1011" y="938"/>
                      </a:lnTo>
                      <a:lnTo>
                        <a:pt x="1004" y="921"/>
                      </a:lnTo>
                      <a:cubicBezTo>
                        <a:pt x="1002" y="917"/>
                        <a:pt x="1004" y="912"/>
                        <a:pt x="1008" y="911"/>
                      </a:cubicBezTo>
                      <a:cubicBezTo>
                        <a:pt x="1012" y="909"/>
                        <a:pt x="1017" y="911"/>
                        <a:pt x="1019" y="915"/>
                      </a:cubicBezTo>
                      <a:close/>
                      <a:moveTo>
                        <a:pt x="1070" y="1085"/>
                      </a:moveTo>
                      <a:lnTo>
                        <a:pt x="1092" y="1195"/>
                      </a:lnTo>
                      <a:cubicBezTo>
                        <a:pt x="1093" y="1199"/>
                        <a:pt x="1090" y="1203"/>
                        <a:pt x="1086" y="1204"/>
                      </a:cubicBezTo>
                      <a:cubicBezTo>
                        <a:pt x="1081" y="1205"/>
                        <a:pt x="1077" y="1202"/>
                        <a:pt x="1076" y="1198"/>
                      </a:cubicBezTo>
                      <a:lnTo>
                        <a:pt x="1054" y="1088"/>
                      </a:lnTo>
                      <a:cubicBezTo>
                        <a:pt x="1053" y="1084"/>
                        <a:pt x="1056" y="1080"/>
                        <a:pt x="1060" y="1079"/>
                      </a:cubicBezTo>
                      <a:cubicBezTo>
                        <a:pt x="1065" y="1078"/>
                        <a:pt x="1069" y="1081"/>
                        <a:pt x="1070" y="1085"/>
                      </a:cubicBezTo>
                      <a:close/>
                      <a:moveTo>
                        <a:pt x="1099" y="1259"/>
                      </a:moveTo>
                      <a:lnTo>
                        <a:pt x="1108" y="1350"/>
                      </a:lnTo>
                      <a:lnTo>
                        <a:pt x="1108" y="1371"/>
                      </a:lnTo>
                      <a:cubicBezTo>
                        <a:pt x="1108" y="1376"/>
                        <a:pt x="1105" y="1379"/>
                        <a:pt x="1100" y="1379"/>
                      </a:cubicBezTo>
                      <a:cubicBezTo>
                        <a:pt x="1096" y="1379"/>
                        <a:pt x="1092" y="1376"/>
                        <a:pt x="1092" y="1371"/>
                      </a:cubicBezTo>
                      <a:lnTo>
                        <a:pt x="1093" y="1351"/>
                      </a:lnTo>
                      <a:lnTo>
                        <a:pt x="1084" y="1261"/>
                      </a:lnTo>
                      <a:cubicBezTo>
                        <a:pt x="1083" y="1256"/>
                        <a:pt x="1086" y="1252"/>
                        <a:pt x="1091" y="1252"/>
                      </a:cubicBezTo>
                      <a:cubicBezTo>
                        <a:pt x="1095" y="1251"/>
                        <a:pt x="1099" y="1255"/>
                        <a:pt x="1099" y="1259"/>
                      </a:cubicBezTo>
                      <a:close/>
                      <a:moveTo>
                        <a:pt x="1108" y="1435"/>
                      </a:moveTo>
                      <a:lnTo>
                        <a:pt x="1107" y="1496"/>
                      </a:lnTo>
                      <a:lnTo>
                        <a:pt x="1102" y="1548"/>
                      </a:lnTo>
                      <a:cubicBezTo>
                        <a:pt x="1102" y="1552"/>
                        <a:pt x="1098" y="1556"/>
                        <a:pt x="1093" y="1555"/>
                      </a:cubicBezTo>
                      <a:cubicBezTo>
                        <a:pt x="1089" y="1555"/>
                        <a:pt x="1086" y="1551"/>
                        <a:pt x="1086" y="1546"/>
                      </a:cubicBezTo>
                      <a:lnTo>
                        <a:pt x="1091" y="1495"/>
                      </a:lnTo>
                      <a:lnTo>
                        <a:pt x="1092" y="1435"/>
                      </a:lnTo>
                      <a:cubicBezTo>
                        <a:pt x="1092" y="1431"/>
                        <a:pt x="1096" y="1427"/>
                        <a:pt x="1100" y="1427"/>
                      </a:cubicBezTo>
                      <a:cubicBezTo>
                        <a:pt x="1104" y="1427"/>
                        <a:pt x="1108" y="1431"/>
                        <a:pt x="1108" y="1435"/>
                      </a:cubicBezTo>
                      <a:close/>
                      <a:moveTo>
                        <a:pt x="1096" y="1612"/>
                      </a:moveTo>
                      <a:lnTo>
                        <a:pt x="1092" y="1642"/>
                      </a:lnTo>
                      <a:lnTo>
                        <a:pt x="1076" y="1723"/>
                      </a:lnTo>
                      <a:cubicBezTo>
                        <a:pt x="1075" y="1727"/>
                        <a:pt x="1071" y="1730"/>
                        <a:pt x="1067" y="1729"/>
                      </a:cubicBezTo>
                      <a:cubicBezTo>
                        <a:pt x="1062" y="1728"/>
                        <a:pt x="1059" y="1724"/>
                        <a:pt x="1060" y="1719"/>
                      </a:cubicBezTo>
                      <a:lnTo>
                        <a:pt x="1077" y="1641"/>
                      </a:lnTo>
                      <a:lnTo>
                        <a:pt x="1080" y="1610"/>
                      </a:lnTo>
                      <a:cubicBezTo>
                        <a:pt x="1080" y="1606"/>
                        <a:pt x="1084" y="1602"/>
                        <a:pt x="1088" y="1603"/>
                      </a:cubicBezTo>
                      <a:cubicBezTo>
                        <a:pt x="1093" y="1603"/>
                        <a:pt x="1096" y="1607"/>
                        <a:pt x="1096" y="1612"/>
                      </a:cubicBezTo>
                      <a:close/>
                      <a:moveTo>
                        <a:pt x="1063" y="1785"/>
                      </a:moveTo>
                      <a:lnTo>
                        <a:pt x="1062" y="1789"/>
                      </a:lnTo>
                      <a:cubicBezTo>
                        <a:pt x="1061" y="1793"/>
                        <a:pt x="1057" y="1796"/>
                        <a:pt x="1053" y="1795"/>
                      </a:cubicBezTo>
                      <a:cubicBezTo>
                        <a:pt x="1049" y="1794"/>
                        <a:pt x="1046" y="1790"/>
                        <a:pt x="1047" y="1786"/>
                      </a:cubicBezTo>
                      <a:lnTo>
                        <a:pt x="1047" y="1782"/>
                      </a:lnTo>
                      <a:cubicBezTo>
                        <a:pt x="1048" y="1778"/>
                        <a:pt x="1053" y="1775"/>
                        <a:pt x="1057" y="1776"/>
                      </a:cubicBezTo>
                      <a:cubicBezTo>
                        <a:pt x="1061" y="1777"/>
                        <a:pt x="1064" y="1781"/>
                        <a:pt x="1063" y="1785"/>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70" name="Freeform 19"/>
                <p:cNvSpPr>
                  <a:spLocks noEditPoints="1"/>
                </p:cNvSpPr>
                <p:nvPr/>
              </p:nvSpPr>
              <p:spPr bwMode="auto">
                <a:xfrm>
                  <a:off x="2261" y="2742"/>
                  <a:ext cx="368" cy="625"/>
                </a:xfrm>
                <a:custGeom>
                  <a:avLst/>
                  <a:gdLst>
                    <a:gd name="T0" fmla="*/ 78 w 533"/>
                    <a:gd name="T1" fmla="*/ 22 h 859"/>
                    <a:gd name="T2" fmla="*/ 121 w 533"/>
                    <a:gd name="T3" fmla="*/ 49 h 859"/>
                    <a:gd name="T4" fmla="*/ 73 w 533"/>
                    <a:gd name="T5" fmla="*/ 37 h 859"/>
                    <a:gd name="T6" fmla="*/ 1 w 533"/>
                    <a:gd name="T7" fmla="*/ 6 h 859"/>
                    <a:gd name="T8" fmla="*/ 174 w 533"/>
                    <a:gd name="T9" fmla="*/ 69 h 859"/>
                    <a:gd name="T10" fmla="*/ 261 w 533"/>
                    <a:gd name="T11" fmla="*/ 123 h 859"/>
                    <a:gd name="T12" fmla="*/ 270 w 533"/>
                    <a:gd name="T13" fmla="*/ 142 h 859"/>
                    <a:gd name="T14" fmla="*/ 250 w 533"/>
                    <a:gd name="T15" fmla="*/ 134 h 859"/>
                    <a:gd name="T16" fmla="*/ 166 w 533"/>
                    <a:gd name="T17" fmla="*/ 83 h 859"/>
                    <a:gd name="T18" fmla="*/ 174 w 533"/>
                    <a:gd name="T19" fmla="*/ 69 h 859"/>
                    <a:gd name="T20" fmla="*/ 358 w 533"/>
                    <a:gd name="T21" fmla="*/ 214 h 859"/>
                    <a:gd name="T22" fmla="*/ 391 w 533"/>
                    <a:gd name="T23" fmla="*/ 259 h 859"/>
                    <a:gd name="T24" fmla="*/ 378 w 533"/>
                    <a:gd name="T25" fmla="*/ 269 h 859"/>
                    <a:gd name="T26" fmla="*/ 347 w 533"/>
                    <a:gd name="T27" fmla="*/ 225 h 859"/>
                    <a:gd name="T28" fmla="*/ 305 w 533"/>
                    <a:gd name="T29" fmla="*/ 175 h 859"/>
                    <a:gd name="T30" fmla="*/ 429 w 533"/>
                    <a:gd name="T31" fmla="*/ 311 h 859"/>
                    <a:gd name="T32" fmla="*/ 438 w 533"/>
                    <a:gd name="T33" fmla="*/ 324 h 859"/>
                    <a:gd name="T34" fmla="*/ 475 w 533"/>
                    <a:gd name="T35" fmla="*/ 423 h 859"/>
                    <a:gd name="T36" fmla="*/ 423 w 533"/>
                    <a:gd name="T37" fmla="*/ 331 h 859"/>
                    <a:gd name="T38" fmla="*/ 416 w 533"/>
                    <a:gd name="T39" fmla="*/ 321 h 859"/>
                    <a:gd name="T40" fmla="*/ 429 w 533"/>
                    <a:gd name="T41" fmla="*/ 311 h 859"/>
                    <a:gd name="T42" fmla="*/ 513 w 533"/>
                    <a:gd name="T43" fmla="*/ 509 h 859"/>
                    <a:gd name="T44" fmla="*/ 527 w 533"/>
                    <a:gd name="T45" fmla="*/ 584 h 859"/>
                    <a:gd name="T46" fmla="*/ 511 w 533"/>
                    <a:gd name="T47" fmla="*/ 585 h 859"/>
                    <a:gd name="T48" fmla="*/ 498 w 533"/>
                    <a:gd name="T49" fmla="*/ 514 h 859"/>
                    <a:gd name="T50" fmla="*/ 493 w 533"/>
                    <a:gd name="T51" fmla="*/ 468 h 859"/>
                    <a:gd name="T52" fmla="*/ 533 w 533"/>
                    <a:gd name="T53" fmla="*/ 648 h 859"/>
                    <a:gd name="T54" fmla="*/ 528 w 533"/>
                    <a:gd name="T55" fmla="*/ 761 h 859"/>
                    <a:gd name="T56" fmla="*/ 512 w 533"/>
                    <a:gd name="T57" fmla="*/ 759 h 859"/>
                    <a:gd name="T58" fmla="*/ 517 w 533"/>
                    <a:gd name="T59" fmla="*/ 648 h 859"/>
                    <a:gd name="T60" fmla="*/ 533 w 533"/>
                    <a:gd name="T61" fmla="*/ 648 h 859"/>
                    <a:gd name="T62" fmla="*/ 511 w 533"/>
                    <a:gd name="T63" fmla="*/ 852 h 859"/>
                    <a:gd name="T64" fmla="*/ 496 w 533"/>
                    <a:gd name="T65" fmla="*/ 849 h 859"/>
                    <a:gd name="T66" fmla="*/ 511 w 533"/>
                    <a:gd name="T67" fmla="*/ 81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3" h="859">
                      <a:moveTo>
                        <a:pt x="11" y="1"/>
                      </a:moveTo>
                      <a:lnTo>
                        <a:pt x="78" y="22"/>
                      </a:lnTo>
                      <a:lnTo>
                        <a:pt x="117" y="39"/>
                      </a:lnTo>
                      <a:cubicBezTo>
                        <a:pt x="121" y="41"/>
                        <a:pt x="123" y="45"/>
                        <a:pt x="121" y="49"/>
                      </a:cubicBezTo>
                      <a:cubicBezTo>
                        <a:pt x="119" y="53"/>
                        <a:pt x="115" y="55"/>
                        <a:pt x="111" y="54"/>
                      </a:cubicBezTo>
                      <a:lnTo>
                        <a:pt x="73" y="37"/>
                      </a:lnTo>
                      <a:lnTo>
                        <a:pt x="6" y="16"/>
                      </a:lnTo>
                      <a:cubicBezTo>
                        <a:pt x="2" y="15"/>
                        <a:pt x="0" y="10"/>
                        <a:pt x="1" y="6"/>
                      </a:cubicBezTo>
                      <a:cubicBezTo>
                        <a:pt x="2" y="2"/>
                        <a:pt x="7" y="0"/>
                        <a:pt x="11" y="1"/>
                      </a:cubicBezTo>
                      <a:close/>
                      <a:moveTo>
                        <a:pt x="174" y="69"/>
                      </a:moveTo>
                      <a:lnTo>
                        <a:pt x="260" y="122"/>
                      </a:lnTo>
                      <a:cubicBezTo>
                        <a:pt x="260" y="122"/>
                        <a:pt x="261" y="122"/>
                        <a:pt x="261" y="123"/>
                      </a:cubicBezTo>
                      <a:lnTo>
                        <a:pt x="270" y="131"/>
                      </a:lnTo>
                      <a:cubicBezTo>
                        <a:pt x="273" y="134"/>
                        <a:pt x="273" y="139"/>
                        <a:pt x="270" y="142"/>
                      </a:cubicBezTo>
                      <a:cubicBezTo>
                        <a:pt x="267" y="145"/>
                        <a:pt x="262" y="145"/>
                        <a:pt x="259" y="142"/>
                      </a:cubicBezTo>
                      <a:lnTo>
                        <a:pt x="250" y="134"/>
                      </a:lnTo>
                      <a:lnTo>
                        <a:pt x="251" y="135"/>
                      </a:lnTo>
                      <a:lnTo>
                        <a:pt x="166" y="83"/>
                      </a:lnTo>
                      <a:cubicBezTo>
                        <a:pt x="162" y="81"/>
                        <a:pt x="161" y="76"/>
                        <a:pt x="163" y="72"/>
                      </a:cubicBezTo>
                      <a:cubicBezTo>
                        <a:pt x="166" y="68"/>
                        <a:pt x="171" y="67"/>
                        <a:pt x="174" y="69"/>
                      </a:cubicBezTo>
                      <a:close/>
                      <a:moveTo>
                        <a:pt x="316" y="175"/>
                      </a:moveTo>
                      <a:lnTo>
                        <a:pt x="358" y="214"/>
                      </a:lnTo>
                      <a:cubicBezTo>
                        <a:pt x="358" y="214"/>
                        <a:pt x="359" y="214"/>
                        <a:pt x="359" y="215"/>
                      </a:cubicBezTo>
                      <a:lnTo>
                        <a:pt x="391" y="259"/>
                      </a:lnTo>
                      <a:cubicBezTo>
                        <a:pt x="394" y="263"/>
                        <a:pt x="393" y="268"/>
                        <a:pt x="389" y="270"/>
                      </a:cubicBezTo>
                      <a:cubicBezTo>
                        <a:pt x="386" y="273"/>
                        <a:pt x="381" y="272"/>
                        <a:pt x="378" y="269"/>
                      </a:cubicBezTo>
                      <a:lnTo>
                        <a:pt x="346" y="224"/>
                      </a:lnTo>
                      <a:lnTo>
                        <a:pt x="347" y="225"/>
                      </a:lnTo>
                      <a:lnTo>
                        <a:pt x="305" y="186"/>
                      </a:lnTo>
                      <a:cubicBezTo>
                        <a:pt x="302" y="183"/>
                        <a:pt x="302" y="178"/>
                        <a:pt x="305" y="175"/>
                      </a:cubicBezTo>
                      <a:cubicBezTo>
                        <a:pt x="308" y="172"/>
                        <a:pt x="313" y="172"/>
                        <a:pt x="316" y="175"/>
                      </a:cubicBezTo>
                      <a:close/>
                      <a:moveTo>
                        <a:pt x="429" y="311"/>
                      </a:moveTo>
                      <a:lnTo>
                        <a:pt x="437" y="323"/>
                      </a:lnTo>
                      <a:cubicBezTo>
                        <a:pt x="437" y="323"/>
                        <a:pt x="438" y="324"/>
                        <a:pt x="438" y="324"/>
                      </a:cubicBezTo>
                      <a:lnTo>
                        <a:pt x="479" y="413"/>
                      </a:lnTo>
                      <a:cubicBezTo>
                        <a:pt x="481" y="417"/>
                        <a:pt x="479" y="421"/>
                        <a:pt x="475" y="423"/>
                      </a:cubicBezTo>
                      <a:cubicBezTo>
                        <a:pt x="471" y="425"/>
                        <a:pt x="466" y="423"/>
                        <a:pt x="465" y="419"/>
                      </a:cubicBezTo>
                      <a:lnTo>
                        <a:pt x="423" y="331"/>
                      </a:lnTo>
                      <a:lnTo>
                        <a:pt x="424" y="332"/>
                      </a:lnTo>
                      <a:lnTo>
                        <a:pt x="416" y="321"/>
                      </a:lnTo>
                      <a:cubicBezTo>
                        <a:pt x="413" y="317"/>
                        <a:pt x="414" y="312"/>
                        <a:pt x="417" y="309"/>
                      </a:cubicBezTo>
                      <a:cubicBezTo>
                        <a:pt x="421" y="307"/>
                        <a:pt x="426" y="308"/>
                        <a:pt x="429" y="311"/>
                      </a:cubicBezTo>
                      <a:close/>
                      <a:moveTo>
                        <a:pt x="502" y="473"/>
                      </a:moveTo>
                      <a:lnTo>
                        <a:pt x="513" y="509"/>
                      </a:lnTo>
                      <a:lnTo>
                        <a:pt x="526" y="575"/>
                      </a:lnTo>
                      <a:lnTo>
                        <a:pt x="527" y="584"/>
                      </a:lnTo>
                      <a:cubicBezTo>
                        <a:pt x="528" y="588"/>
                        <a:pt x="525" y="592"/>
                        <a:pt x="520" y="593"/>
                      </a:cubicBezTo>
                      <a:cubicBezTo>
                        <a:pt x="516" y="593"/>
                        <a:pt x="512" y="590"/>
                        <a:pt x="511" y="585"/>
                      </a:cubicBezTo>
                      <a:lnTo>
                        <a:pt x="511" y="578"/>
                      </a:lnTo>
                      <a:lnTo>
                        <a:pt x="498" y="514"/>
                      </a:lnTo>
                      <a:lnTo>
                        <a:pt x="487" y="478"/>
                      </a:lnTo>
                      <a:cubicBezTo>
                        <a:pt x="486" y="474"/>
                        <a:pt x="488" y="469"/>
                        <a:pt x="493" y="468"/>
                      </a:cubicBezTo>
                      <a:cubicBezTo>
                        <a:pt x="497" y="467"/>
                        <a:pt x="501" y="469"/>
                        <a:pt x="502" y="473"/>
                      </a:cubicBezTo>
                      <a:close/>
                      <a:moveTo>
                        <a:pt x="533" y="648"/>
                      </a:moveTo>
                      <a:lnTo>
                        <a:pt x="532" y="713"/>
                      </a:lnTo>
                      <a:lnTo>
                        <a:pt x="528" y="761"/>
                      </a:lnTo>
                      <a:cubicBezTo>
                        <a:pt x="527" y="765"/>
                        <a:pt x="523" y="768"/>
                        <a:pt x="519" y="768"/>
                      </a:cubicBezTo>
                      <a:cubicBezTo>
                        <a:pt x="514" y="768"/>
                        <a:pt x="511" y="764"/>
                        <a:pt x="512" y="759"/>
                      </a:cubicBezTo>
                      <a:lnTo>
                        <a:pt x="516" y="712"/>
                      </a:lnTo>
                      <a:lnTo>
                        <a:pt x="517" y="648"/>
                      </a:lnTo>
                      <a:cubicBezTo>
                        <a:pt x="517" y="644"/>
                        <a:pt x="521" y="640"/>
                        <a:pt x="526" y="640"/>
                      </a:cubicBezTo>
                      <a:cubicBezTo>
                        <a:pt x="530" y="640"/>
                        <a:pt x="533" y="644"/>
                        <a:pt x="533" y="648"/>
                      </a:cubicBezTo>
                      <a:close/>
                      <a:moveTo>
                        <a:pt x="517" y="825"/>
                      </a:moveTo>
                      <a:lnTo>
                        <a:pt x="511" y="852"/>
                      </a:lnTo>
                      <a:cubicBezTo>
                        <a:pt x="510" y="856"/>
                        <a:pt x="506" y="859"/>
                        <a:pt x="502" y="858"/>
                      </a:cubicBezTo>
                      <a:cubicBezTo>
                        <a:pt x="498" y="857"/>
                        <a:pt x="495" y="853"/>
                        <a:pt x="496" y="849"/>
                      </a:cubicBezTo>
                      <a:lnTo>
                        <a:pt x="501" y="822"/>
                      </a:lnTo>
                      <a:cubicBezTo>
                        <a:pt x="502" y="817"/>
                        <a:pt x="506" y="814"/>
                        <a:pt x="511" y="815"/>
                      </a:cubicBezTo>
                      <a:cubicBezTo>
                        <a:pt x="515" y="816"/>
                        <a:pt x="518" y="820"/>
                        <a:pt x="517" y="825"/>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grpSp>
          <p:grpSp>
            <p:nvGrpSpPr>
              <p:cNvPr id="63" name="Group 23"/>
              <p:cNvGrpSpPr/>
              <p:nvPr/>
            </p:nvGrpSpPr>
            <p:grpSpPr bwMode="auto">
              <a:xfrm>
                <a:off x="2718" y="2728"/>
                <a:ext cx="59" cy="62"/>
                <a:chOff x="2718" y="2728"/>
                <a:chExt cx="59" cy="62"/>
              </a:xfrm>
            </p:grpSpPr>
            <p:sp>
              <p:nvSpPr>
                <p:cNvPr id="66" name="Freeform 21"/>
                <p:cNvSpPr/>
                <p:nvPr/>
              </p:nvSpPr>
              <p:spPr bwMode="auto">
                <a:xfrm>
                  <a:off x="2718" y="2728"/>
                  <a:ext cx="59" cy="62"/>
                </a:xfrm>
                <a:custGeom>
                  <a:avLst/>
                  <a:gdLst>
                    <a:gd name="T0" fmla="*/ 52 w 85"/>
                    <a:gd name="T1" fmla="*/ 6 h 85"/>
                    <a:gd name="T2" fmla="*/ 6 w 85"/>
                    <a:gd name="T3" fmla="*/ 33 h 85"/>
                    <a:gd name="T4" fmla="*/ 33 w 85"/>
                    <a:gd name="T5" fmla="*/ 80 h 85"/>
                    <a:gd name="T6" fmla="*/ 80 w 85"/>
                    <a:gd name="T7" fmla="*/ 52 h 85"/>
                    <a:gd name="T8" fmla="*/ 52 w 85"/>
                    <a:gd name="T9" fmla="*/ 6 h 85"/>
                  </a:gdLst>
                  <a:ahLst/>
                  <a:cxnLst>
                    <a:cxn ang="0">
                      <a:pos x="T0" y="T1"/>
                    </a:cxn>
                    <a:cxn ang="0">
                      <a:pos x="T2" y="T3"/>
                    </a:cxn>
                    <a:cxn ang="0">
                      <a:pos x="T4" y="T5"/>
                    </a:cxn>
                    <a:cxn ang="0">
                      <a:pos x="T6" y="T7"/>
                    </a:cxn>
                    <a:cxn ang="0">
                      <a:pos x="T8" y="T9"/>
                    </a:cxn>
                  </a:cxnLst>
                  <a:rect l="0" t="0" r="r" b="b"/>
                  <a:pathLst>
                    <a:path w="85" h="85">
                      <a:moveTo>
                        <a:pt x="52" y="6"/>
                      </a:moveTo>
                      <a:cubicBezTo>
                        <a:pt x="32" y="0"/>
                        <a:pt x="11" y="13"/>
                        <a:pt x="6" y="33"/>
                      </a:cubicBezTo>
                      <a:cubicBezTo>
                        <a:pt x="0" y="54"/>
                        <a:pt x="12" y="75"/>
                        <a:pt x="33" y="80"/>
                      </a:cubicBezTo>
                      <a:cubicBezTo>
                        <a:pt x="54" y="85"/>
                        <a:pt x="75" y="73"/>
                        <a:pt x="80" y="52"/>
                      </a:cubicBezTo>
                      <a:cubicBezTo>
                        <a:pt x="85" y="32"/>
                        <a:pt x="73" y="11"/>
                        <a:pt x="52" y="6"/>
                      </a:cubicBezTo>
                    </a:path>
                  </a:pathLst>
                </a:custGeom>
                <a:solidFill>
                  <a:srgbClr val="000000"/>
                </a:solidFill>
                <a:ln w="0">
                  <a:solidFill>
                    <a:srgbClr val="000000"/>
                  </a:solidFill>
                  <a:prstDash val="solid"/>
                  <a:round/>
                </a:ln>
              </p:spPr>
              <p:txBody>
                <a:bodyPr vert="horz" wrap="square" lIns="91440" tIns="45720" rIns="91440" bIns="45720" numCol="1" anchor="t" anchorCtr="0" compatLnSpc="1"/>
                <a:lstStyle/>
                <a:p>
                  <a:endParaRPr lang="zh-CN" altLang="en-US"/>
                </a:p>
              </p:txBody>
            </p:sp>
            <p:sp>
              <p:nvSpPr>
                <p:cNvPr id="67" name="Freeform 22"/>
                <p:cNvSpPr/>
                <p:nvPr/>
              </p:nvSpPr>
              <p:spPr bwMode="auto">
                <a:xfrm>
                  <a:off x="2718" y="2728"/>
                  <a:ext cx="59" cy="62"/>
                </a:xfrm>
                <a:custGeom>
                  <a:avLst/>
                  <a:gdLst>
                    <a:gd name="T0" fmla="*/ 36 w 59"/>
                    <a:gd name="T1" fmla="*/ 5 h 62"/>
                    <a:gd name="T2" fmla="*/ 4 w 59"/>
                    <a:gd name="T3" fmla="*/ 24 h 62"/>
                    <a:gd name="T4" fmla="*/ 23 w 59"/>
                    <a:gd name="T5" fmla="*/ 58 h 62"/>
                    <a:gd name="T6" fmla="*/ 55 w 59"/>
                    <a:gd name="T7" fmla="*/ 38 h 62"/>
                    <a:gd name="T8" fmla="*/ 36 w 59"/>
                    <a:gd name="T9" fmla="*/ 5 h 62"/>
                  </a:gdLst>
                  <a:ahLst/>
                  <a:cxnLst>
                    <a:cxn ang="0">
                      <a:pos x="T0" y="T1"/>
                    </a:cxn>
                    <a:cxn ang="0">
                      <a:pos x="T2" y="T3"/>
                    </a:cxn>
                    <a:cxn ang="0">
                      <a:pos x="T4" y="T5"/>
                    </a:cxn>
                    <a:cxn ang="0">
                      <a:pos x="T6" y="T7"/>
                    </a:cxn>
                    <a:cxn ang="0">
                      <a:pos x="T8" y="T9"/>
                    </a:cxn>
                  </a:cxnLst>
                  <a:rect l="0" t="0" r="r" b="b"/>
                  <a:pathLst>
                    <a:path w="59" h="62">
                      <a:moveTo>
                        <a:pt x="36" y="5"/>
                      </a:moveTo>
                      <a:cubicBezTo>
                        <a:pt x="22" y="0"/>
                        <a:pt x="8" y="10"/>
                        <a:pt x="4" y="24"/>
                      </a:cubicBezTo>
                      <a:cubicBezTo>
                        <a:pt x="0" y="39"/>
                        <a:pt x="9" y="55"/>
                        <a:pt x="23" y="58"/>
                      </a:cubicBezTo>
                      <a:cubicBezTo>
                        <a:pt x="37" y="62"/>
                        <a:pt x="52" y="53"/>
                        <a:pt x="55" y="38"/>
                      </a:cubicBezTo>
                      <a:cubicBezTo>
                        <a:pt x="59" y="23"/>
                        <a:pt x="51" y="8"/>
                        <a:pt x="36" y="5"/>
                      </a:cubicBezTo>
                    </a:path>
                  </a:pathLst>
                </a:custGeom>
                <a:noFill/>
                <a:ln w="11"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64" name="Freeform 24"/>
              <p:cNvSpPr>
                <a:spLocks noEditPoints="1"/>
              </p:cNvSpPr>
              <p:nvPr/>
            </p:nvSpPr>
            <p:spPr bwMode="auto">
              <a:xfrm>
                <a:off x="2135" y="2307"/>
                <a:ext cx="1243" cy="902"/>
              </a:xfrm>
              <a:custGeom>
                <a:avLst/>
                <a:gdLst>
                  <a:gd name="T0" fmla="*/ 75 w 1803"/>
                  <a:gd name="T1" fmla="*/ 1179 h 1240"/>
                  <a:gd name="T2" fmla="*/ 1719 w 1803"/>
                  <a:gd name="T3" fmla="*/ 47 h 1240"/>
                  <a:gd name="T4" fmla="*/ 1730 w 1803"/>
                  <a:gd name="T5" fmla="*/ 49 h 1240"/>
                  <a:gd name="T6" fmla="*/ 1728 w 1803"/>
                  <a:gd name="T7" fmla="*/ 61 h 1240"/>
                  <a:gd name="T8" fmla="*/ 84 w 1803"/>
                  <a:gd name="T9" fmla="*/ 1192 h 1240"/>
                  <a:gd name="T10" fmla="*/ 72 w 1803"/>
                  <a:gd name="T11" fmla="*/ 1190 h 1240"/>
                  <a:gd name="T12" fmla="*/ 75 w 1803"/>
                  <a:gd name="T13" fmla="*/ 1179 h 1240"/>
                  <a:gd name="T14" fmla="*/ 200 w 1803"/>
                  <a:gd name="T15" fmla="*/ 1154 h 1240"/>
                  <a:gd name="T16" fmla="*/ 0 w 1803"/>
                  <a:gd name="T17" fmla="*/ 1240 h 1240"/>
                  <a:gd name="T18" fmla="*/ 152 w 1803"/>
                  <a:gd name="T19" fmla="*/ 1084 h 1240"/>
                  <a:gd name="T20" fmla="*/ 200 w 1803"/>
                  <a:gd name="T21" fmla="*/ 1154 h 1240"/>
                  <a:gd name="T22" fmla="*/ 1603 w 1803"/>
                  <a:gd name="T23" fmla="*/ 85 h 1240"/>
                  <a:gd name="T24" fmla="*/ 1803 w 1803"/>
                  <a:gd name="T25" fmla="*/ 0 h 1240"/>
                  <a:gd name="T26" fmla="*/ 1651 w 1803"/>
                  <a:gd name="T27" fmla="*/ 156 h 1240"/>
                  <a:gd name="T28" fmla="*/ 1603 w 1803"/>
                  <a:gd name="T29" fmla="*/ 8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3" h="1240">
                    <a:moveTo>
                      <a:pt x="75" y="1179"/>
                    </a:moveTo>
                    <a:lnTo>
                      <a:pt x="1719" y="47"/>
                    </a:lnTo>
                    <a:cubicBezTo>
                      <a:pt x="1723" y="45"/>
                      <a:pt x="1728" y="46"/>
                      <a:pt x="1730" y="49"/>
                    </a:cubicBezTo>
                    <a:cubicBezTo>
                      <a:pt x="1733" y="53"/>
                      <a:pt x="1732" y="58"/>
                      <a:pt x="1728" y="61"/>
                    </a:cubicBezTo>
                    <a:lnTo>
                      <a:pt x="84" y="1192"/>
                    </a:lnTo>
                    <a:cubicBezTo>
                      <a:pt x="80" y="1194"/>
                      <a:pt x="75" y="1193"/>
                      <a:pt x="72" y="1190"/>
                    </a:cubicBezTo>
                    <a:cubicBezTo>
                      <a:pt x="70" y="1186"/>
                      <a:pt x="71" y="1181"/>
                      <a:pt x="75" y="1179"/>
                    </a:cubicBezTo>
                    <a:close/>
                    <a:moveTo>
                      <a:pt x="200" y="1154"/>
                    </a:moveTo>
                    <a:lnTo>
                      <a:pt x="0" y="1240"/>
                    </a:lnTo>
                    <a:lnTo>
                      <a:pt x="152" y="1084"/>
                    </a:lnTo>
                    <a:lnTo>
                      <a:pt x="200" y="1154"/>
                    </a:lnTo>
                    <a:close/>
                    <a:moveTo>
                      <a:pt x="1603" y="85"/>
                    </a:moveTo>
                    <a:lnTo>
                      <a:pt x="1803" y="0"/>
                    </a:lnTo>
                    <a:lnTo>
                      <a:pt x="1651" y="156"/>
                    </a:lnTo>
                    <a:lnTo>
                      <a:pt x="1603" y="85"/>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65" name="Freeform 25"/>
              <p:cNvSpPr>
                <a:spLocks noEditPoints="1"/>
              </p:cNvSpPr>
              <p:nvPr/>
            </p:nvSpPr>
            <p:spPr bwMode="auto">
              <a:xfrm>
                <a:off x="2540" y="2421"/>
                <a:ext cx="672" cy="1083"/>
              </a:xfrm>
              <a:custGeom>
                <a:avLst/>
                <a:gdLst>
                  <a:gd name="T0" fmla="*/ 16 w 974"/>
                  <a:gd name="T1" fmla="*/ 5 h 1490"/>
                  <a:gd name="T2" fmla="*/ 928 w 974"/>
                  <a:gd name="T3" fmla="*/ 1405 h 1490"/>
                  <a:gd name="T4" fmla="*/ 926 w 974"/>
                  <a:gd name="T5" fmla="*/ 1416 h 1490"/>
                  <a:gd name="T6" fmla="*/ 915 w 974"/>
                  <a:gd name="T7" fmla="*/ 1414 h 1490"/>
                  <a:gd name="T8" fmla="*/ 3 w 974"/>
                  <a:gd name="T9" fmla="*/ 14 h 1490"/>
                  <a:gd name="T10" fmla="*/ 5 w 974"/>
                  <a:gd name="T11" fmla="*/ 3 h 1490"/>
                  <a:gd name="T12" fmla="*/ 16 w 974"/>
                  <a:gd name="T13" fmla="*/ 5 h 1490"/>
                  <a:gd name="T14" fmla="*/ 893 w 974"/>
                  <a:gd name="T15" fmla="*/ 1288 h 1490"/>
                  <a:gd name="T16" fmla="*/ 974 w 974"/>
                  <a:gd name="T17" fmla="*/ 1490 h 1490"/>
                  <a:gd name="T18" fmla="*/ 822 w 974"/>
                  <a:gd name="T19" fmla="*/ 1334 h 1490"/>
                  <a:gd name="T20" fmla="*/ 893 w 974"/>
                  <a:gd name="T21" fmla="*/ 1288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1490">
                    <a:moveTo>
                      <a:pt x="16" y="5"/>
                    </a:moveTo>
                    <a:lnTo>
                      <a:pt x="928" y="1405"/>
                    </a:lnTo>
                    <a:cubicBezTo>
                      <a:pt x="931" y="1409"/>
                      <a:pt x="930" y="1413"/>
                      <a:pt x="926" y="1416"/>
                    </a:cubicBezTo>
                    <a:cubicBezTo>
                      <a:pt x="922" y="1418"/>
                      <a:pt x="917" y="1417"/>
                      <a:pt x="915" y="1414"/>
                    </a:cubicBezTo>
                    <a:lnTo>
                      <a:pt x="3" y="14"/>
                    </a:lnTo>
                    <a:cubicBezTo>
                      <a:pt x="0" y="10"/>
                      <a:pt x="1" y="5"/>
                      <a:pt x="5" y="3"/>
                    </a:cubicBezTo>
                    <a:cubicBezTo>
                      <a:pt x="9" y="0"/>
                      <a:pt x="14" y="1"/>
                      <a:pt x="16" y="5"/>
                    </a:cubicBezTo>
                    <a:close/>
                    <a:moveTo>
                      <a:pt x="893" y="1288"/>
                    </a:moveTo>
                    <a:lnTo>
                      <a:pt x="974" y="1490"/>
                    </a:lnTo>
                    <a:lnTo>
                      <a:pt x="822" y="1334"/>
                    </a:lnTo>
                    <a:lnTo>
                      <a:pt x="893" y="1288"/>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grpSp>
        <p:sp>
          <p:nvSpPr>
            <p:cNvPr id="31" name="Rectangle 27"/>
            <p:cNvSpPr>
              <a:spLocks noChangeArrowheads="1"/>
            </p:cNvSpPr>
            <p:nvPr/>
          </p:nvSpPr>
          <p:spPr bwMode="auto">
            <a:xfrm>
              <a:off x="2684" y="2529"/>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2" name="Rectangle 28"/>
            <p:cNvSpPr>
              <a:spLocks noChangeArrowheads="1"/>
            </p:cNvSpPr>
            <p:nvPr/>
          </p:nvSpPr>
          <p:spPr bwMode="auto">
            <a:xfrm>
              <a:off x="2751" y="2610"/>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Rectangle 29"/>
            <p:cNvSpPr>
              <a:spLocks noChangeArrowheads="1"/>
            </p:cNvSpPr>
            <p:nvPr/>
          </p:nvSpPr>
          <p:spPr bwMode="auto">
            <a:xfrm>
              <a:off x="2806" y="2610"/>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4" name="Rectangle 30"/>
            <p:cNvSpPr>
              <a:spLocks noChangeArrowheads="1"/>
            </p:cNvSpPr>
            <p:nvPr/>
          </p:nvSpPr>
          <p:spPr bwMode="auto">
            <a:xfrm>
              <a:off x="3181" y="3449"/>
              <a:ext cx="119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变化率为零的方向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5" name="Rectangle 31"/>
            <p:cNvSpPr>
              <a:spLocks noChangeArrowheads="1"/>
            </p:cNvSpPr>
            <p:nvPr/>
          </p:nvSpPr>
          <p:spPr bwMode="auto">
            <a:xfrm>
              <a:off x="4240" y="350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2"/>
            <p:cNvSpPr>
              <a:spLocks noChangeArrowheads="1"/>
            </p:cNvSpPr>
            <p:nvPr/>
          </p:nvSpPr>
          <p:spPr bwMode="auto">
            <a:xfrm>
              <a:off x="1802" y="3239"/>
              <a:ext cx="89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最速下降方向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7" name="Rectangle 33"/>
            <p:cNvSpPr>
              <a:spLocks noChangeArrowheads="1"/>
            </p:cNvSpPr>
            <p:nvPr/>
          </p:nvSpPr>
          <p:spPr bwMode="auto">
            <a:xfrm>
              <a:off x="2596" y="329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8" name="Freeform 34"/>
            <p:cNvSpPr>
              <a:spLocks noEditPoints="1"/>
            </p:cNvSpPr>
            <p:nvPr/>
          </p:nvSpPr>
          <p:spPr bwMode="auto">
            <a:xfrm>
              <a:off x="2650" y="2747"/>
              <a:ext cx="105" cy="751"/>
            </a:xfrm>
            <a:custGeom>
              <a:avLst/>
              <a:gdLst>
                <a:gd name="T0" fmla="*/ 152 w 152"/>
                <a:gd name="T1" fmla="*/ 9 h 1033"/>
                <a:gd name="T2" fmla="*/ 36 w 152"/>
                <a:gd name="T3" fmla="*/ 939 h 1033"/>
                <a:gd name="T4" fmla="*/ 27 w 152"/>
                <a:gd name="T5" fmla="*/ 946 h 1033"/>
                <a:gd name="T6" fmla="*/ 20 w 152"/>
                <a:gd name="T7" fmla="*/ 937 h 1033"/>
                <a:gd name="T8" fmla="*/ 136 w 152"/>
                <a:gd name="T9" fmla="*/ 7 h 1033"/>
                <a:gd name="T10" fmla="*/ 145 w 152"/>
                <a:gd name="T11" fmla="*/ 0 h 1033"/>
                <a:gd name="T12" fmla="*/ 152 w 152"/>
                <a:gd name="T13" fmla="*/ 9 h 1033"/>
                <a:gd name="T14" fmla="*/ 85 w 152"/>
                <a:gd name="T15" fmla="*/ 827 h 1033"/>
                <a:gd name="T16" fmla="*/ 16 w 152"/>
                <a:gd name="T17" fmla="*/ 1033 h 1033"/>
                <a:gd name="T18" fmla="*/ 0 w 152"/>
                <a:gd name="T19" fmla="*/ 816 h 1033"/>
                <a:gd name="T20" fmla="*/ 85 w 152"/>
                <a:gd name="T21" fmla="*/ 82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033">
                  <a:moveTo>
                    <a:pt x="152" y="9"/>
                  </a:moveTo>
                  <a:lnTo>
                    <a:pt x="36" y="939"/>
                  </a:lnTo>
                  <a:cubicBezTo>
                    <a:pt x="35" y="943"/>
                    <a:pt x="31" y="946"/>
                    <a:pt x="27" y="946"/>
                  </a:cubicBezTo>
                  <a:cubicBezTo>
                    <a:pt x="22" y="945"/>
                    <a:pt x="19" y="941"/>
                    <a:pt x="20" y="937"/>
                  </a:cubicBezTo>
                  <a:lnTo>
                    <a:pt x="136" y="7"/>
                  </a:lnTo>
                  <a:cubicBezTo>
                    <a:pt x="136" y="3"/>
                    <a:pt x="140" y="0"/>
                    <a:pt x="145" y="0"/>
                  </a:cubicBezTo>
                  <a:cubicBezTo>
                    <a:pt x="149" y="1"/>
                    <a:pt x="152" y="5"/>
                    <a:pt x="152" y="9"/>
                  </a:cubicBezTo>
                  <a:close/>
                  <a:moveTo>
                    <a:pt x="85" y="827"/>
                  </a:moveTo>
                  <a:lnTo>
                    <a:pt x="16" y="1033"/>
                  </a:lnTo>
                  <a:lnTo>
                    <a:pt x="0" y="816"/>
                  </a:lnTo>
                  <a:lnTo>
                    <a:pt x="85" y="827"/>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39" name="Rectangle 35"/>
            <p:cNvSpPr>
              <a:spLocks noChangeArrowheads="1"/>
            </p:cNvSpPr>
            <p:nvPr/>
          </p:nvSpPr>
          <p:spPr bwMode="auto">
            <a:xfrm>
              <a:off x="2398" y="3518"/>
              <a:ext cx="5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下降方向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0" name="Rectangle 36"/>
            <p:cNvSpPr>
              <a:spLocks noChangeArrowheads="1"/>
            </p:cNvSpPr>
            <p:nvPr/>
          </p:nvSpPr>
          <p:spPr bwMode="auto">
            <a:xfrm>
              <a:off x="2927" y="357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1" name="Freeform 37"/>
            <p:cNvSpPr>
              <a:spLocks noEditPoints="1"/>
            </p:cNvSpPr>
            <p:nvPr/>
          </p:nvSpPr>
          <p:spPr bwMode="auto">
            <a:xfrm>
              <a:off x="2743" y="2746"/>
              <a:ext cx="641" cy="152"/>
            </a:xfrm>
            <a:custGeom>
              <a:avLst/>
              <a:gdLst>
                <a:gd name="T0" fmla="*/ 10 w 930"/>
                <a:gd name="T1" fmla="*/ 1 h 208"/>
                <a:gd name="T2" fmla="*/ 838 w 930"/>
                <a:gd name="T3" fmla="*/ 180 h 208"/>
                <a:gd name="T4" fmla="*/ 844 w 930"/>
                <a:gd name="T5" fmla="*/ 189 h 208"/>
                <a:gd name="T6" fmla="*/ 835 w 930"/>
                <a:gd name="T7" fmla="*/ 195 h 208"/>
                <a:gd name="T8" fmla="*/ 7 w 930"/>
                <a:gd name="T9" fmla="*/ 17 h 208"/>
                <a:gd name="T10" fmla="*/ 1 w 930"/>
                <a:gd name="T11" fmla="*/ 8 h 208"/>
                <a:gd name="T12" fmla="*/ 10 w 930"/>
                <a:gd name="T13" fmla="*/ 1 h 208"/>
                <a:gd name="T14" fmla="*/ 731 w 930"/>
                <a:gd name="T15" fmla="*/ 121 h 208"/>
                <a:gd name="T16" fmla="*/ 930 w 930"/>
                <a:gd name="T17" fmla="*/ 208 h 208"/>
                <a:gd name="T18" fmla="*/ 713 w 930"/>
                <a:gd name="T19" fmla="*/ 204 h 208"/>
                <a:gd name="T20" fmla="*/ 731 w 930"/>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0" h="208">
                  <a:moveTo>
                    <a:pt x="10" y="1"/>
                  </a:moveTo>
                  <a:lnTo>
                    <a:pt x="838" y="180"/>
                  </a:lnTo>
                  <a:cubicBezTo>
                    <a:pt x="843" y="181"/>
                    <a:pt x="845" y="185"/>
                    <a:pt x="844" y="189"/>
                  </a:cubicBezTo>
                  <a:cubicBezTo>
                    <a:pt x="843" y="193"/>
                    <a:pt x="839" y="196"/>
                    <a:pt x="835" y="195"/>
                  </a:cubicBezTo>
                  <a:lnTo>
                    <a:pt x="7" y="17"/>
                  </a:lnTo>
                  <a:cubicBezTo>
                    <a:pt x="3" y="16"/>
                    <a:pt x="0" y="12"/>
                    <a:pt x="1" y="8"/>
                  </a:cubicBezTo>
                  <a:cubicBezTo>
                    <a:pt x="2" y="3"/>
                    <a:pt x="6" y="0"/>
                    <a:pt x="10" y="1"/>
                  </a:cubicBezTo>
                  <a:close/>
                  <a:moveTo>
                    <a:pt x="731" y="121"/>
                  </a:moveTo>
                  <a:lnTo>
                    <a:pt x="930" y="208"/>
                  </a:lnTo>
                  <a:lnTo>
                    <a:pt x="713" y="204"/>
                  </a:lnTo>
                  <a:lnTo>
                    <a:pt x="731" y="121"/>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42" name="Rectangle 38"/>
            <p:cNvSpPr>
              <a:spLocks noChangeArrowheads="1"/>
            </p:cNvSpPr>
            <p:nvPr/>
          </p:nvSpPr>
          <p:spPr bwMode="auto">
            <a:xfrm>
              <a:off x="3280"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上升</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Rectangle 39"/>
            <p:cNvSpPr>
              <a:spLocks noChangeArrowheads="1"/>
            </p:cNvSpPr>
            <p:nvPr/>
          </p:nvSpPr>
          <p:spPr bwMode="auto">
            <a:xfrm>
              <a:off x="3545"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Rectangle 40"/>
            <p:cNvSpPr>
              <a:spLocks noChangeArrowheads="1"/>
            </p:cNvSpPr>
            <p:nvPr/>
          </p:nvSpPr>
          <p:spPr bwMode="auto">
            <a:xfrm>
              <a:off x="3810" y="2983"/>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5" name="Rectangle 41"/>
            <p:cNvSpPr>
              <a:spLocks noChangeArrowheads="1"/>
            </p:cNvSpPr>
            <p:nvPr/>
          </p:nvSpPr>
          <p:spPr bwMode="auto">
            <a:xfrm>
              <a:off x="335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最速</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6" name="Rectangle 42"/>
            <p:cNvSpPr>
              <a:spLocks noChangeArrowheads="1"/>
            </p:cNvSpPr>
            <p:nvPr/>
          </p:nvSpPr>
          <p:spPr bwMode="auto">
            <a:xfrm>
              <a:off x="3622"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上升</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7" name="Rectangle 43"/>
            <p:cNvSpPr>
              <a:spLocks noChangeArrowheads="1"/>
            </p:cNvSpPr>
            <p:nvPr/>
          </p:nvSpPr>
          <p:spPr bwMode="auto">
            <a:xfrm>
              <a:off x="388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8" name="Rectangle 44"/>
            <p:cNvSpPr>
              <a:spLocks noChangeArrowheads="1"/>
            </p:cNvSpPr>
            <p:nvPr/>
          </p:nvSpPr>
          <p:spPr bwMode="auto">
            <a:xfrm>
              <a:off x="4152" y="2425"/>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9" name="Rectangle 45"/>
            <p:cNvSpPr>
              <a:spLocks noChangeArrowheads="1"/>
            </p:cNvSpPr>
            <p:nvPr/>
          </p:nvSpPr>
          <p:spPr bwMode="auto">
            <a:xfrm>
              <a:off x="1857" y="2913"/>
              <a:ext cx="14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0" name="Rectangle 46"/>
            <p:cNvSpPr>
              <a:spLocks noChangeArrowheads="1"/>
            </p:cNvSpPr>
            <p:nvPr/>
          </p:nvSpPr>
          <p:spPr bwMode="auto">
            <a:xfrm>
              <a:off x="1989" y="2889"/>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Symbol" panose="05050102010706020507" pitchFamily="18" charset="2"/>
                  <a:ea typeface="宋体" panose="02010600030101010101" pitchFamily="2" charset="-122"/>
                  <a:cs typeface="宋体" panose="02010600030101010101" pitchFamily="2" charset="-122"/>
                </a:rPr>
                <a:t>Ñ</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47"/>
            <p:cNvSpPr>
              <a:spLocks noChangeArrowheads="1"/>
            </p:cNvSpPr>
            <p:nvPr/>
          </p:nvSpPr>
          <p:spPr bwMode="auto">
            <a:xfrm>
              <a:off x="2089" y="2901"/>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2" name="Rectangle 48"/>
            <p:cNvSpPr>
              <a:spLocks noChangeArrowheads="1"/>
            </p:cNvSpPr>
            <p:nvPr/>
          </p:nvSpPr>
          <p:spPr bwMode="auto">
            <a:xfrm>
              <a:off x="2122" y="2901"/>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3" name="Rectangle 49"/>
            <p:cNvSpPr>
              <a:spLocks noChangeArrowheads="1"/>
            </p:cNvSpPr>
            <p:nvPr/>
          </p:nvSpPr>
          <p:spPr bwMode="auto">
            <a:xfrm>
              <a:off x="2221" y="2972"/>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4" name="Rectangle 50"/>
            <p:cNvSpPr>
              <a:spLocks noChangeArrowheads="1"/>
            </p:cNvSpPr>
            <p:nvPr/>
          </p:nvSpPr>
          <p:spPr bwMode="auto">
            <a:xfrm>
              <a:off x="2265" y="2901"/>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51"/>
            <p:cNvSpPr>
              <a:spLocks noChangeArrowheads="1"/>
            </p:cNvSpPr>
            <p:nvPr/>
          </p:nvSpPr>
          <p:spPr bwMode="auto">
            <a:xfrm>
              <a:off x="2309" y="2901"/>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6" name="Rectangle 52"/>
            <p:cNvSpPr>
              <a:spLocks noChangeArrowheads="1"/>
            </p:cNvSpPr>
            <p:nvPr/>
          </p:nvSpPr>
          <p:spPr bwMode="auto">
            <a:xfrm>
              <a:off x="2982" y="2145"/>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Symbol" panose="05050102010706020507" pitchFamily="18" charset="2"/>
                  <a:ea typeface="宋体" panose="02010600030101010101" pitchFamily="2" charset="-122"/>
                  <a:cs typeface="宋体" panose="02010600030101010101" pitchFamily="2" charset="-122"/>
                </a:rPr>
                <a:t>Ñ</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7" name="Rectangle 53"/>
            <p:cNvSpPr>
              <a:spLocks noChangeArrowheads="1"/>
            </p:cNvSpPr>
            <p:nvPr/>
          </p:nvSpPr>
          <p:spPr bwMode="auto">
            <a:xfrm>
              <a:off x="3082" y="2157"/>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8" name="Rectangle 54"/>
            <p:cNvSpPr>
              <a:spLocks noChangeArrowheads="1"/>
            </p:cNvSpPr>
            <p:nvPr/>
          </p:nvSpPr>
          <p:spPr bwMode="auto">
            <a:xfrm>
              <a:off x="3115" y="2157"/>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9" name="Rectangle 55"/>
            <p:cNvSpPr>
              <a:spLocks noChangeArrowheads="1"/>
            </p:cNvSpPr>
            <p:nvPr/>
          </p:nvSpPr>
          <p:spPr bwMode="auto">
            <a:xfrm>
              <a:off x="3214" y="2227"/>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0" name="Rectangle 56"/>
            <p:cNvSpPr>
              <a:spLocks noChangeArrowheads="1"/>
            </p:cNvSpPr>
            <p:nvPr/>
          </p:nvSpPr>
          <p:spPr bwMode="auto">
            <a:xfrm>
              <a:off x="3258" y="2157"/>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1" name="Rectangle 57"/>
            <p:cNvSpPr>
              <a:spLocks noChangeArrowheads="1"/>
            </p:cNvSpPr>
            <p:nvPr/>
          </p:nvSpPr>
          <p:spPr bwMode="auto">
            <a:xfrm>
              <a:off x="3302" y="2157"/>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pic>
        <p:nvPicPr>
          <p:cNvPr id="19" name="图片 18">
            <a:extLst>
              <a:ext uri="{FF2B5EF4-FFF2-40B4-BE49-F238E27FC236}">
                <a16:creationId xmlns:a16="http://schemas.microsoft.com/office/drawing/2014/main" id="{CA745A5F-1B82-41AD-BE03-74BFD76933DC}"/>
              </a:ext>
            </a:extLst>
          </p:cNvPr>
          <p:cNvPicPr>
            <a:picLocks noChangeAspect="1"/>
          </p:cNvPicPr>
          <p:nvPr/>
        </p:nvPicPr>
        <p:blipFill>
          <a:blip r:embed="rId8"/>
          <a:stretch>
            <a:fillRect/>
          </a:stretch>
        </p:blipFill>
        <p:spPr>
          <a:xfrm>
            <a:off x="6740550" y="377506"/>
            <a:ext cx="3018610" cy="1588963"/>
          </a:xfrm>
          <a:prstGeom prst="rect">
            <a:avLst/>
          </a:prstGeom>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例，试求目标函数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r>
                      <a:rPr lang="en-US" altLang="zh-CN" b="1" i="1" smtClean="0">
                        <a:latin typeface="Cambria Math"/>
                      </a:rPr>
                      <m:t>𝟑</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oMath>
                </a14:m>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r>
                      <a:rPr lang="zh-CN" altLang="en-US" b="1" i="1" smtClean="0">
                        <a:latin typeface="Cambria Math"/>
                      </a:rPr>
                      <m:t>处的</m:t>
                    </m:r>
                  </m:oMath>
                </a14:m>
                <a:r>
                  <a:rPr lang="zh-CN" altLang="en-US" dirty="0"/>
                  <a:t>最速下降方向，如果沿着这个方向移动一个单位长度，新的目标函数值如何？</a:t>
                </a:r>
                <a:endParaRPr lang="en-US" altLang="zh-CN" dirty="0"/>
              </a:p>
              <a:p>
                <a14:m>
                  <m:oMath xmlns:m="http://schemas.openxmlformats.org/officeDocument/2006/math">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𝟔</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𝑻</m:t>
                        </m:r>
                      </m:sup>
                    </m:sSup>
                  </m:oMath>
                </a14:m>
                <a:r>
                  <a:rPr lang="en-US" altLang="zh-CN" dirty="0"/>
                  <a:t>,</a:t>
                </a:r>
                <a:r>
                  <a:rPr lang="zh-CN" altLang="en-US" dirty="0"/>
                  <a:t>因此最速下降方向</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1" smtClean="0">
                                <a:latin typeface="Cambria Math"/>
                              </a:rPr>
                              <m:t>​</m:t>
                            </m:r>
                          </m:e>
                        </m:d>
                      </m:e>
                      <m:sub>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 −</m:t>
                            </m:r>
                            <m:r>
                              <a:rPr lang="en-US" altLang="zh-CN" b="1" i="1" smtClean="0">
                                <a:latin typeface="Cambria Math"/>
                              </a:rPr>
                              <m:t>𝟐</m:t>
                            </m:r>
                          </m:e>
                        </m:d>
                      </m:e>
                      <m:sup>
                        <m:r>
                          <a:rPr lang="en-US" altLang="zh-CN" b="1" i="1" smtClean="0">
                            <a:latin typeface="Cambria Math"/>
                          </a:rPr>
                          <m:t>𝑻</m:t>
                        </m:r>
                      </m:sup>
                    </m:sSup>
                  </m:oMath>
                </a14:m>
                <a:r>
                  <a:rPr lang="en-US" altLang="zh-CN" b="1" dirty="0"/>
                  <a:t>;</a:t>
                </a:r>
                <a:r>
                  <a:rPr lang="zh-CN" altLang="en-US" b="1" dirty="0"/>
                  <a:t>该点函数值</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e>
                    </m:d>
                    <m:r>
                      <a:rPr lang="en-US" altLang="zh-CN" b="1" i="1" smtClean="0">
                        <a:latin typeface="Cambria Math"/>
                      </a:rPr>
                      <m:t>=</m:t>
                    </m:r>
                    <m:r>
                      <a:rPr lang="en-US" altLang="zh-CN" b="1" i="1" smtClean="0">
                        <a:latin typeface="Cambria Math"/>
                      </a:rPr>
                      <m:t>𝟏</m:t>
                    </m:r>
                  </m:oMath>
                </a14:m>
                <a:endParaRPr lang="en-US" altLang="zh-CN" b="1" dirty="0"/>
              </a:p>
              <a:p>
                <a:r>
                  <a:rPr lang="zh-CN" altLang="en-US" dirty="0"/>
                  <a:t>单位向量</a:t>
                </a:r>
                <a14:m>
                  <m:oMath xmlns:m="http://schemas.openxmlformats.org/officeDocument/2006/math">
                    <m:r>
                      <a:rPr lang="en-US" altLang="zh-CN" b="1" i="1" smtClean="0">
                        <a:latin typeface="Cambria Math"/>
                      </a:rPr>
                      <m:t>𝒆</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r>
                              <a:rPr lang="en-US" altLang="zh-CN" b="1" i="1" smtClean="0">
                                <a:latin typeface="Cambria Math"/>
                              </a:rPr>
                              <m:t>  </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e>
                        </m:d>
                      </m:e>
                      <m:sup>
                        <m:r>
                          <a:rPr lang="en-US" altLang="zh-CN" b="1" i="1" smtClean="0">
                            <a:latin typeface="Cambria Math"/>
                          </a:rPr>
                          <m:t>𝑻</m:t>
                        </m:r>
                      </m:sup>
                    </m:sSup>
                  </m:oMath>
                </a14:m>
                <a:r>
                  <a:rPr lang="en-US" altLang="zh-CN" dirty="0"/>
                  <a:t>,</a:t>
                </a:r>
                <a:r>
                  <a:rPr lang="zh-CN" altLang="en-US" dirty="0"/>
                  <a:t>新点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𝒆</m:t>
                    </m:r>
                  </m:oMath>
                </a14:m>
                <a:r>
                  <a:rPr lang="en-US" altLang="zh-CN" dirty="0"/>
                  <a:t>,</a:t>
                </a:r>
                <a:r>
                  <a:rPr lang="zh-CN" altLang="en-US" dirty="0"/>
                  <a:t>容易计算该点函数值为</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𝟐𝟔</m:t>
                        </m:r>
                      </m:num>
                      <m:den>
                        <m:r>
                          <a:rPr lang="en-US" altLang="zh-CN" b="1" i="1" smtClean="0">
                            <a:latin typeface="Cambria Math"/>
                          </a:rPr>
                          <m:t>𝟓</m:t>
                        </m:r>
                      </m:den>
                    </m:f>
                    <m:r>
                      <a:rPr lang="en-US" altLang="zh-CN" b="1" i="1" smtClean="0">
                        <a:latin typeface="Cambria Math"/>
                      </a:rPr>
                      <m:t>−</m:t>
                    </m:r>
                    <m:r>
                      <a:rPr lang="en-US" altLang="zh-CN" b="1" i="1" smtClean="0">
                        <a:latin typeface="Cambria Math"/>
                      </a:rPr>
                      <m:t>𝟐</m:t>
                    </m:r>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302" r="-1058"/>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无约束问题的最优性条件</a:t>
            </a:r>
            <a:endParaRPr lang="en-US" altLang="zh-CN" dirty="0"/>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多元函数的导数与极值</a:t>
                </a:r>
                <a:endParaRPr lang="en-US" altLang="zh-CN" dirty="0"/>
              </a:p>
              <a:p>
                <a:pPr lvl="1"/>
                <a:r>
                  <a:rPr lang="zh-CN" altLang="en-US" dirty="0"/>
                  <a:t>已知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e>
                    </m:nary>
                  </m:oMath>
                </a14:m>
                <a:r>
                  <a:rPr lang="en-US" altLang="zh-CN" dirty="0"/>
                  <a:t>,</a:t>
                </a:r>
                <a14:m>
                  <m:oMath xmlns:m="http://schemas.openxmlformats.org/officeDocument/2006/math">
                    <m:r>
                      <a:rPr lang="en-US" altLang="zh-CN" b="1" i="1" dirty="0" smtClean="0">
                        <a:latin typeface="Cambria Math"/>
                      </a:rPr>
                      <m:t>𝒃</m:t>
                    </m:r>
                    <m:r>
                      <a:rPr lang="en-US" altLang="zh-CN" b="1" i="1" dirty="0" smtClean="0">
                        <a:latin typeface="Cambria Math"/>
                      </a:rPr>
                      <m:t>=</m:t>
                    </m:r>
                    <m:sSup>
                      <m:sSupPr>
                        <m:ctrlPr>
                          <a:rPr lang="en-US" altLang="zh-CN" b="1" i="1" dirty="0" smtClean="0">
                            <a:latin typeface="Cambria Math" panose="02040503050406030204" pitchFamily="18" charset="0"/>
                          </a:rPr>
                        </m:ctrlPr>
                      </m:sSupPr>
                      <m:e>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𝟐</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𝒏</m:t>
                                </m:r>
                              </m:sub>
                            </m:sSub>
                          </m:e>
                        </m:d>
                      </m:e>
                      <m:sup>
                        <m:r>
                          <a:rPr lang="en-US" altLang="zh-CN" b="1" i="1" dirty="0" smtClean="0">
                            <a:latin typeface="Cambria Math"/>
                          </a:rPr>
                          <m:t>𝑻</m:t>
                        </m:r>
                      </m:sup>
                    </m:sSup>
                  </m:oMath>
                </a14:m>
                <a:r>
                  <a:rPr lang="en-US" altLang="zh-CN" dirty="0"/>
                  <a:t>,</a:t>
                </a:r>
                <a14:m>
                  <m:oMath xmlns:m="http://schemas.openxmlformats.org/officeDocument/2006/math">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oMath>
                </a14:m>
                <a:r>
                  <a:rPr lang="en-US" altLang="zh-CN" i="1" dirty="0"/>
                  <a:t>=?</a:t>
                </a:r>
              </a:p>
              <a:p>
                <a:pPr lvl="1"/>
                <a14:m>
                  <m:oMath xmlns:m="http://schemas.openxmlformats.org/officeDocument/2006/math">
                    <m:r>
                      <m:rPr>
                        <m:sty m:val="p"/>
                      </m:rPr>
                      <a:rPr lang="en-US" altLang="zh-CN" i="1" dirty="0">
                        <a:latin typeface="Cambria Math"/>
                      </a:rPr>
                      <m:t>A</m:t>
                    </m:r>
                  </m:oMath>
                </a14:m>
                <a:r>
                  <a:rPr lang="zh-CN" altLang="en-US" dirty="0"/>
                  <a:t>为对称方阵，</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i="0" dirty="0">
                        <a:latin typeface="Cambria Math"/>
                      </a:rPr>
                      <m:t>)</m:t>
                    </m:r>
                  </m:oMath>
                </a14:m>
                <a:r>
                  <a:rPr lang="en-US" altLang="zh-CN" dirty="0"/>
                  <a:t>=?</a:t>
                </a:r>
              </a:p>
              <a:p>
                <a:pPr lvl="1"/>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r>
                      <a:rPr lang="en-US" altLang="zh-CN" b="1" i="0" smtClean="0">
                        <a:latin typeface="Cambria Math"/>
                      </a:rPr>
                      <m:t>+</m:t>
                    </m:r>
                    <m:r>
                      <a:rPr lang="en-US" altLang="zh-CN" b="1" i="0" smtClean="0">
                        <a:latin typeface="Cambria Math"/>
                      </a:rPr>
                      <m:t>𝐂</m:t>
                    </m:r>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𝑨</m:t>
                        </m:r>
                      </m:e>
                      <m:sup>
                        <m:r>
                          <a:rPr lang="en-US" altLang="zh-CN" b="1" i="1" dirty="0" smtClean="0">
                            <a:latin typeface="Cambria Math"/>
                          </a:rPr>
                          <m:t>𝑻</m:t>
                        </m:r>
                      </m:sup>
                    </m:sSup>
                    <m:r>
                      <a:rPr lang="en-US" altLang="zh-CN" b="1" i="1" dirty="0" smtClean="0">
                        <a:latin typeface="Cambria Math"/>
                      </a:rPr>
                      <m:t>=</m:t>
                    </m:r>
                    <m:r>
                      <a:rPr lang="en-US" altLang="zh-CN" b="1" i="1" dirty="0" smtClean="0">
                        <a:latin typeface="Cambria Math"/>
                      </a:rPr>
                      <m:t>𝑨</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dirty="0">
                        <a:latin typeface="Cambria Math"/>
                      </a:rPr>
                      <m:t>)</m:t>
                    </m:r>
                  </m:oMath>
                </a14:m>
                <a:r>
                  <a:rPr lang="en-US" altLang="zh-CN" dirty="0"/>
                  <a:t>=?</a:t>
                </a:r>
              </a:p>
              <a:p>
                <a:r>
                  <a:rPr lang="zh-CN" altLang="en-US" dirty="0"/>
                  <a:t>多元函数的二阶导数与</a:t>
                </a:r>
                <a:r>
                  <a:rPr lang="en-US" altLang="zh-CN" sz="3200" dirty="0"/>
                  <a:t>Hessian</a:t>
                </a:r>
                <a:r>
                  <a:rPr lang="zh-CN" altLang="en-US" sz="3200" dirty="0"/>
                  <a:t>矩阵</a:t>
                </a:r>
                <a14:m>
                  <m:oMath xmlns:m="http://schemas.openxmlformats.org/officeDocument/2006/math">
                    <m:r>
                      <a:rPr lang="en-US" altLang="zh-CN" sz="3200" b="1" i="1" smtClean="0">
                        <a:latin typeface="Cambria Math"/>
                      </a:rPr>
                      <m:t>𝑯</m:t>
                    </m:r>
                  </m:oMath>
                </a14:m>
                <a:endParaRPr lang="en-US" altLang="zh-CN" dirty="0"/>
              </a:p>
              <a:p>
                <a:pPr lvl="1"/>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𝟏</m:t>
                        </m:r>
                      </m:num>
                      <m:den>
                        <m:r>
                          <a:rPr lang="en-US" altLang="zh-CN" i="1">
                            <a:latin typeface="Cambria Math"/>
                          </a:rPr>
                          <m:t>𝟐</m:t>
                        </m:r>
                      </m:den>
                    </m:f>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𝑻</m:t>
                        </m:r>
                      </m:sup>
                    </m:sSup>
                    <m:r>
                      <a:rPr lang="en-US" altLang="zh-CN" i="1">
                        <a:latin typeface="Cambria Math"/>
                      </a:rPr>
                      <m:t>𝑨𝒙</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𝒃</m:t>
                        </m:r>
                      </m:e>
                      <m:sup>
                        <m:r>
                          <a:rPr lang="en-US" altLang="zh-CN" i="1">
                            <a:latin typeface="Cambria Math"/>
                          </a:rPr>
                          <m:t>𝑻</m:t>
                        </m:r>
                      </m:sup>
                    </m:sSup>
                    <m:r>
                      <a:rPr lang="en-US" altLang="zh-CN" i="1">
                        <a:latin typeface="Cambria Math"/>
                      </a:rPr>
                      <m:t>𝒙</m:t>
                    </m:r>
                    <m:r>
                      <a:rPr lang="en-US" altLang="zh-CN">
                        <a:latin typeface="Cambria Math"/>
                      </a:rPr>
                      <m:t>+</m:t>
                    </m:r>
                    <m:r>
                      <a:rPr lang="en-US" altLang="zh-CN">
                        <a:latin typeface="Cambria Math"/>
                      </a:rPr>
                      <m:t>𝐂</m:t>
                    </m:r>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𝑨</m:t>
                        </m:r>
                      </m:e>
                      <m:sup>
                        <m:r>
                          <a:rPr lang="en-US" altLang="zh-CN" i="1" dirty="0">
                            <a:latin typeface="Cambria Math"/>
                          </a:rPr>
                          <m:t>𝑻</m:t>
                        </m:r>
                      </m:sup>
                    </m:sSup>
                    <m:r>
                      <a:rPr lang="en-US" altLang="zh-CN" i="1" dirty="0">
                        <a:latin typeface="Cambria Math"/>
                      </a:rPr>
                      <m:t>=</m:t>
                    </m:r>
                    <m:r>
                      <a:rPr lang="en-US" altLang="zh-CN" i="1" dirty="0">
                        <a:latin typeface="Cambria Math"/>
                      </a:rPr>
                      <m:t>𝑨</m:t>
                    </m:r>
                  </m:oMath>
                </a14:m>
                <a:r>
                  <a:rPr lang="en-US" altLang="zh-CN" dirty="0"/>
                  <a:t>, </a:t>
                </a:r>
                <a14:m>
                  <m:oMath xmlns:m="http://schemas.openxmlformats.org/officeDocument/2006/math">
                    <m:r>
                      <a:rPr lang="en-US" altLang="zh-CN" b="1" i="0" dirty="0" smtClean="0">
                        <a:latin typeface="Cambria Math"/>
                      </a:rPr>
                      <m:t>𝐇</m:t>
                    </m:r>
                    <m:r>
                      <a:rPr lang="en-US" altLang="zh-CN" b="1" i="0" dirty="0" smtClean="0">
                        <a:latin typeface="Cambria Math"/>
                      </a:rPr>
                      <m:t>(</m:t>
                    </m:r>
                    <m:r>
                      <a:rPr lang="en-US" altLang="zh-CN" i="1" dirty="0">
                        <a:latin typeface="Cambria Math"/>
                      </a:rPr>
                      <m:t>𝒙</m:t>
                    </m:r>
                    <m:r>
                      <a:rPr lang="en-US" altLang="zh-CN" dirty="0">
                        <a:latin typeface="Cambria Math"/>
                      </a:rPr>
                      <m:t>)</m:t>
                    </m:r>
                  </m:oMath>
                </a14:m>
                <a:r>
                  <a:rPr lang="en-US" altLang="zh-CN" dirty="0"/>
                  <a:t>=?</a:t>
                </a:r>
              </a:p>
              <a:p>
                <a:pPr lvl="1"/>
                <a:r>
                  <a:rPr lang="zh-CN" altLang="en-US" dirty="0"/>
                  <a:t>若</a:t>
                </a:r>
                <a14:m>
                  <m:oMath xmlns:m="http://schemas.openxmlformats.org/officeDocument/2006/math">
                    <m:r>
                      <a:rPr lang="en-US" altLang="zh-CN" b="1" i="1" smtClean="0">
                        <a:latin typeface="Cambria Math"/>
                      </a:rPr>
                      <m:t>𝒖</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二阶可导，记</a:t>
                </a:r>
                <a14:m>
                  <m:oMath xmlns:m="http://schemas.openxmlformats.org/officeDocument/2006/math">
                    <m:r>
                      <a:rPr lang="en-US" altLang="zh-CN" b="1" i="1" smtClean="0">
                        <a:latin typeface="Cambria Math"/>
                      </a:rPr>
                      <m:t>𝝋</m:t>
                    </m:r>
                    <m:d>
                      <m:dPr>
                        <m:ctrlPr>
                          <a:rPr lang="en-US" altLang="zh-CN" b="1" i="1" smtClean="0">
                            <a:latin typeface="Cambria Math" panose="02040503050406030204" pitchFamily="18" charset="0"/>
                          </a:rPr>
                        </m:ctrlPr>
                      </m:dPr>
                      <m:e>
                        <m:r>
                          <a:rPr lang="en-US" altLang="zh-CN" b="1" i="1" smtClean="0">
                            <a:latin typeface="Cambria Math"/>
                          </a:rPr>
                          <m:t>𝒕</m:t>
                        </m:r>
                      </m:e>
                    </m:d>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𝒕</m:t>
                    </m:r>
                    <m:r>
                      <a:rPr lang="en-US" altLang="zh-CN" b="1" i="0" smtClean="0">
                        <a:latin typeface="Cambria Math"/>
                      </a:rPr>
                      <m:t>𝚫</m:t>
                    </m:r>
                    <m:r>
                      <a:rPr lang="en-US" altLang="zh-CN" b="1" i="0" smtClean="0">
                        <a:latin typeface="Cambria Math"/>
                      </a:rPr>
                      <m:t>𝐱</m:t>
                    </m:r>
                    <m:r>
                      <a:rPr lang="en-US" altLang="zh-CN" b="1" i="0" smtClean="0">
                        <a:latin typeface="Cambria Math"/>
                      </a:rPr>
                      <m:t>)</m:t>
                    </m:r>
                  </m:oMath>
                </a14:m>
                <a:r>
                  <a:rPr lang="en-US" altLang="zh-CN" dirty="0"/>
                  <a:t>,</a:t>
                </a:r>
                <a:r>
                  <a:rPr lang="zh-CN" altLang="en-US" dirty="0"/>
                  <a:t>则</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oMath>
                </a14:m>
                <a:endParaRPr lang="en-US" altLang="zh-CN" b="1" dirty="0"/>
              </a:p>
              <a:p>
                <a:pPr lvl="1"/>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86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TextBox 3"/>
              <p:cNvSpPr txBox="1"/>
              <p:nvPr/>
            </p:nvSpPr>
            <p:spPr>
              <a:xfrm rot="10800000">
                <a:off x="7113240" y="2241030"/>
                <a:ext cx="25922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a:rPr>
                        <m:t>𝒃</m:t>
                      </m:r>
                      <m:r>
                        <a:rPr lang="en-US" altLang="zh-CN" b="1" i="1" smtClean="0">
                          <a:solidFill>
                            <a:srgbClr val="FF0000"/>
                          </a:solidFill>
                          <a:latin typeface="Cambria Math"/>
                        </a:rPr>
                        <m:t>,</m:t>
                      </m:r>
                      <m:r>
                        <a:rPr lang="en-US" altLang="zh-CN" b="1" i="1" smtClean="0">
                          <a:solidFill>
                            <a:srgbClr val="FF0000"/>
                          </a:solidFill>
                          <a:latin typeface="Cambria Math"/>
                        </a:rPr>
                        <m:t>𝟐</m:t>
                      </m:r>
                      <m:r>
                        <a:rPr lang="en-US" altLang="zh-CN" b="1" i="1" smtClean="0">
                          <a:solidFill>
                            <a:srgbClr val="FF0000"/>
                          </a:solidFill>
                          <a:latin typeface="Cambria Math"/>
                        </a:rPr>
                        <m:t>𝑨𝒙</m:t>
                      </m:r>
                      <m:r>
                        <a:rPr lang="en-US" altLang="zh-CN" b="1" i="1" smtClean="0">
                          <a:solidFill>
                            <a:srgbClr val="FF0000"/>
                          </a:solidFill>
                          <a:latin typeface="Cambria Math"/>
                        </a:rPr>
                        <m:t>,</m:t>
                      </m:r>
                      <m:r>
                        <a:rPr lang="en-US" altLang="zh-CN" b="1" i="1" smtClean="0">
                          <a:solidFill>
                            <a:srgbClr val="FF0000"/>
                          </a:solidFill>
                          <a:latin typeface="Cambria Math"/>
                        </a:rPr>
                        <m:t>𝑨𝒙</m:t>
                      </m:r>
                      <m:r>
                        <a:rPr lang="en-US" altLang="zh-CN" b="1" i="1" smtClean="0">
                          <a:solidFill>
                            <a:srgbClr val="FF0000"/>
                          </a:solidFill>
                          <a:latin typeface="Cambria Math"/>
                        </a:rPr>
                        <m:t>+</m:t>
                      </m:r>
                      <m:r>
                        <a:rPr lang="en-US" altLang="zh-CN" b="1" i="1" smtClean="0">
                          <a:solidFill>
                            <a:srgbClr val="FF0000"/>
                          </a:solidFill>
                          <a:latin typeface="Cambria Math"/>
                        </a:rPr>
                        <m:t>𝒃</m:t>
                      </m:r>
                    </m:oMath>
                  </m:oMathPara>
                </a14:m>
                <a:endParaRPr lang="zh-CN" alt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rot="10800000">
                <a:off x="7113240" y="2241029"/>
                <a:ext cx="2592288" cy="46166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0800000">
                <a:off x="1424609" y="6054062"/>
                <a:ext cx="7615611" cy="468205"/>
              </a:xfrm>
              <a:prstGeom prst="rect">
                <a:avLst/>
              </a:prstGeom>
              <a:noFill/>
            </p:spPr>
            <p:txBody>
              <a:bodyPr wrap="none" rtlCol="0">
                <a:spAutoFit/>
              </a:bodyPr>
              <a:lstStyle/>
              <a:p>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𝝋</m:t>
                        </m:r>
                      </m:e>
                      <m:sup>
                        <m:r>
                          <a:rPr lang="en-US" altLang="zh-CN" b="1" i="1" smtClean="0">
                            <a:solidFill>
                              <a:srgbClr val="FF0000"/>
                            </a:solidFill>
                            <a:latin typeface="Cambria Math"/>
                          </a:rPr>
                          <m:t>′</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𝒕</m:t>
                        </m:r>
                      </m:e>
                    </m:d>
                    <m:r>
                      <a:rPr lang="en-US" altLang="zh-CN" b="1" i="1" smtClean="0">
                        <a:solidFill>
                          <a:srgbClr val="FF0000"/>
                        </a:solidFill>
                        <a:latin typeface="Cambria Math"/>
                      </a:rPr>
                      <m:t>=</m:t>
                    </m:r>
                    <m:r>
                      <a:rPr lang="en-US" altLang="zh-CN" b="1" i="1" smtClean="0">
                        <a:solidFill>
                          <a:srgbClr val="FF0000"/>
                        </a:solidFill>
                        <a:latin typeface="Cambria Math"/>
                      </a:rPr>
                      <m:t>𝜵</m:t>
                    </m:r>
                    <m:r>
                      <a:rPr lang="en-US" altLang="zh-CN" b="1" i="1" smtClean="0">
                        <a:solidFill>
                          <a:srgbClr val="FF0000"/>
                        </a:solidFill>
                        <a:latin typeface="Cambria Math"/>
                      </a:rPr>
                      <m:t>𝒇</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𝒙</m:t>
                            </m:r>
                            <m:r>
                              <a:rPr lang="en-US" altLang="zh-CN" b="1" i="1" smtClean="0">
                                <a:solidFill>
                                  <a:srgbClr val="FF0000"/>
                                </a:solidFill>
                                <a:latin typeface="Cambria Math"/>
                              </a:rPr>
                              <m:t>+</m:t>
                            </m:r>
                            <m:r>
                              <a:rPr lang="en-US" altLang="zh-CN" b="1" i="1" smtClean="0">
                                <a:solidFill>
                                  <a:srgbClr val="FF0000"/>
                                </a:solidFill>
                                <a:latin typeface="Cambria Math"/>
                              </a:rPr>
                              <m:t>𝒕</m:t>
                            </m:r>
                            <m:r>
                              <a:rPr lang="en-US" altLang="zh-CN" b="1" i="1" smtClean="0">
                                <a:solidFill>
                                  <a:srgbClr val="FF0000"/>
                                </a:solidFill>
                                <a:latin typeface="Cambria Math"/>
                              </a:rPr>
                              <m:t>𝜟</m:t>
                            </m:r>
                            <m:r>
                              <a:rPr lang="en-US" altLang="zh-CN" b="1" i="1" smtClean="0">
                                <a:solidFill>
                                  <a:srgbClr val="FF0000"/>
                                </a:solidFill>
                                <a:latin typeface="Cambria Math"/>
                              </a:rPr>
                              <m:t>𝒙</m:t>
                            </m:r>
                          </m:e>
                        </m:d>
                      </m:e>
                      <m:sup>
                        <m:r>
                          <a:rPr lang="en-US" altLang="zh-CN" b="1" i="1" smtClean="0">
                            <a:solidFill>
                              <a:srgbClr val="FF0000"/>
                            </a:solidFill>
                            <a:latin typeface="Cambria Math"/>
                          </a:rPr>
                          <m:t>𝑻</m:t>
                        </m:r>
                      </m:sup>
                    </m:sSup>
                    <m:r>
                      <a:rPr lang="en-US" altLang="zh-CN" b="1" i="1" smtClean="0">
                        <a:solidFill>
                          <a:srgbClr val="FF0000"/>
                        </a:solidFill>
                        <a:latin typeface="Cambria Math"/>
                      </a:rPr>
                      <m:t>𝜟</m:t>
                    </m:r>
                    <m:r>
                      <a:rPr lang="en-US" altLang="zh-CN" b="1" i="1" smtClean="0">
                        <a:solidFill>
                          <a:srgbClr val="FF0000"/>
                        </a:solidFill>
                        <a:latin typeface="Cambria Math"/>
                      </a:rPr>
                      <m:t>𝒙</m:t>
                    </m:r>
                  </m:oMath>
                </a14:m>
                <a:r>
                  <a:rPr lang="en-US" altLang="zh-CN" i="1" dirty="0">
                    <a:solidFill>
                      <a:srgbClr val="FF0000"/>
                    </a:solidFill>
                  </a:rPr>
                  <a:t>,</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𝝋</m:t>
                        </m:r>
                      </m:e>
                      <m:sup>
                        <m:r>
                          <a:rPr lang="en-US" altLang="zh-CN" b="1" i="1" smtClean="0">
                            <a:solidFill>
                              <a:srgbClr val="FF0000"/>
                            </a:solidFill>
                            <a:latin typeface="Cambria Math"/>
                          </a:rPr>
                          <m:t>′′</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𝒕</m:t>
                        </m:r>
                      </m:e>
                    </m:d>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𝜟</m:t>
                            </m:r>
                            <m:r>
                              <a:rPr lang="en-US" altLang="zh-CN" b="1" i="1" smtClean="0">
                                <a:solidFill>
                                  <a:srgbClr val="FF0000"/>
                                </a:solidFill>
                                <a:latin typeface="Cambria Math"/>
                              </a:rPr>
                              <m:t>𝒙</m:t>
                            </m:r>
                          </m:e>
                        </m:d>
                      </m:e>
                      <m:sup>
                        <m:r>
                          <a:rPr lang="en-US" altLang="zh-CN" b="1" i="1" smtClean="0">
                            <a:solidFill>
                              <a:srgbClr val="FF0000"/>
                            </a:solidFill>
                            <a:latin typeface="Cambria Math"/>
                          </a:rPr>
                          <m:t>𝑻</m:t>
                        </m:r>
                      </m:sup>
                    </m:sSup>
                    <m:r>
                      <a:rPr lang="en-US" altLang="zh-CN" b="1" i="1" smtClean="0">
                        <a:solidFill>
                          <a:srgbClr val="FF0000"/>
                        </a:solidFill>
                        <a:latin typeface="Cambria Math"/>
                      </a:rPr>
                      <m:t>𝑯</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𝒙</m:t>
                        </m:r>
                        <m:r>
                          <a:rPr lang="en-US" altLang="zh-CN" b="1" i="1" smtClean="0">
                            <a:solidFill>
                              <a:srgbClr val="FF0000"/>
                            </a:solidFill>
                            <a:latin typeface="Cambria Math"/>
                          </a:rPr>
                          <m:t>+</m:t>
                        </m:r>
                        <m:r>
                          <a:rPr lang="en-US" altLang="zh-CN" b="1" i="1" smtClean="0">
                            <a:solidFill>
                              <a:srgbClr val="FF0000"/>
                            </a:solidFill>
                            <a:latin typeface="Cambria Math"/>
                          </a:rPr>
                          <m:t>𝒕</m:t>
                        </m:r>
                        <m:r>
                          <a:rPr lang="en-US" altLang="zh-CN" b="1" i="1" smtClean="0">
                            <a:solidFill>
                              <a:srgbClr val="FF0000"/>
                            </a:solidFill>
                            <a:latin typeface="Cambria Math"/>
                          </a:rPr>
                          <m:t>𝜟</m:t>
                        </m:r>
                        <m:r>
                          <a:rPr lang="en-US" altLang="zh-CN" b="1" i="1" smtClean="0">
                            <a:solidFill>
                              <a:srgbClr val="FF0000"/>
                            </a:solidFill>
                            <a:latin typeface="Cambria Math"/>
                          </a:rPr>
                          <m:t>𝒙</m:t>
                        </m:r>
                      </m:e>
                    </m:d>
                    <m:r>
                      <a:rPr lang="en-US" altLang="zh-CN" b="1" i="1" smtClean="0">
                        <a:solidFill>
                          <a:srgbClr val="FF0000"/>
                        </a:solidFill>
                        <a:latin typeface="Cambria Math"/>
                      </a:rPr>
                      <m:t>𝜟</m:t>
                    </m:r>
                    <m:r>
                      <a:rPr lang="en-US" altLang="zh-CN" b="1" i="1" smtClean="0">
                        <a:solidFill>
                          <a:srgbClr val="FF0000"/>
                        </a:solidFill>
                        <a:latin typeface="Cambria Math"/>
                      </a:rPr>
                      <m:t>𝒙</m:t>
                    </m:r>
                  </m:oMath>
                </a14:m>
                <a:endParaRPr lang="zh-CN" altLang="en-US" i="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rot="10800000">
                <a:off x="1424608" y="6054061"/>
                <a:ext cx="7615611" cy="468205"/>
              </a:xfrm>
              <a:prstGeom prst="rect">
                <a:avLst/>
              </a:prstGeom>
              <a:blipFill rotWithShape="1">
                <a:blip r:embed="rId7"/>
                <a:stretch>
                  <a:fillRect t="-24675" b="-1298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多元函数的泰勒展开（</a:t>
                </a:r>
                <a:r>
                  <a:rPr lang="en-US" altLang="zh-CN" sz="2400" dirty="0"/>
                  <a:t>Taylor Expansion)</a:t>
                </a:r>
              </a:p>
              <a:p>
                <a:pPr lvl="1"/>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r>
                          <a:rPr lang="en-US" altLang="zh-CN" sz="2000" b="1" i="0" smtClean="0">
                            <a:latin typeface="Cambria Math"/>
                          </a:rPr>
                          <m:t>𝚫</m:t>
                        </m:r>
                        <m:r>
                          <a:rPr lang="en-US" altLang="zh-CN" sz="2000" b="1" i="1" smtClean="0">
                            <a:latin typeface="Cambria Math"/>
                          </a:rPr>
                          <m:t>𝒙</m:t>
                        </m:r>
                      </m:e>
                    </m:d>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r>
                      <a:rPr lang="en-US" altLang="zh-CN" sz="2000" b="1" i="1" smtClean="0">
                        <a:latin typeface="Cambria Math"/>
                      </a:rPr>
                      <m:t>𝜵</m:t>
                    </m:r>
                    <m:r>
                      <a:rPr lang="en-US" altLang="zh-CN" sz="2000" b="1" i="1" smtClean="0">
                        <a:latin typeface="Cambria Math"/>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e>
                      <m:sup>
                        <m:r>
                          <a:rPr lang="en-US" altLang="zh-CN" sz="2000" b="1" i="1" smtClean="0">
                            <a:latin typeface="Cambria Math"/>
                          </a:rPr>
                          <m:t>𝑻</m:t>
                        </m:r>
                      </m:sup>
                    </m:sSup>
                    <m:r>
                      <a:rPr lang="en-US" altLang="zh-CN" sz="2000" b="1" i="1" smtClean="0">
                        <a:latin typeface="Cambria Math"/>
                      </a:rPr>
                      <m:t>𝜟</m:t>
                    </m:r>
                    <m:r>
                      <a:rPr lang="en-US" altLang="zh-CN" sz="2000" b="1" i="1" smtClean="0">
                        <a:latin typeface="Cambria Math"/>
                      </a:rPr>
                      <m:t>𝒙</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r>
                      <a:rPr lang="en-US" altLang="zh-CN" sz="2000" b="1" i="1" smtClean="0">
                        <a:latin typeface="Cambria Math"/>
                      </a:rPr>
                      <m:t>𝜟</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a:rPr>
                          <m:t>𝜵</m:t>
                        </m:r>
                      </m:e>
                      <m:sup>
                        <m:r>
                          <a:rPr lang="en-US" altLang="zh-CN" sz="2000" b="1" i="1" smtClean="0">
                            <a:latin typeface="Cambria Math"/>
                          </a:rPr>
                          <m:t>𝟐</m:t>
                        </m:r>
                      </m:sup>
                    </m:sSup>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𝜟</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𝑶</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𝜟</m:t>
                                </m:r>
                                <m:r>
                                  <a:rPr lang="en-US" altLang="zh-CN" sz="2000" b="1" i="1" smtClean="0">
                                    <a:latin typeface="Cambria Math"/>
                                  </a:rPr>
                                  <m:t>𝒙</m:t>
                                </m:r>
                              </m:e>
                            </m:d>
                          </m:e>
                        </m:d>
                      </m:e>
                      <m:sup>
                        <m:r>
                          <a:rPr lang="en-US" altLang="zh-CN" sz="2000" b="1" i="1" smtClean="0">
                            <a:latin typeface="Cambria Math"/>
                          </a:rPr>
                          <m:t>𝟐</m:t>
                        </m:r>
                      </m:sup>
                    </m:sSup>
                    <m:r>
                      <a:rPr lang="en-US" altLang="zh-CN" sz="2000" b="1" i="0" smtClean="0">
                        <a:latin typeface="Cambria Math"/>
                      </a:rPr>
                      <m:t>)</m:t>
                    </m:r>
                  </m:oMath>
                </a14:m>
                <a:endParaRPr lang="en-US" altLang="zh-CN" sz="2000" i="1" dirty="0"/>
              </a:p>
              <a:p>
                <a:pPr lvl="1"/>
                <a:r>
                  <a:rPr lang="zh-CN" altLang="en-US" sz="2000" dirty="0"/>
                  <a:t>函数在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点的线性逼近</a:t>
                </a:r>
                <a14:m>
                  <m:oMath xmlns:m="http://schemas.openxmlformats.org/officeDocument/2006/math">
                    <m:r>
                      <a:rPr lang="en-US" altLang="zh-CN" sz="2000" i="1" dirty="0"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a:latin typeface="Cambria Math"/>
                          </a:rPr>
                          <m:t>𝚫</m:t>
                        </m:r>
                        <m:r>
                          <a:rPr lang="en-US" altLang="zh-CN" sz="2000" i="1">
                            <a:latin typeface="Cambria Math"/>
                          </a:rPr>
                          <m:t>𝒙</m:t>
                        </m:r>
                      </m:e>
                    </m:d>
                    <m:r>
                      <a:rPr lang="en-US" altLang="zh-CN" sz="2000" b="1" i="1"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m:t>
                    </m:r>
                    <m:r>
                      <a:rPr lang="en-US" altLang="zh-CN" sz="2000" i="1">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e>
                      <m:sup>
                        <m:r>
                          <a:rPr lang="en-US" altLang="zh-CN" sz="2000" i="1">
                            <a:latin typeface="Cambria Math"/>
                          </a:rPr>
                          <m:t>𝑻</m:t>
                        </m:r>
                      </m:sup>
                    </m:sSup>
                    <m:r>
                      <a:rPr lang="en-US" altLang="zh-CN" sz="2000" i="1">
                        <a:latin typeface="Cambria Math"/>
                      </a:rPr>
                      <m:t>𝜟</m:t>
                    </m:r>
                    <m:r>
                      <a:rPr lang="en-US" altLang="zh-CN" sz="2000" i="1">
                        <a:latin typeface="Cambria Math"/>
                      </a:rPr>
                      <m:t>𝒙</m:t>
                    </m:r>
                  </m:oMath>
                </a14:m>
                <a:endParaRPr lang="en-US" altLang="zh-CN" sz="2000" i="1" dirty="0"/>
              </a:p>
              <a:p>
                <a:pPr lvl="1"/>
                <a:r>
                  <a:rPr lang="zh-CN" altLang="en-US" sz="2000" dirty="0"/>
                  <a:t>函数在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点的二次逼近</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a:latin typeface="Cambria Math"/>
                          </a:rPr>
                          <m:t>𝚫</m:t>
                        </m:r>
                        <m:r>
                          <a:rPr lang="en-US" altLang="zh-CN" sz="2000" i="1">
                            <a:latin typeface="Cambria Math"/>
                          </a:rPr>
                          <m:t>𝒙</m:t>
                        </m:r>
                      </m:e>
                    </m:d>
                    <m:r>
                      <a:rPr lang="en-US" altLang="zh-CN" sz="2000" b="1" i="1"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m:t>
                    </m:r>
                    <m:r>
                      <a:rPr lang="en-US" altLang="zh-CN" sz="2000" i="1">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e>
                      <m:sup>
                        <m:r>
                          <a:rPr lang="en-US" altLang="zh-CN" sz="2000" i="1">
                            <a:latin typeface="Cambria Math"/>
                          </a:rPr>
                          <m:t>𝑻</m:t>
                        </m:r>
                      </m:sup>
                    </m:sSup>
                    <m:r>
                      <a:rPr lang="en-US" altLang="zh-CN" sz="2000" i="1">
                        <a:latin typeface="Cambria Math"/>
                      </a:rPr>
                      <m:t>𝜟</m:t>
                    </m:r>
                    <m:r>
                      <a:rPr lang="en-US" altLang="zh-CN" sz="2000" i="1">
                        <a:latin typeface="Cambria Math"/>
                      </a:rPr>
                      <m:t>𝒙</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den>
                    </m:f>
                    <m:r>
                      <a:rPr lang="en-US" altLang="zh-CN" sz="2000" i="1">
                        <a:latin typeface="Cambria Math"/>
                      </a:rPr>
                      <m:t>𝜟</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𝑻</m:t>
                        </m:r>
                      </m:sup>
                    </m:s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𝟐</m:t>
                        </m:r>
                      </m:sup>
                    </m:sSup>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𝜟</m:t>
                    </m:r>
                    <m:r>
                      <a:rPr lang="en-US" altLang="zh-CN" sz="2000" i="1">
                        <a:latin typeface="Cambria Math"/>
                      </a:rPr>
                      <m:t>𝒙</m:t>
                    </m:r>
                  </m:oMath>
                </a14:m>
                <a:endParaRPr lang="en-US" altLang="zh-CN" sz="2000" i="1" dirty="0"/>
              </a:p>
              <a:p>
                <a:r>
                  <a:rPr lang="en-US" altLang="zh-CN" sz="2400" dirty="0"/>
                  <a:t>(</a:t>
                </a:r>
                <a:r>
                  <a:rPr lang="zh-CN" altLang="en-US" sz="2400" dirty="0">
                    <a:solidFill>
                      <a:srgbClr val="FF0000"/>
                    </a:solidFill>
                  </a:rPr>
                  <a:t>一阶必要条件</a:t>
                </a:r>
                <a:r>
                  <a:rPr lang="en-US" altLang="zh-CN" sz="2400" dirty="0"/>
                  <a:t>)</a:t>
                </a:r>
                <a:r>
                  <a:rPr lang="zh-CN" altLang="en-US" sz="2400" dirty="0"/>
                  <a:t>多元函数</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点可微，则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a:t>
                </a:r>
                <a14:m>
                  <m:oMath xmlns:m="http://schemas.openxmlformats.org/officeDocument/2006/math">
                    <m:r>
                      <a:rPr lang="en-US" altLang="zh-CN" sz="2400" b="1" i="1" dirty="0" smtClean="0">
                        <a:latin typeface="Cambria Math"/>
                      </a:rPr>
                      <m:t>𝒇</m:t>
                    </m:r>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zh-CN" altLang="en-US" sz="2400" dirty="0"/>
                  <a:t>的局部极值点</a:t>
                </a:r>
                <a14:m>
                  <m:oMath xmlns:m="http://schemas.openxmlformats.org/officeDocument/2006/math">
                    <m:r>
                      <a:rPr lang="en-US" altLang="zh-CN" sz="2400" b="1" i="1" smtClean="0">
                        <a:latin typeface="Cambria Math"/>
                      </a:rPr>
                      <m:t>⇒</m:t>
                    </m:r>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0" smtClean="0">
                        <a:latin typeface="Cambria Math"/>
                      </a:rPr>
                      <m:t>=</m:t>
                    </m:r>
                    <m:r>
                      <a:rPr lang="en-US" altLang="zh-CN" sz="2400" b="1" i="0" smtClean="0">
                        <a:latin typeface="Cambria Math"/>
                      </a:rPr>
                      <m:t>𝟎</m:t>
                    </m:r>
                  </m:oMath>
                </a14:m>
                <a:endParaRPr lang="en-US" altLang="zh-CN" sz="2400" dirty="0"/>
              </a:p>
              <a:p>
                <a:pPr lvl="1"/>
                <a:r>
                  <a:rPr lang="zh-CN" altLang="en-US" sz="2000" dirty="0"/>
                  <a:t>证明：任取</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en-US" altLang="zh-CN" sz="2000" dirty="0"/>
                  <a:t>,</a:t>
                </a:r>
                <a:r>
                  <a:rPr lang="zh-CN" altLang="en-US" sz="2000" dirty="0"/>
                  <a:t>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点进行泰勒展开，</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oMath>
                </a14:m>
                <a:r>
                  <a:rPr lang="en-US" altLang="zh-CN" sz="2000" dirty="0"/>
                  <a:t>,</a:t>
                </a:r>
                <a:r>
                  <a:rPr lang="zh-CN" altLang="en-US" sz="2000" dirty="0"/>
                  <a:t>写成导数定义形式，左右分别在</a:t>
                </a:r>
                <a14:m>
                  <m:oMath xmlns:m="http://schemas.openxmlformats.org/officeDocument/2006/math">
                    <m:r>
                      <a:rPr lang="en-US" altLang="zh-CN" sz="2000" b="1" i="1" smtClean="0">
                        <a:latin typeface="Cambria Math" panose="02040503050406030204" pitchFamily="18" charset="0"/>
                      </a:rPr>
                      <m:t>𝒕</m:t>
                    </m:r>
                  </m:oMath>
                </a14:m>
                <a:r>
                  <a:rPr lang="zh-CN" altLang="en-US" sz="2000" dirty="0"/>
                  <a:t>取</a:t>
                </a:r>
                <a:r>
                  <a:rPr lang="en-US" altLang="zh-CN" sz="2000" dirty="0"/>
                  <a:t>0</a:t>
                </a:r>
                <a:r>
                  <a:rPr lang="zh-CN" altLang="en-US" sz="2000" dirty="0"/>
                  <a:t>处的左右极限即可得证</a:t>
                </a:r>
                <a:r>
                  <a:rPr lang="en-US" altLang="zh-CN" sz="2000" dirty="0"/>
                  <a:t>.</a:t>
                </a:r>
              </a:p>
              <a:p>
                <a:r>
                  <a:rPr lang="en-US" altLang="zh-CN" sz="2400" dirty="0"/>
                  <a:t>(</a:t>
                </a:r>
                <a:r>
                  <a:rPr lang="zh-CN" altLang="en-US" sz="2400" dirty="0">
                    <a:solidFill>
                      <a:srgbClr val="FF0000"/>
                    </a:solidFill>
                  </a:rPr>
                  <a:t>二阶必要条件</a:t>
                </a:r>
                <a:r>
                  <a:rPr lang="en-US" altLang="zh-CN" sz="2400" dirty="0"/>
                  <a:t>)</a:t>
                </a:r>
                <a:r>
                  <a:rPr lang="zh-CN" altLang="en-US" sz="2400" dirty="0"/>
                  <a:t>多元函数</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点二次可微，则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a:t>
                </a:r>
                <a14:m>
                  <m:oMath xmlns:m="http://schemas.openxmlformats.org/officeDocument/2006/math">
                    <m:r>
                      <a:rPr lang="en-US" altLang="zh-CN" sz="2400" i="1" dirty="0">
                        <a:latin typeface="Cambria Math"/>
                      </a:rPr>
                      <m:t>𝒇</m:t>
                    </m:r>
                    <m:r>
                      <a:rPr lang="en-US" altLang="zh-CN" sz="2400" i="1" dirty="0">
                        <a:latin typeface="Cambria Math"/>
                      </a:rPr>
                      <m:t>(</m:t>
                    </m:r>
                    <m:r>
                      <a:rPr lang="en-US" altLang="zh-CN" sz="2400" i="1" dirty="0">
                        <a:latin typeface="Cambria Math"/>
                      </a:rPr>
                      <m:t>𝒙</m:t>
                    </m:r>
                    <m:r>
                      <a:rPr lang="en-US" altLang="zh-CN" sz="2400" i="1" dirty="0">
                        <a:latin typeface="Cambria Math"/>
                      </a:rPr>
                      <m:t>)</m:t>
                    </m:r>
                  </m:oMath>
                </a14:m>
                <a:r>
                  <a:rPr lang="zh-CN" altLang="en-US" sz="2400" dirty="0"/>
                  <a:t>的局部极小点</a:t>
                </a:r>
                <a14:m>
                  <m:oMath xmlns:m="http://schemas.openxmlformats.org/officeDocument/2006/math">
                    <m:r>
                      <a:rPr lang="en-US" altLang="zh-CN" sz="2400" i="1">
                        <a:latin typeface="Cambria Math"/>
                      </a:rPr>
                      <m:t>⇒</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a:latin typeface="Cambria Math"/>
                      </a:rPr>
                      <m:t>=</m:t>
                    </m:r>
                    <m:r>
                      <a:rPr lang="en-US" altLang="zh-CN" sz="2400">
                        <a:latin typeface="Cambria Math"/>
                      </a:rPr>
                      <m:t>𝟎</m:t>
                    </m:r>
                  </m:oMath>
                </a14:m>
                <a:r>
                  <a:rPr lang="zh-CN" altLang="en-US" sz="2400" dirty="0"/>
                  <a:t>，且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m:t>
                        </m:r>
                      </m:e>
                      <m:sup>
                        <m:r>
                          <a:rPr lang="en-US" altLang="zh-CN" sz="2400" b="1" i="1" smtClean="0">
                            <a:latin typeface="Cambria Math"/>
                          </a:rPr>
                          <m:t>𝟐</m:t>
                        </m:r>
                      </m:sup>
                    </m:sSup>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zh-CN" altLang="en-US" sz="2400" dirty="0"/>
                  <a:t>半正定</a:t>
                </a:r>
                <a:endParaRPr lang="en-US" altLang="zh-CN" sz="2400" dirty="0"/>
              </a:p>
              <a:p>
                <a:pPr lvl="1"/>
                <a:r>
                  <a:rPr lang="zh-CN" altLang="en-US" sz="2000" dirty="0"/>
                  <a:t>问题：如何证明？</a:t>
                </a:r>
                <a:endParaRPr lang="en-US" altLang="zh-CN" sz="2000" dirty="0"/>
              </a:p>
              <a:p>
                <a:endParaRPr lang="en-US" altLang="zh-CN" sz="2400" dirty="0"/>
              </a:p>
              <a:p>
                <a:pPr lvl="1"/>
                <a:endParaRPr lang="zh-CN" altLang="en-US" sz="20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t="-1193"/>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a:t>
                </a:r>
                <a:r>
                  <a:rPr lang="zh-CN" altLang="en-US" dirty="0">
                    <a:solidFill>
                      <a:srgbClr val="FF0000"/>
                    </a:solidFill>
                  </a:rPr>
                  <a:t>二阶充分条件</a:t>
                </a:r>
                <a:r>
                  <a:rPr lang="en-US" altLang="zh-CN" dirty="0">
                    <a:solidFill>
                      <a:srgbClr val="FF0000"/>
                    </a:solidFill>
                  </a:rPr>
                  <a:t>1</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点二次可微，则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r>
                          <m:rPr>
                            <m:nor/>
                          </m:rPr>
                          <a:rPr lang="zh-CN" altLang="en-US" dirty="0"/>
                          <m:t>，且</m:t>
                        </m:r>
                        <m:sSup>
                          <m:sSupPr>
                            <m:ctrlPr>
                              <a:rPr lang="en-US" altLang="zh-CN" i="1">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r>
                          <m:rPr>
                            <m:nor/>
                          </m:rPr>
                          <a:rPr lang="zh-CN" altLang="en-US" dirty="0"/>
                          <m:t>正定</m:t>
                        </m:r>
                        <m:r>
                          <a:rPr lang="en-US" altLang="zh-CN" i="1">
                            <a:latin typeface="Cambria Math"/>
                          </a:rPr>
                          <m:t>⇒</m:t>
                        </m:r>
                        <m:r>
                          <m:rPr>
                            <m:nor/>
                          </m:rPr>
                          <a:rPr lang="zh-CN" altLang="en-US" dirty="0"/>
                          <m:t> </m:t>
                        </m:r>
                        <m:r>
                          <a:rPr lang="en-US" altLang="zh-CN" i="1">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严格局部极小点</a:t>
                </a:r>
                <a:endParaRPr lang="en-US" altLang="zh-CN" dirty="0">
                  <a:solidFill>
                    <a:srgbClr val="FF0000"/>
                  </a:solidFill>
                </a:endParaRPr>
              </a:p>
              <a:p>
                <a:pPr lvl="1"/>
                <a:r>
                  <a:rPr lang="zh-CN" altLang="en-US" dirty="0">
                    <a:solidFill>
                      <a:srgbClr val="FF0000"/>
                    </a:solidFill>
                  </a:rPr>
                  <a:t>证明：</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𝒑</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𝒑</m:t>
                            </m:r>
                          </m:e>
                          <m:sup>
                            <m:r>
                              <a:rPr lang="en-US" altLang="zh-CN" sz="2800" i="1">
                                <a:latin typeface="Cambria Math" panose="02040503050406030204" pitchFamily="18" charset="0"/>
                              </a:rPr>
                              <m:t>𝑻</m:t>
                            </m:r>
                          </m:sup>
                        </m:sSup>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den>
                    </m:f>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m:t>
                        </m:r>
                      </m:e>
                      <m:sup>
                        <m:r>
                          <a:rPr lang="en-US" altLang="zh-CN" sz="2800">
                            <a:latin typeface="Cambria Math" panose="02040503050406030204" pitchFamily="18" charset="0"/>
                          </a:rPr>
                          <m:t>𝟐</m:t>
                        </m:r>
                      </m:sup>
                    </m:sSup>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𝒑</m:t>
                            </m:r>
                          </m:e>
                          <m:sup>
                            <m:r>
                              <a:rPr lang="en-US" altLang="zh-CN" sz="2800" i="1">
                                <a:latin typeface="Cambria Math" panose="02040503050406030204" pitchFamily="18" charset="0"/>
                              </a:rPr>
                              <m:t>𝑻</m:t>
                            </m:r>
                          </m:sup>
                        </m:sSup>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den>
                    </m:f>
                    <m:r>
                      <a:rPr lang="en-US" altLang="zh-CN" sz="2800" i="1">
                        <a:latin typeface="Cambria Math" panose="02040503050406030204" pitchFamily="18" charset="0"/>
                      </a:rPr>
                      <m:t>+</m:t>
                    </m:r>
                    <m:r>
                      <a:rPr lang="en-US" altLang="zh-CN" sz="2800" i="1">
                        <a:latin typeface="Cambria Math" panose="02040503050406030204" pitchFamily="18" charset="0"/>
                      </a:rPr>
                      <m:t>𝒐</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𝟏</m:t>
                        </m:r>
                      </m:e>
                    </m:d>
                    <m:r>
                      <a:rPr lang="en-US" altLang="zh-CN" sz="2800" b="1"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𝝀</m:t>
                        </m:r>
                      </m:e>
                      <m:sub>
                        <m:r>
                          <a:rPr lang="en-US" altLang="zh-CN" sz="2800" b="1" i="1" smtClean="0">
                            <a:latin typeface="Cambria Math" panose="02040503050406030204" pitchFamily="18" charset="0"/>
                          </a:rPr>
                          <m:t>𝒎𝒊𝒏</m:t>
                        </m:r>
                      </m:sub>
                    </m:sSub>
                    <m:r>
                      <a:rPr lang="en-US" altLang="zh-CN" sz="2800" i="1">
                        <a:latin typeface="Cambria Math" panose="02040503050406030204" pitchFamily="18" charset="0"/>
                      </a:rPr>
                      <m:t>+</m:t>
                    </m:r>
                    <m:r>
                      <a:rPr lang="en-US" altLang="zh-CN" sz="2800" i="1">
                        <a:latin typeface="Cambria Math" panose="02040503050406030204" pitchFamily="18" charset="0"/>
                      </a:rPr>
                      <m:t>𝒐</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𝟏</m:t>
                        </m:r>
                      </m:e>
                    </m:d>
                    <m:r>
                      <a:rPr lang="en-US" altLang="zh-CN" sz="2800" b="1" i="1" smtClean="0">
                        <a:latin typeface="Cambria Math" panose="02040503050406030204" pitchFamily="18" charset="0"/>
                      </a:rPr>
                      <m:t>&gt;</m:t>
                    </m:r>
                    <m:r>
                      <a:rPr lang="en-US" altLang="zh-CN" sz="2800" b="1" i="1" smtClean="0">
                        <a:latin typeface="Cambria Math" panose="02040503050406030204" pitchFamily="18" charset="0"/>
                      </a:rPr>
                      <m:t>𝟎</m:t>
                    </m:r>
                  </m:oMath>
                </a14:m>
                <a:endParaRPr lang="en-US" altLang="zh-CN" dirty="0">
                  <a:solidFill>
                    <a:srgbClr val="FF0000"/>
                  </a:solidFill>
                </a:endParaRPr>
              </a:p>
              <a:p>
                <a:r>
                  <a:rPr lang="en-US" altLang="zh-CN" dirty="0"/>
                  <a:t>(</a:t>
                </a:r>
                <a:r>
                  <a:rPr lang="zh-CN" altLang="en-US" dirty="0">
                    <a:solidFill>
                      <a:srgbClr val="FF0000"/>
                    </a:solidFill>
                  </a:rPr>
                  <a:t>二阶充分条件</a:t>
                </a:r>
                <a:r>
                  <a:rPr lang="en-US" altLang="zh-CN" dirty="0">
                    <a:solidFill>
                      <a:srgbClr val="FF0000"/>
                    </a:solidFill>
                  </a:rPr>
                  <a:t>2</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点的一个邻域内二次可微</a:t>
                </a:r>
                <a:r>
                  <a:rPr lang="en-US" altLang="zh-CN" dirty="0"/>
                  <a:t>, </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oMath>
                </a14:m>
                <a:r>
                  <a:rPr lang="en-US" altLang="zh-CN" dirty="0"/>
                  <a:t>0,</a:t>
                </a:r>
                <a:r>
                  <a:rPr lang="zh-CN" altLang="en-US" dirty="0"/>
                  <a:t>且对该邻域内的任意点</a:t>
                </a:r>
                <a14:m>
                  <m:oMath xmlns:m="http://schemas.openxmlformats.org/officeDocument/2006/math">
                    <m:r>
                      <a:rPr lang="en-US" altLang="zh-CN" b="1" i="1" smtClean="0">
                        <a:latin typeface="Cambria Math"/>
                      </a:rPr>
                      <m:t>𝒙</m:t>
                    </m:r>
                  </m:oMath>
                </a14:m>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zh-CN" altLang="en-US" i="1">
                        <a:latin typeface="Cambria Math"/>
                      </a:rPr>
                      <m:t>半</m:t>
                    </m:r>
                    <m:r>
                      <m:rPr>
                        <m:nor/>
                      </m:rPr>
                      <a:rPr lang="zh-CN" altLang="en-US" dirty="0"/>
                      <m:t>正定</m:t>
                    </m:r>
                  </m:oMath>
                </a14:m>
                <a:r>
                  <a:rPr lang="en-US" altLang="zh-CN" dirty="0"/>
                  <a:t> </a:t>
                </a:r>
                <a14:m>
                  <m:oMath xmlns:m="http://schemas.openxmlformats.org/officeDocument/2006/math">
                    <m:r>
                      <a:rPr lang="en-US" altLang="zh-CN" b="1" i="1" dirty="0" smtClean="0">
                        <a:latin typeface="Cambria Math"/>
                      </a:rPr>
                      <m:t>⇒</m:t>
                    </m:r>
                    <m:sSup>
                      <m:sSupPr>
                        <m:ctrlPr>
                          <a:rPr lang="en-US" altLang="zh-CN" i="1">
                            <a:latin typeface="Cambria Math" panose="02040503050406030204" pitchFamily="18" charset="0"/>
                          </a:rPr>
                        </m:ctrlPr>
                      </m:sSupPr>
                      <m:e>
                        <m:r>
                          <a:rPr lang="en-US" altLang="zh-CN" i="1" smtClean="0">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局部极小点</a:t>
                </a:r>
                <a:endParaRPr lang="en-US" altLang="zh-CN" dirty="0">
                  <a:solidFill>
                    <a:srgbClr val="FF0000"/>
                  </a:solidFill>
                </a:endParaRPr>
              </a:p>
              <a:p>
                <a:pPr lvl="1"/>
                <a:r>
                  <a:rPr lang="zh-CN" altLang="en-US" dirty="0">
                    <a:solidFill>
                      <a:srgbClr val="FF0000"/>
                    </a:solidFill>
                  </a:rPr>
                  <a:t>注意半正定性，特征值最小可为</a:t>
                </a:r>
                <a:r>
                  <a:rPr lang="en-US" altLang="zh-CN" dirty="0">
                    <a:solidFill>
                      <a:srgbClr val="FF0000"/>
                    </a:solidFill>
                  </a:rPr>
                  <a:t>0.</a:t>
                </a:r>
              </a:p>
              <a:p>
                <a:r>
                  <a:rPr lang="zh-CN" altLang="en-US" dirty="0">
                    <a:solidFill>
                      <a:srgbClr val="FF0000"/>
                    </a:solidFill>
                  </a:rPr>
                  <a:t>注意这两个充分条件的区别</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735" b="-217"/>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solidFill>
                      <a:srgbClr val="FF0000"/>
                    </a:solidFill>
                  </a:rPr>
                  <a:t>定理</a:t>
                </a:r>
                <a:r>
                  <a:rPr lang="en-US" altLang="zh-CN" dirty="0"/>
                  <a:t>:</a:t>
                </a:r>
                <a:r>
                  <a:rPr lang="zh-CN" altLang="en-US" dirty="0"/>
                  <a:t>设实值函数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𝟏</m:t>
                        </m:r>
                      </m:sup>
                    </m:sSup>
                  </m:oMath>
                </a14:m>
                <a:r>
                  <a:rPr lang="en-US" altLang="zh-CN" dirty="0"/>
                  <a:t>,</a:t>
                </a:r>
                <a14:m>
                  <m:oMath xmlns:m="http://schemas.openxmlformats.org/officeDocument/2006/math">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处可微</a:t>
                </a:r>
                <a:r>
                  <a:rPr lang="en-US" altLang="zh-CN" dirty="0"/>
                  <a:t>.</a:t>
                </a:r>
                <a:r>
                  <a:rPr lang="zh-CN" altLang="en-US" dirty="0"/>
                  <a:t>若存在向量</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，使</a:t>
                </a:r>
                <a14:m>
                  <m:oMath xmlns:m="http://schemas.openxmlformats.org/officeDocument/2006/math">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e>
                      <m:sup>
                        <m:r>
                          <a:rPr lang="en-US" altLang="zh-CN" b="1" i="1" smtClean="0">
                            <a:latin typeface="Cambria Math"/>
                          </a:rPr>
                          <m:t>𝑻</m:t>
                        </m:r>
                      </m:sup>
                    </m:sSup>
                    <m:r>
                      <a:rPr lang="en-US" altLang="zh-CN" b="1" i="1" smtClean="0">
                        <a:latin typeface="Cambria Math"/>
                      </a:rPr>
                      <m:t>𝒑</m:t>
                    </m:r>
                    <m:r>
                      <a:rPr lang="en-US" altLang="zh-CN" b="1" i="1" smtClean="0">
                        <a:latin typeface="Cambria Math"/>
                      </a:rPr>
                      <m:t>&lt;</m:t>
                    </m:r>
                    <m:r>
                      <a:rPr lang="en-US" altLang="zh-CN" b="1" i="1" smtClean="0">
                        <a:latin typeface="Cambria Math"/>
                      </a:rPr>
                      <m:t>𝟎</m:t>
                    </m:r>
                  </m:oMath>
                </a14:m>
                <a:r>
                  <a:rPr lang="en-US" altLang="zh-CN" dirty="0"/>
                  <a:t>,</a:t>
                </a:r>
                <a:r>
                  <a:rPr lang="zh-CN" altLang="en-US" dirty="0"/>
                  <a:t>则存在数</a:t>
                </a:r>
                <a14:m>
                  <m:oMath xmlns:m="http://schemas.openxmlformats.org/officeDocument/2006/math">
                    <m:r>
                      <a:rPr lang="en-US" altLang="zh-CN" b="1" i="1" smtClean="0">
                        <a:latin typeface="Cambria Math"/>
                      </a:rPr>
                      <m:t>𝜹</m:t>
                    </m:r>
                    <m:r>
                      <a:rPr lang="en-US" altLang="zh-CN" b="1" i="1" smtClean="0">
                        <a:latin typeface="Cambria Math"/>
                      </a:rPr>
                      <m:t>&gt;</m:t>
                    </m:r>
                    <m:r>
                      <a:rPr lang="en-US" altLang="zh-CN" b="1" i="1" smtClean="0">
                        <a:latin typeface="Cambria Math"/>
                      </a:rPr>
                      <m:t>𝟎</m:t>
                    </m:r>
                  </m:oMath>
                </a14:m>
                <a:r>
                  <a:rPr lang="en-US" altLang="zh-CN" dirty="0"/>
                  <a:t>,</a:t>
                </a:r>
                <a:r>
                  <a:rPr lang="zh-CN" altLang="en-US" dirty="0"/>
                  <a:t>使对每个</a:t>
                </a:r>
                <a14:m>
                  <m:oMath xmlns:m="http://schemas.openxmlformats.org/officeDocument/2006/math">
                    <m:r>
                      <a:rPr lang="en-US" altLang="zh-CN" b="1" i="1" smtClean="0">
                        <a:latin typeface="Cambria Math"/>
                      </a:rPr>
                      <m:t>𝝀</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𝜹</m:t>
                        </m:r>
                      </m:e>
                    </m:d>
                  </m:oMath>
                </a14:m>
                <a:r>
                  <a:rPr lang="en-US" altLang="zh-CN" dirty="0"/>
                  <a:t>,</a:t>
                </a:r>
                <a:r>
                  <a:rPr lang="zh-CN" altLang="en-US" dirty="0"/>
                  <a:t>有</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r>
                          <a:rPr lang="en-US" altLang="zh-CN" b="1" i="1" dirty="0" smtClean="0">
                            <a:latin typeface="Cambria Math"/>
                          </a:rPr>
                          <m:t>+</m:t>
                        </m:r>
                        <m:r>
                          <a:rPr lang="en-US" altLang="zh-CN" b="1" i="1" dirty="0" smtClean="0">
                            <a:latin typeface="Cambria Math"/>
                          </a:rPr>
                          <m:t>𝝀</m:t>
                        </m:r>
                        <m:r>
                          <a:rPr lang="en-US" altLang="zh-CN" b="1" i="1" dirty="0" smtClean="0">
                            <a:latin typeface="Cambria Math"/>
                          </a:rPr>
                          <m:t>𝒑</m:t>
                        </m:r>
                      </m:e>
                    </m:d>
                    <m:r>
                      <a:rPr lang="en-US" altLang="zh-CN" b="1" i="1" dirty="0" smtClean="0">
                        <a:latin typeface="Cambria Math"/>
                      </a:rPr>
                      <m:t>&lt;</m:t>
                    </m:r>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e>
                    </m:d>
                  </m:oMath>
                </a14:m>
                <a:endParaRPr lang="en-US" altLang="zh-CN" b="1" dirty="0"/>
              </a:p>
              <a:p>
                <a:r>
                  <a:rPr lang="zh-CN" altLang="en-US" dirty="0">
                    <a:solidFill>
                      <a:srgbClr val="FF0000"/>
                    </a:solidFill>
                  </a:rPr>
                  <a:t>无约束非线性规划问题的最优解要满足的一阶必要条件</a:t>
                </a:r>
                <a:r>
                  <a:rPr lang="zh-CN" altLang="en-US" dirty="0"/>
                  <a:t>：设实值函数</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𝟏</m:t>
                        </m:r>
                      </m:sup>
                    </m:sSup>
                  </m:oMath>
                </a14:m>
                <a:r>
                  <a:rPr lang="en-US" altLang="zh-CN" dirty="0"/>
                  <a:t>,</a:t>
                </a:r>
                <a14:m>
                  <m:oMath xmlns:m="http://schemas.openxmlformats.org/officeDocument/2006/math">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处可微</a:t>
                </a:r>
                <a:r>
                  <a:rPr lang="en-US" altLang="zh-CN" dirty="0"/>
                  <a:t>.</a:t>
                </a:r>
                <a:r>
                  <a:rPr lang="zh-CN" altLang="en-US" dirty="0"/>
                  <a:t>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是无约束问题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的局部最优解，则</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b="1" i="1" smtClean="0">
                            <a:latin typeface="Cambria Math"/>
                          </a:rPr>
                          <m:t> </m:t>
                        </m:r>
                      </m:sup>
                    </m:sSup>
                    <m:r>
                      <a:rPr lang="en-US" altLang="zh-CN" b="1" i="1" smtClean="0">
                        <a:latin typeface="Cambria Math"/>
                      </a:rPr>
                      <m:t>=</m:t>
                    </m:r>
                    <m:r>
                      <a:rPr lang="en-US" altLang="zh-CN" b="1" i="1" smtClean="0">
                        <a:latin typeface="Cambria Math"/>
                      </a:rPr>
                      <m:t>𝟎</m:t>
                    </m:r>
                  </m:oMath>
                </a14:m>
                <a:endParaRPr lang="en-US" altLang="zh-CN" dirty="0"/>
              </a:p>
              <a:p>
                <a:r>
                  <a:rPr lang="zh-CN" altLang="en-US" dirty="0"/>
                  <a:t>证明： 反证法，若</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r>
                      <a:rPr lang="en-US" altLang="zh-CN" b="1" i="1" smtClean="0">
                        <a:latin typeface="Cambria Math"/>
                      </a:rPr>
                      <m:t>≠</m:t>
                    </m:r>
                    <m:r>
                      <a:rPr lang="en-US" altLang="zh-CN" b="1" i="1" smtClean="0">
                        <a:latin typeface="Cambria Math"/>
                      </a:rPr>
                      <m:t>𝟎</m:t>
                    </m:r>
                  </m:oMath>
                </a14:m>
                <a:r>
                  <a:rPr lang="en-US" altLang="zh-CN" dirty="0"/>
                  <a:t>,</a:t>
                </a:r>
                <a:r>
                  <a:rPr lang="zh-CN" altLang="en-US" dirty="0"/>
                  <a:t>令</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0" smtClean="0">
                        <a:latin typeface="Cambria Math"/>
                      </a:rPr>
                      <m:t>−</m:t>
                    </m:r>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oMath>
                </a14:m>
                <a:r>
                  <a:rPr lang="en-US" altLang="zh-CN" dirty="0"/>
                  <a:t>,</a:t>
                </a:r>
                <a:r>
                  <a:rPr lang="zh-CN" altLang="en-US" dirty="0"/>
                  <a:t>则根据上面的定理，</a:t>
                </a:r>
                <a:r>
                  <a:rPr lang="en-US" altLang="zh-CN" dirty="0"/>
                  <a:t> </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𝑻</m:t>
                        </m:r>
                      </m:sup>
                    </m:sSup>
                    <m:r>
                      <a:rPr lang="en-US" altLang="zh-CN" i="1">
                        <a:latin typeface="Cambria Math"/>
                      </a:rPr>
                      <m:t>𝒑</m:t>
                    </m:r>
                    <m:r>
                      <a:rPr lang="en-US" altLang="zh-CN" i="1">
                        <a:latin typeface="Cambria Math"/>
                      </a:rPr>
                      <m:t>&lt;</m:t>
                    </m:r>
                    <m:r>
                      <a:rPr lang="en-US" altLang="zh-CN" i="1">
                        <a:latin typeface="Cambria Math"/>
                      </a:rPr>
                      <m:t>𝟎</m:t>
                    </m:r>
                  </m:oMath>
                </a14:m>
                <a:r>
                  <a:rPr lang="zh-CN" altLang="en-US" dirty="0"/>
                  <a:t>，从而有</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r>
                          <a:rPr lang="en-US" altLang="zh-CN" i="1" dirty="0">
                            <a:latin typeface="Cambria Math"/>
                          </a:rPr>
                          <m:t>+</m:t>
                        </m:r>
                        <m:r>
                          <a:rPr lang="en-US" altLang="zh-CN" i="1" dirty="0">
                            <a:latin typeface="Cambria Math"/>
                          </a:rPr>
                          <m:t>𝝀</m:t>
                        </m:r>
                        <m:r>
                          <a:rPr lang="en-US" altLang="zh-CN" i="1" dirty="0">
                            <a:latin typeface="Cambria Math"/>
                          </a:rPr>
                          <m:t>𝒑</m:t>
                        </m:r>
                      </m:e>
                    </m:d>
                    <m:r>
                      <a:rPr lang="en-US" altLang="zh-CN" i="1" dirty="0">
                        <a:latin typeface="Cambria Math"/>
                      </a:rPr>
                      <m:t>&lt;</m:t>
                    </m:r>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e>
                    </m:d>
                  </m:oMath>
                </a14:m>
                <a:r>
                  <a:rPr lang="zh-CN" altLang="en-US" dirty="0"/>
                  <a:t>，表明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不是无约束问题</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的局部最优解，矛盾，证毕</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r="-1389"/>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无约束非线性规划问题的最优解要满足的二阶必要条件</a:t>
                </a:r>
                <a:r>
                  <a:rPr lang="zh-CN" altLang="en-US" sz="2800" dirty="0"/>
                  <a:t>：设实值函数</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𝟏</m:t>
                        </m:r>
                      </m:sup>
                    </m:sSup>
                  </m:oMath>
                </a14:m>
                <a:r>
                  <a:rPr lang="en-US" altLang="zh-CN" sz="2800" dirty="0"/>
                  <a:t>,</a:t>
                </a:r>
                <a14:m>
                  <m:oMath xmlns:m="http://schemas.openxmlformats.org/officeDocument/2006/math">
                    <m:r>
                      <a:rPr lang="en-US" altLang="zh-CN" sz="2800" i="1" dirty="0">
                        <a:latin typeface="Cambria Math"/>
                      </a:rPr>
                      <m:t>𝒙</m:t>
                    </m:r>
                    <m:r>
                      <a:rPr lang="en-US" altLang="zh-CN" sz="2800" i="1" dirty="0">
                        <a:latin typeface="Cambria Math"/>
                      </a:rPr>
                      <m:t>∈</m:t>
                    </m:r>
                    <m:sSup>
                      <m:sSupPr>
                        <m:ctrlPr>
                          <a:rPr lang="en-US" altLang="zh-CN" sz="2800" i="1" dirty="0">
                            <a:latin typeface="Cambria Math" panose="02040503050406030204" pitchFamily="18" charset="0"/>
                          </a:rPr>
                        </m:ctrlPr>
                      </m:sSupPr>
                      <m:e>
                        <m:r>
                          <a:rPr lang="en-US" altLang="zh-CN" sz="2800" i="1" dirty="0">
                            <a:latin typeface="Cambria Math"/>
                          </a:rPr>
                          <m:t>𝑹</m:t>
                        </m:r>
                      </m:e>
                      <m:sup>
                        <m:r>
                          <a:rPr lang="en-US" altLang="zh-CN" sz="2800" i="1" dirty="0">
                            <a:latin typeface="Cambria Math"/>
                          </a:rPr>
                          <m:t>𝒏</m:t>
                        </m:r>
                      </m:sup>
                    </m:sSup>
                  </m:oMath>
                </a14:m>
                <a:r>
                  <a:rPr lang="en-US" altLang="zh-CN" sz="2800" dirty="0"/>
                  <a:t>, </a:t>
                </a:r>
                <a:r>
                  <a:rPr lang="zh-CN" altLang="en-US" sz="2800" dirty="0"/>
                  <a:t>在点</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处二次可微</a:t>
                </a:r>
                <a:r>
                  <a:rPr lang="en-US" altLang="zh-CN" sz="2800" dirty="0"/>
                  <a:t>.</a:t>
                </a:r>
                <a:r>
                  <a:rPr lang="zh-CN" altLang="en-US" sz="2800" dirty="0"/>
                  <a:t>若</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是无约束问题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的局部最优解，则</a:t>
                </a:r>
                <a14:m>
                  <m:oMath xmlns:m="http://schemas.openxmlformats.org/officeDocument/2006/math">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e>
                      <m:sup>
                        <m:r>
                          <a:rPr lang="en-US" altLang="zh-CN" sz="2800" i="1">
                            <a:latin typeface="Cambria Math"/>
                          </a:rPr>
                          <m:t> </m:t>
                        </m:r>
                      </m:sup>
                    </m:sSup>
                    <m:r>
                      <a:rPr lang="en-US" altLang="zh-CN" sz="2800" i="1">
                        <a:latin typeface="Cambria Math"/>
                      </a:rPr>
                      <m:t>=</m:t>
                    </m:r>
                    <m:r>
                      <a:rPr lang="en-US" altLang="zh-CN" sz="2800" i="1">
                        <a:latin typeface="Cambria Math"/>
                      </a:rPr>
                      <m:t>𝟎</m:t>
                    </m:r>
                  </m:oMath>
                </a14:m>
                <a:r>
                  <a:rPr lang="zh-CN" altLang="en-US" sz="2800" dirty="0"/>
                  <a:t>，且</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0" smtClean="0">
                            <a:latin typeface="Cambria Math" panose="02040503050406030204" pitchFamily="18" charset="0"/>
                          </a:rPr>
                          <m:t>𝛁</m:t>
                        </m:r>
                      </m:e>
                      <m:sup>
                        <m:r>
                          <a:rPr lang="en-US" altLang="zh-CN" sz="2800" b="1" i="0" smtClean="0">
                            <a:latin typeface="Cambria Math" panose="02040503050406030204" pitchFamily="18" charset="0"/>
                          </a:rPr>
                          <m:t>𝟐</m:t>
                        </m:r>
                      </m:sup>
                    </m:sSup>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1" smtClean="0">
                        <a:latin typeface="Cambria Math"/>
                      </a:rPr>
                      <m:t>𝑯</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oMath>
                </a14:m>
                <a:r>
                  <a:rPr lang="zh-CN" altLang="en-US" sz="2800" dirty="0"/>
                  <a:t>半正定</a:t>
                </a:r>
                <a:endParaRPr lang="en-US" altLang="zh-CN" sz="2800" dirty="0"/>
              </a:p>
              <a:p>
                <a:pPr lvl="1"/>
                <a:r>
                  <a:rPr lang="zh-CN" altLang="en-US" sz="2400" dirty="0"/>
                  <a:t>证明，反证法，假设不成立，则存在负特征值，设对应的特征向量为</a:t>
                </a:r>
                <a14:m>
                  <m:oMath xmlns:m="http://schemas.openxmlformats.org/officeDocument/2006/math">
                    <m:r>
                      <a:rPr lang="en-US" altLang="zh-CN" sz="2400" b="1" i="1" smtClean="0">
                        <a:latin typeface="Cambria Math" panose="02040503050406030204" pitchFamily="18" charset="0"/>
                      </a:rPr>
                      <m:t>𝒑</m:t>
                    </m:r>
                  </m:oMath>
                </a14:m>
                <a:r>
                  <a:rPr lang="en-US" altLang="zh-CN" sz="2400" dirty="0"/>
                  <a:t>,</a:t>
                </a:r>
                <a:r>
                  <a:rPr lang="zh-CN" altLang="en-US" sz="2400" dirty="0"/>
                  <a:t>将</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r>
                      <a:rPr lang="en-US" altLang="zh-CN" sz="2400" b="1" i="1" dirty="0" smtClean="0">
                        <a:latin typeface="Cambria Math"/>
                      </a:rPr>
                      <m:t>+</m:t>
                    </m:r>
                    <m:r>
                      <a:rPr lang="en-US" altLang="zh-CN" sz="2400" b="1" i="1" dirty="0" smtClean="0">
                        <a:latin typeface="Cambria Math"/>
                      </a:rPr>
                      <m:t>𝒑</m:t>
                    </m:r>
                  </m:oMath>
                </a14:m>
                <a:r>
                  <a:rPr lang="zh-CN" altLang="en-US" sz="2400" dirty="0"/>
                  <a:t>点做泰勒展开，然后直接可证</a:t>
                </a:r>
                <a:r>
                  <a:rPr lang="en-US" altLang="zh-CN" sz="2400" dirty="0"/>
                  <a:t>.</a:t>
                </a:r>
                <a14:m>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num>
                      <m:den>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𝒑</m:t>
                            </m:r>
                          </m:e>
                          <m:sup>
                            <m:r>
                              <a:rPr lang="en-US" altLang="zh-CN" sz="2400" b="1" i="1" smtClean="0">
                                <a:latin typeface="Cambria Math" panose="02040503050406030204" pitchFamily="18" charset="0"/>
                              </a:rPr>
                              <m:t>𝑻</m:t>
                            </m:r>
                          </m:sup>
                        </m:sSup>
                      </m:num>
                      <m:den>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m:rPr>
                            <m:lit/>
                          </m:rPr>
                          <a:rPr lang="en-US" altLang="zh-CN" sz="2400" b="1" i="1" smtClean="0">
                            <a:latin typeface="Cambria Math" panose="02040503050406030204" pitchFamily="18" charset="0"/>
                          </a:rPr>
                          <m:t>||</m:t>
                        </m:r>
                      </m:den>
                    </m:f>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𝒑</m:t>
                            </m:r>
                          </m:e>
                          <m:sup>
                            <m:r>
                              <a:rPr lang="en-US" altLang="zh-CN" sz="2400" i="1">
                                <a:latin typeface="Cambria Math" panose="02040503050406030204" pitchFamily="18" charset="0"/>
                              </a:rPr>
                              <m:t>𝑻</m:t>
                            </m:r>
                          </m:sup>
                        </m:sSup>
                      </m:num>
                      <m:den>
                        <m:r>
                          <m:rPr>
                            <m:lit/>
                          </m:rPr>
                          <a:rPr lang="en-US" altLang="zh-CN" sz="2400" i="1">
                            <a:latin typeface="Cambria Math" panose="02040503050406030204" pitchFamily="18" charset="0"/>
                          </a:rPr>
                          <m:t>||</m:t>
                        </m:r>
                        <m:r>
                          <a:rPr lang="en-US" altLang="zh-CN" sz="2400" i="1">
                            <a:latin typeface="Cambria Math" panose="02040503050406030204" pitchFamily="18" charset="0"/>
                          </a:rPr>
                          <m:t>𝒑</m:t>
                        </m:r>
                        <m:r>
                          <m:rPr>
                            <m:lit/>
                          </m:rPr>
                          <a:rPr lang="en-US" altLang="zh-CN" sz="2400" i="1">
                            <a:latin typeface="Cambria Math" panose="02040503050406030204" pitchFamily="18" charset="0"/>
                          </a:rPr>
                          <m:t>||</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与</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r>
                          <a:rPr lang="en-US" altLang="zh-CN" sz="2400" b="1" i="1" dirty="0" smtClean="0">
                            <a:latin typeface="Cambria Math" panose="02040503050406030204" pitchFamily="18" charset="0"/>
                          </a:rPr>
                          <m:t>∗</m:t>
                        </m:r>
                      </m:sup>
                    </m:sSup>
                  </m:oMath>
                </a14:m>
                <a:r>
                  <a:rPr lang="zh-CN" altLang="en-US" sz="2400" dirty="0"/>
                  <a:t>局部最优矛盾</a:t>
                </a:r>
                <a:endParaRPr lang="en-US" altLang="zh-CN" sz="2400" dirty="0"/>
              </a:p>
              <a:p>
                <a:r>
                  <a:rPr lang="zh-CN" altLang="en-US" sz="2800" dirty="0">
                    <a:solidFill>
                      <a:srgbClr val="FF0000"/>
                    </a:solidFill>
                  </a:rPr>
                  <a:t>无约束非线性规划问题的最优解的充分条件</a:t>
                </a:r>
                <a:r>
                  <a:rPr lang="en-US" altLang="zh-CN" sz="2800" dirty="0">
                    <a:solidFill>
                      <a:srgbClr val="FF0000"/>
                    </a:solidFill>
                  </a:rPr>
                  <a:t>1</a:t>
                </a:r>
                <a:r>
                  <a:rPr lang="zh-CN" altLang="en-US" sz="2800" dirty="0"/>
                  <a:t>：设实值函数</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𝟏</m:t>
                        </m:r>
                      </m:sup>
                    </m:sSup>
                  </m:oMath>
                </a14:m>
                <a:r>
                  <a:rPr lang="en-US" altLang="zh-CN" sz="2800" dirty="0"/>
                  <a:t>,</a:t>
                </a:r>
                <a14:m>
                  <m:oMath xmlns:m="http://schemas.openxmlformats.org/officeDocument/2006/math">
                    <m:r>
                      <a:rPr lang="en-US" altLang="zh-CN" sz="2800" i="1" dirty="0">
                        <a:latin typeface="Cambria Math"/>
                      </a:rPr>
                      <m:t>𝒙</m:t>
                    </m:r>
                    <m:r>
                      <a:rPr lang="en-US" altLang="zh-CN" sz="2800" i="1" dirty="0">
                        <a:latin typeface="Cambria Math"/>
                      </a:rPr>
                      <m:t>∈</m:t>
                    </m:r>
                    <m:sSup>
                      <m:sSupPr>
                        <m:ctrlPr>
                          <a:rPr lang="en-US" altLang="zh-CN" sz="2800" i="1" dirty="0">
                            <a:latin typeface="Cambria Math" panose="02040503050406030204" pitchFamily="18" charset="0"/>
                          </a:rPr>
                        </m:ctrlPr>
                      </m:sSupPr>
                      <m:e>
                        <m:r>
                          <a:rPr lang="en-US" altLang="zh-CN" sz="2800" i="1" dirty="0">
                            <a:latin typeface="Cambria Math"/>
                          </a:rPr>
                          <m:t>𝑹</m:t>
                        </m:r>
                      </m:e>
                      <m:sup>
                        <m:r>
                          <a:rPr lang="en-US" altLang="zh-CN" sz="2800" i="1" dirty="0">
                            <a:latin typeface="Cambria Math"/>
                          </a:rPr>
                          <m:t>𝒏</m:t>
                        </m:r>
                      </m:sup>
                    </m:sSup>
                  </m:oMath>
                </a14:m>
                <a:r>
                  <a:rPr lang="en-US" altLang="zh-CN" sz="2800" dirty="0"/>
                  <a:t>, </a:t>
                </a:r>
                <a:r>
                  <a:rPr lang="zh-CN" altLang="en-US" sz="2800" dirty="0"/>
                  <a:t>在点</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处二次可微</a:t>
                </a:r>
                <a:r>
                  <a:rPr lang="en-US" altLang="zh-CN" sz="2800" dirty="0"/>
                  <a:t>.</a:t>
                </a:r>
                <a:r>
                  <a:rPr lang="zh-CN" altLang="en-US" sz="2800" dirty="0"/>
                  <a:t>若</a:t>
                </a:r>
                <a14:m>
                  <m:oMath xmlns:m="http://schemas.openxmlformats.org/officeDocument/2006/math">
                    <m:sSup>
                      <m:sSupPr>
                        <m:ctrlPr>
                          <a:rPr lang="en-US" altLang="zh-CN" sz="2800" i="1">
                            <a:latin typeface="Cambria Math" panose="02040503050406030204" pitchFamily="18" charset="0"/>
                          </a:rPr>
                        </m:ctrlPr>
                      </m:sSupPr>
                      <m:e>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e>
                          <m:sup>
                            <m:r>
                              <a:rPr lang="en-US" altLang="zh-CN" sz="2800" i="1">
                                <a:latin typeface="Cambria Math"/>
                              </a:rPr>
                              <m:t> </m:t>
                            </m:r>
                          </m:sup>
                        </m:sSup>
                        <m:r>
                          <a:rPr lang="en-US" altLang="zh-CN" sz="2800" i="1">
                            <a:latin typeface="Cambria Math"/>
                          </a:rPr>
                          <m:t>=</m:t>
                        </m:r>
                        <m:r>
                          <a:rPr lang="en-US" altLang="zh-CN" sz="2800" i="1">
                            <a:latin typeface="Cambria Math"/>
                          </a:rPr>
                          <m:t>𝟎</m:t>
                        </m:r>
                        <m:r>
                          <m:rPr>
                            <m:nor/>
                          </m:rPr>
                          <a:rPr lang="zh-CN" altLang="en-US" sz="2800" dirty="0"/>
                          <m:t>，且</m:t>
                        </m:r>
                        <m:sSup>
                          <m:sSupPr>
                            <m:ctrlPr>
                              <a:rPr lang="en-US" altLang="zh-CN" sz="2800" b="1" i="1" smtClean="0">
                                <a:latin typeface="Cambria Math" panose="02040503050406030204" pitchFamily="18" charset="0"/>
                              </a:rPr>
                            </m:ctrlPr>
                          </m:sSupPr>
                          <m:e>
                            <m:r>
                              <a:rPr lang="en-US" altLang="zh-CN" sz="2800">
                                <a:latin typeface="Cambria Math"/>
                              </a:rPr>
                              <m:t>𝛁</m:t>
                            </m:r>
                          </m:e>
                          <m:sup>
                            <m:r>
                              <a:rPr lang="en-US" altLang="zh-CN" sz="2800" b="1" i="1" smtClean="0">
                                <a:latin typeface="Cambria Math" panose="02040503050406030204" pitchFamily="18" charset="0"/>
                              </a:rPr>
                              <m:t>𝟐</m:t>
                            </m:r>
                          </m:sup>
                        </m:sSup>
                        <m:r>
                          <a:rPr lang="en-US" altLang="zh-CN" sz="2800" i="1">
                            <a:latin typeface="Cambria Math"/>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r>
                          <a:rPr lang="en-US" altLang="zh-CN" sz="2800" i="1">
                            <a:latin typeface="Cambria Math"/>
                          </a:rPr>
                          <m:t>=</m:t>
                        </m:r>
                        <m:r>
                          <a:rPr lang="en-US" altLang="zh-CN" sz="2800" i="1">
                            <a:latin typeface="Cambria Math"/>
                          </a:rPr>
                          <m:t>𝑯</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r>
                          <m:rPr>
                            <m:nor/>
                          </m:rPr>
                          <a:rPr lang="zh-CN" altLang="en-US" sz="2800" dirty="0"/>
                          <m:t>正定</m:t>
                        </m:r>
                        <m:r>
                          <a:rPr lang="zh-CN" altLang="en-US" sz="2800" b="1" i="1" dirty="0" smtClean="0">
                            <a:latin typeface="Cambria Math"/>
                          </a:rPr>
                          <m:t>，则</m:t>
                        </m:r>
                        <m:r>
                          <a:rPr lang="en-US" altLang="zh-CN" sz="2800" i="1">
                            <a:latin typeface="Cambria Math"/>
                          </a:rPr>
                          <m:t>𝒙</m:t>
                        </m:r>
                      </m:e>
                      <m:sup>
                        <m:r>
                          <a:rPr lang="en-US" altLang="zh-CN" sz="2800" i="1">
                            <a:latin typeface="Cambria Math"/>
                          </a:rPr>
                          <m:t>∗</m:t>
                        </m:r>
                      </m:sup>
                    </m:sSup>
                  </m:oMath>
                </a14:m>
                <a:r>
                  <a:rPr lang="zh-CN" altLang="en-US" sz="2800" dirty="0"/>
                  <a:t>是无约束问题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的严格局部最优解</a:t>
                </a:r>
                <a:endParaRPr lang="en-US" altLang="zh-CN" sz="2800" dirty="0"/>
              </a:p>
              <a:p>
                <a:endParaRPr lang="zh-CN" altLang="en-US"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085" r="-72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无约束非线性规划问题的最优解的充分条件</a:t>
                </a:r>
                <a:r>
                  <a:rPr lang="en-US" altLang="zh-CN" sz="2400" dirty="0">
                    <a:solidFill>
                      <a:srgbClr val="FF0000"/>
                    </a:solidFill>
                  </a:rPr>
                  <a:t>2</a:t>
                </a:r>
                <a:r>
                  <a:rPr lang="zh-CN" altLang="en-US" sz="2400" dirty="0">
                    <a:solidFill>
                      <a:srgbClr val="FF0000"/>
                    </a:solidFill>
                  </a:rPr>
                  <a:t>：</a:t>
                </a:r>
                <a:r>
                  <a:rPr lang="zh-CN" altLang="en-US" sz="2400" dirty="0"/>
                  <a:t>函数</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点的一个</a:t>
                </a:r>
                <a14:m>
                  <m:oMath xmlns:m="http://schemas.openxmlformats.org/officeDocument/2006/math">
                    <m:r>
                      <a:rPr lang="en-US" altLang="zh-CN" sz="2400" b="1" i="1" smtClean="0">
                        <a:latin typeface="Cambria Math"/>
                      </a:rPr>
                      <m:t>𝜹</m:t>
                    </m:r>
                  </m:oMath>
                </a14:m>
                <a:r>
                  <a:rPr lang="zh-CN" altLang="en-US" sz="2400" dirty="0"/>
                  <a:t>邻域内二次可微</a:t>
                </a:r>
                <a:r>
                  <a:rPr lang="en-US" altLang="zh-CN" sz="2400" dirty="0"/>
                  <a:t>, </a:t>
                </a:r>
                <a14:m>
                  <m:oMath xmlns:m="http://schemas.openxmlformats.org/officeDocument/2006/math">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a:latin typeface="Cambria Math"/>
                      </a:rPr>
                      <m:t>=</m:t>
                    </m:r>
                  </m:oMath>
                </a14:m>
                <a:r>
                  <a:rPr lang="en-US" altLang="zh-CN" sz="2400" dirty="0"/>
                  <a:t>0,</a:t>
                </a:r>
                <a:r>
                  <a:rPr lang="zh-CN" altLang="en-US" sz="2400" dirty="0"/>
                  <a:t>且对该邻域内的任意点</a:t>
                </a:r>
                <a14:m>
                  <m:oMath xmlns:m="http://schemas.openxmlformats.org/officeDocument/2006/math">
                    <m:r>
                      <a:rPr lang="en-US" altLang="zh-CN" sz="2400" i="1">
                        <a:latin typeface="Cambria Math"/>
                      </a:rPr>
                      <m:t>𝒙</m:t>
                    </m:r>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m:t>
                        </m:r>
                      </m:e>
                      <m:sup>
                        <m:r>
                          <a:rPr lang="en-US" altLang="zh-CN" sz="2400" i="1">
                            <a:latin typeface="Cambria Math"/>
                          </a:rPr>
                          <m:t>𝟐</m:t>
                        </m:r>
                      </m:sup>
                    </m:sSup>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zh-CN" altLang="en-US" sz="2400" i="1">
                        <a:latin typeface="Cambria Math"/>
                      </a:rPr>
                      <m:t>半</m:t>
                    </m:r>
                    <m:r>
                      <m:rPr>
                        <m:nor/>
                      </m:rPr>
                      <a:rPr lang="zh-CN" altLang="en-US" sz="2400" dirty="0"/>
                      <m:t>正定</m:t>
                    </m:r>
                  </m:oMath>
                </a14:m>
                <a:r>
                  <a:rPr lang="en-US" altLang="zh-CN" sz="2400" dirty="0"/>
                  <a:t>,</a:t>
                </a:r>
                <a:r>
                  <a:rPr lang="zh-CN" altLang="en-US" sz="2400" dirty="0"/>
                  <a:t>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是无约束问题</a:t>
                </a:r>
                <a14:m>
                  <m:oMath xmlns:m="http://schemas.openxmlformats.org/officeDocument/2006/math">
                    <m:r>
                      <a:rPr lang="en-US" altLang="zh-CN" sz="2400" b="1" i="1" dirty="0" smtClean="0">
                        <a:latin typeface="Cambria Math"/>
                      </a:rPr>
                      <m:t>𝒎𝒊𝒏</m:t>
                    </m:r>
                    <m:r>
                      <a:rPr lang="en-US" altLang="zh-CN" sz="2400" b="1" i="1" dirty="0" smtClean="0">
                        <a:latin typeface="Cambria Math"/>
                      </a:rPr>
                      <m:t> </m:t>
                    </m:r>
                    <m:r>
                      <a:rPr lang="en-US" altLang="zh-CN" sz="2400" i="1" dirty="0">
                        <a:latin typeface="Cambria Math"/>
                      </a:rPr>
                      <m:t>𝒇</m:t>
                    </m:r>
                    <m:r>
                      <a:rPr lang="en-US" altLang="zh-CN" sz="2400" i="1" dirty="0">
                        <a:latin typeface="Cambria Math"/>
                      </a:rPr>
                      <m:t>(</m:t>
                    </m:r>
                    <m:r>
                      <a:rPr lang="en-US" altLang="zh-CN" sz="2400" i="1" dirty="0">
                        <a:latin typeface="Cambria Math"/>
                      </a:rPr>
                      <m:t>𝒙</m:t>
                    </m:r>
                    <m:r>
                      <a:rPr lang="en-US" altLang="zh-CN" sz="2400" i="1" dirty="0">
                        <a:latin typeface="Cambria Math"/>
                      </a:rPr>
                      <m:t>)</m:t>
                    </m:r>
                  </m:oMath>
                </a14:m>
                <a:r>
                  <a:rPr lang="zh-CN" altLang="en-US" sz="2400" dirty="0"/>
                  <a:t>的</a:t>
                </a:r>
                <a:r>
                  <a:rPr lang="zh-CN" altLang="en-US" sz="2400" dirty="0">
                    <a:solidFill>
                      <a:srgbClr val="FF0000"/>
                    </a:solidFill>
                  </a:rPr>
                  <a:t>局部最优解</a:t>
                </a:r>
                <a:endParaRPr lang="en-US" altLang="zh-CN" sz="2400" dirty="0">
                  <a:solidFill>
                    <a:srgbClr val="FF0000"/>
                  </a:solidFill>
                </a:endParaRPr>
              </a:p>
              <a:p>
                <a:r>
                  <a:rPr lang="zh-CN" altLang="en-US" sz="2400" dirty="0">
                    <a:solidFill>
                      <a:srgbClr val="FF0000"/>
                    </a:solidFill>
                  </a:rPr>
                  <a:t>对于正定二次函数</a:t>
                </a:r>
                <a14:m>
                  <m:oMath xmlns:m="http://schemas.openxmlformats.org/officeDocument/2006/math">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𝒙</m:t>
                        </m:r>
                      </m:e>
                    </m:d>
                    <m:r>
                      <a:rPr lang="en-US" altLang="zh-CN" sz="2400" b="1" i="1" smtClean="0">
                        <a:solidFill>
                          <a:srgbClr val="FF0000"/>
                        </a:solidFill>
                        <a:latin typeface="Cambria Math"/>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a:rPr>
                          <m:t>𝟏</m:t>
                        </m:r>
                      </m:num>
                      <m:den>
                        <m:r>
                          <a:rPr lang="en-US" altLang="zh-CN" sz="2400" b="1" i="1" smtClean="0">
                            <a:solidFill>
                              <a:srgbClr val="FF0000"/>
                            </a:solidFill>
                            <a:latin typeface="Cambria Math"/>
                          </a:rPr>
                          <m:t>𝟐</m:t>
                        </m:r>
                      </m:den>
                    </m:f>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𝑻</m:t>
                        </m:r>
                      </m:sup>
                    </m:sSup>
                    <m:r>
                      <a:rPr lang="en-US" altLang="zh-CN" sz="2400" b="1" i="1" smtClean="0">
                        <a:solidFill>
                          <a:srgbClr val="FF0000"/>
                        </a:solidFill>
                        <a:latin typeface="Cambria Math"/>
                      </a:rPr>
                      <m:t>𝑨𝒙</m:t>
                    </m:r>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𝒃</m:t>
                        </m:r>
                      </m:e>
                      <m:sup>
                        <m:r>
                          <a:rPr lang="en-US" altLang="zh-CN" sz="2400" b="1" i="1" smtClean="0">
                            <a:solidFill>
                              <a:srgbClr val="FF0000"/>
                            </a:solidFill>
                            <a:latin typeface="Cambria Math"/>
                          </a:rPr>
                          <m:t>𝑻</m:t>
                        </m:r>
                      </m:sup>
                    </m:sSup>
                    <m:r>
                      <a:rPr lang="en-US" altLang="zh-CN" sz="2400" b="1" i="1" smtClean="0">
                        <a:solidFill>
                          <a:srgbClr val="FF0000"/>
                        </a:solidFill>
                        <a:latin typeface="Cambria Math"/>
                      </a:rPr>
                      <m:t>𝒙</m:t>
                    </m:r>
                    <m:r>
                      <a:rPr lang="en-US" altLang="zh-CN" sz="2400" b="1" i="1" smtClean="0">
                        <a:solidFill>
                          <a:srgbClr val="FF0000"/>
                        </a:solidFill>
                        <a:latin typeface="Cambria Math"/>
                      </a:rPr>
                      <m:t>+</m:t>
                    </m:r>
                    <m:r>
                      <a:rPr lang="en-US" altLang="zh-CN" sz="2400" b="1" i="1" smtClean="0">
                        <a:solidFill>
                          <a:srgbClr val="FF0000"/>
                        </a:solidFill>
                        <a:latin typeface="Cambria Math"/>
                      </a:rPr>
                      <m:t>𝑪</m:t>
                    </m:r>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𝑨</m:t>
                    </m:r>
                  </m:oMath>
                </a14:m>
                <a:r>
                  <a:rPr lang="zh-CN" altLang="en-US" sz="2400" dirty="0">
                    <a:solidFill>
                      <a:srgbClr val="FF0000"/>
                    </a:solidFill>
                  </a:rPr>
                  <a:t>为</a:t>
                </a:r>
                <a14:m>
                  <m:oMath xmlns:m="http://schemas.openxmlformats.org/officeDocument/2006/math">
                    <m:r>
                      <a:rPr lang="en-US" altLang="zh-CN" sz="2400" b="1" i="1" dirty="0" smtClean="0">
                        <a:solidFill>
                          <a:srgbClr val="FF0000"/>
                        </a:solidFill>
                        <a:latin typeface="Cambria Math"/>
                      </a:rPr>
                      <m:t>𝒏</m:t>
                    </m:r>
                  </m:oMath>
                </a14:m>
                <a:r>
                  <a:rPr lang="zh-CN" altLang="en-US" sz="2400" dirty="0">
                    <a:solidFill>
                      <a:srgbClr val="FF0000"/>
                    </a:solidFill>
                  </a:rPr>
                  <a:t>阶对称正定阵</a:t>
                </a:r>
                <a:r>
                  <a:rPr lang="en-US" altLang="zh-CN" sz="2400" dirty="0">
                    <a:solidFill>
                      <a:srgbClr val="FF0000"/>
                    </a:solidFill>
                  </a:rPr>
                  <a:t>)</a:t>
                </a:r>
                <a:r>
                  <a:rPr lang="zh-CN" altLang="en-US" sz="2400" dirty="0">
                    <a:solidFill>
                      <a:srgbClr val="FF0000"/>
                    </a:solidFill>
                  </a:rPr>
                  <a:t>有唯一极小点</a:t>
                </a:r>
                <a:r>
                  <a:rPr lang="en-US" altLang="zh-CN" sz="2400" dirty="0">
                    <a:solidFill>
                      <a:srgbClr val="FF0000"/>
                    </a:solidFill>
                  </a:rPr>
                  <a:t>:</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𝑨</m:t>
                        </m:r>
                      </m:e>
                      <m:sup>
                        <m:r>
                          <a:rPr lang="en-US" altLang="zh-CN" sz="2400" b="1" i="1" smtClean="0">
                            <a:solidFill>
                              <a:srgbClr val="FF0000"/>
                            </a:solidFill>
                            <a:latin typeface="Cambria Math"/>
                          </a:rPr>
                          <m:t>−</m:t>
                        </m:r>
                        <m:r>
                          <a:rPr lang="en-US" altLang="zh-CN" sz="2400" b="1" i="1" smtClean="0">
                            <a:solidFill>
                              <a:srgbClr val="FF0000"/>
                            </a:solidFill>
                            <a:latin typeface="Cambria Math"/>
                          </a:rPr>
                          <m:t>𝟏</m:t>
                        </m:r>
                      </m:sup>
                    </m:sSup>
                    <m:r>
                      <a:rPr lang="en-US" altLang="zh-CN" sz="2400" b="1" i="1" smtClean="0">
                        <a:solidFill>
                          <a:srgbClr val="FF0000"/>
                        </a:solidFill>
                        <a:latin typeface="Cambria Math"/>
                      </a:rPr>
                      <m:t>𝒃</m:t>
                    </m:r>
                  </m:oMath>
                </a14:m>
                <a:r>
                  <a:rPr lang="zh-CN" altLang="en-US" sz="2400" dirty="0">
                    <a:solidFill>
                      <a:srgbClr val="FF0000"/>
                    </a:solidFill>
                  </a:rPr>
                  <a:t>，并且其等值面是同心椭球面族，且中心为其极小点</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a:solidFill>
                              <a:srgbClr val="FF0000"/>
                            </a:solidFill>
                            <a:latin typeface="Cambria Math"/>
                          </a:rPr>
                          <m:t>𝒙</m:t>
                        </m:r>
                      </m:e>
                      <m:sup>
                        <m:r>
                          <a:rPr lang="en-US" altLang="zh-CN" sz="2400">
                            <a:solidFill>
                              <a:srgbClr val="FF0000"/>
                            </a:solidFill>
                            <a:latin typeface="Cambria Math"/>
                          </a:rPr>
                          <m:t>∗</m:t>
                        </m:r>
                      </m:sup>
                    </m:sSup>
                  </m:oMath>
                </a14:m>
                <a:endParaRPr lang="en-US" altLang="zh-CN" sz="2400" dirty="0">
                  <a:solidFill>
                    <a:srgbClr val="FF0000"/>
                  </a:solidFill>
                </a:endParaRPr>
              </a:p>
              <a:p>
                <a:r>
                  <a:rPr lang="zh-CN" altLang="en-US" sz="2400" dirty="0">
                    <a:solidFill>
                      <a:srgbClr val="FF0000"/>
                    </a:solidFill>
                  </a:rPr>
                  <a:t>结论表明：</a:t>
                </a:r>
                <a:r>
                  <a:rPr lang="zh-CN" altLang="en-US" sz="2400" dirty="0">
                    <a:solidFill>
                      <a:srgbClr val="0000FF"/>
                    </a:solidFill>
                  </a:rPr>
                  <a:t>若一个非二次函数</a:t>
                </a:r>
                <a14:m>
                  <m:oMath xmlns:m="http://schemas.openxmlformats.org/officeDocument/2006/math">
                    <m:r>
                      <a:rPr lang="en-US" altLang="zh-CN" sz="2400" b="1" i="1" smtClean="0">
                        <a:solidFill>
                          <a:srgbClr val="0000FF"/>
                        </a:solidFill>
                        <a:latin typeface="Cambria Math"/>
                      </a:rPr>
                      <m:t>𝒇</m:t>
                    </m:r>
                    <m:r>
                      <a:rPr lang="en-US" altLang="zh-CN" sz="2400" b="1" i="1" smtClean="0">
                        <a:solidFill>
                          <a:srgbClr val="0000FF"/>
                        </a:solidFill>
                        <a:latin typeface="Cambria Math"/>
                      </a:rPr>
                      <m:t>(</m:t>
                    </m:r>
                    <m:r>
                      <a:rPr lang="en-US" altLang="zh-CN" sz="2400" b="1" i="1" smtClean="0">
                        <a:solidFill>
                          <a:srgbClr val="0000FF"/>
                        </a:solidFill>
                        <a:latin typeface="Cambria Math"/>
                      </a:rPr>
                      <m:t>𝒙</m:t>
                    </m:r>
                    <m:r>
                      <a:rPr lang="en-US" altLang="zh-CN" sz="2400" b="1" i="1" smtClean="0">
                        <a:solidFill>
                          <a:srgbClr val="0000FF"/>
                        </a:solidFill>
                        <a:latin typeface="Cambria Math"/>
                      </a:rPr>
                      <m:t>)</m:t>
                    </m:r>
                  </m:oMath>
                </a14:m>
                <a:r>
                  <a:rPr lang="zh-CN" altLang="en-US" sz="2400" dirty="0">
                    <a:solidFill>
                      <a:srgbClr val="0000FF"/>
                    </a:solidFill>
                  </a:rPr>
                  <a:t>在极小点</a:t>
                </a:r>
                <a14:m>
                  <m:oMath xmlns:m="http://schemas.openxmlformats.org/officeDocument/2006/math">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a:rPr>
                          <m:t>𝒙</m:t>
                        </m:r>
                      </m:e>
                      <m:sup>
                        <m:r>
                          <a:rPr lang="en-US" altLang="zh-CN" sz="2400" b="1" i="1" smtClean="0">
                            <a:solidFill>
                              <a:srgbClr val="0000FF"/>
                            </a:solidFill>
                            <a:latin typeface="Cambria Math"/>
                          </a:rPr>
                          <m:t>∗</m:t>
                        </m:r>
                      </m:sup>
                    </m:sSup>
                  </m:oMath>
                </a14:m>
                <a:r>
                  <a:rPr lang="zh-CN" altLang="en-US" sz="2400" dirty="0">
                    <a:solidFill>
                      <a:srgbClr val="0000FF"/>
                    </a:solidFill>
                  </a:rPr>
                  <a:t>处的</a:t>
                </a:r>
                <a:r>
                  <a:rPr lang="en-US" altLang="zh-CN" sz="2400" dirty="0">
                    <a:solidFill>
                      <a:srgbClr val="0000FF"/>
                    </a:solidFill>
                  </a:rPr>
                  <a:t>Hessian</a:t>
                </a:r>
                <a:r>
                  <a:rPr lang="zh-CN" altLang="en-US" sz="2400" dirty="0">
                    <a:solidFill>
                      <a:srgbClr val="0000FF"/>
                    </a:solidFill>
                  </a:rPr>
                  <a:t>矩阵</a:t>
                </a:r>
                <a14:m>
                  <m:oMath xmlns:m="http://schemas.openxmlformats.org/officeDocument/2006/math">
                    <m:sSup>
                      <m:sSupPr>
                        <m:ctrlPr>
                          <a:rPr lang="en-US" altLang="zh-CN" sz="2400" b="1" i="1" smtClean="0">
                            <a:solidFill>
                              <a:srgbClr val="0000FF"/>
                            </a:solidFill>
                            <a:latin typeface="Cambria Math" panose="02040503050406030204" pitchFamily="18" charset="0"/>
                          </a:rPr>
                        </m:ctrlPr>
                      </m:sSupPr>
                      <m:e>
                        <m:r>
                          <a:rPr lang="en-US" altLang="zh-CN" sz="2400" b="1" i="0" smtClean="0">
                            <a:solidFill>
                              <a:srgbClr val="0000FF"/>
                            </a:solidFill>
                            <a:latin typeface="Cambria Math"/>
                          </a:rPr>
                          <m:t>𝛁</m:t>
                        </m:r>
                      </m:e>
                      <m:sup>
                        <m:r>
                          <a:rPr lang="en-US" altLang="zh-CN" sz="2400" b="1" i="0" smtClean="0">
                            <a:solidFill>
                              <a:srgbClr val="0000FF"/>
                            </a:solidFill>
                            <a:latin typeface="Cambria Math"/>
                          </a:rPr>
                          <m:t>𝟐</m:t>
                        </m:r>
                      </m:sup>
                    </m:sSup>
                    <m:r>
                      <a:rPr lang="en-US" altLang="zh-CN" sz="2400" b="1" i="1" smtClean="0">
                        <a:solidFill>
                          <a:srgbClr val="0000FF"/>
                        </a:solidFill>
                        <a:latin typeface="Cambria Math"/>
                      </a:rPr>
                      <m:t>𝒇</m:t>
                    </m:r>
                    <m:d>
                      <m:dPr>
                        <m:ctrlPr>
                          <a:rPr lang="en-US" altLang="zh-CN" sz="2400" b="1" i="1" smtClean="0">
                            <a:solidFill>
                              <a:srgbClr val="0000FF"/>
                            </a:solidFill>
                            <a:latin typeface="Cambria Math" panose="02040503050406030204" pitchFamily="18" charset="0"/>
                          </a:rPr>
                        </m:ctrlPr>
                      </m:dPr>
                      <m:e>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a:rPr>
                              <m:t>𝒙</m:t>
                            </m:r>
                          </m:e>
                          <m:sup>
                            <m:r>
                              <a:rPr lang="en-US" altLang="zh-CN" sz="2400" b="1" i="1" smtClean="0">
                                <a:solidFill>
                                  <a:srgbClr val="0000FF"/>
                                </a:solidFill>
                                <a:latin typeface="Cambria Math"/>
                              </a:rPr>
                              <m:t>∗</m:t>
                            </m:r>
                          </m:sup>
                        </m:sSup>
                      </m:e>
                    </m:d>
                  </m:oMath>
                </a14:m>
                <a:r>
                  <a:rPr lang="zh-CN" altLang="en-US" sz="2400" dirty="0">
                    <a:solidFill>
                      <a:srgbClr val="0000FF"/>
                    </a:solidFill>
                  </a:rPr>
                  <a:t>是正定的，则这个函数在极小点附近近似于一个正定二次函数，这个结论以后经常用到</a:t>
                </a:r>
                <a:endParaRPr lang="en-US" altLang="zh-CN" sz="2400" dirty="0">
                  <a:solidFill>
                    <a:srgbClr val="0000FF"/>
                  </a:solidFill>
                </a:endParaRPr>
              </a:p>
              <a:p>
                <a:r>
                  <a:rPr lang="zh-CN" altLang="en-US" sz="2400" dirty="0"/>
                  <a:t>大多数优化方法都是从二次函数模型导出。二次终止性是指算法应用于一个二次函数时，只要经过有限步迭代就能达到函数的极小值点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solidFill>
                      <a:srgbClr val="0000FF"/>
                    </a:solidFill>
                  </a:rPr>
                  <a:t>，因此具有很好的收敛性质</a:t>
                </a:r>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r>
                  <a:rPr lang="en-US" altLang="zh-CN" dirty="0"/>
                  <a:t>:</a:t>
                </a:r>
                <a:r>
                  <a:rPr lang="zh-CN" altLang="en-US" dirty="0"/>
                  <a:t>利用最优性条件，求解下列问题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𝟑</m:t>
                          </m:r>
                        </m:sup>
                      </m:sSub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𝟑</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en-US" altLang="zh-CN" dirty="0"/>
              </a:p>
              <a:p>
                <a:pPr marL="0" indent="0">
                  <a:buNone/>
                </a:pPr>
                <a:r>
                  <a:rPr lang="zh-CN" altLang="en-US" dirty="0"/>
                  <a:t>解：求其梯度为</a:t>
                </a:r>
                <a:r>
                  <a:rPr lang="en-US" altLang="zh-CN" dirty="0"/>
                  <a:t>0</a:t>
                </a:r>
                <a:r>
                  <a:rPr lang="zh-CN" altLang="en-US" dirty="0"/>
                  <a:t>，可得四个平稳点</a:t>
                </a:r>
                <a14:m>
                  <m:oMath xmlns:m="http://schemas.openxmlformats.org/officeDocument/2006/math">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oMath>
                </a14:m>
                <a:endParaRPr lang="en-US" altLang="zh-CN" dirty="0"/>
              </a:p>
              <a:p>
                <a:pPr marL="0" indent="0">
                  <a:buNone/>
                </a:pPr>
                <a:r>
                  <a:rPr lang="zh-CN" altLang="en-US" dirty="0"/>
                  <a:t>代入</a:t>
                </a:r>
                <a:r>
                  <a:rPr lang="en-US" altLang="zh-CN" dirty="0"/>
                  <a:t>Hessian</a:t>
                </a:r>
                <a:r>
                  <a:rPr lang="zh-CN" altLang="en-US" dirty="0"/>
                  <a:t>矩阵分别得到四点的</a:t>
                </a:r>
                <a:r>
                  <a:rPr lang="en-US" altLang="zh-CN" dirty="0"/>
                  <a:t>Hessian</a:t>
                </a:r>
                <a:r>
                  <a:rPr lang="zh-CN" altLang="en-US" dirty="0"/>
                  <a:t>矩阵为</a:t>
                </a:r>
                <a:r>
                  <a:rPr lang="en-US" altLang="zh-CN" dirty="0"/>
                  <a:t>:</a:t>
                </a:r>
              </a:p>
              <a:p>
                <a:pPr marL="0" indent="0">
                  <a:buNone/>
                </a:pP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a:t>
                </a:r>
                <a:r>
                  <a:rPr lang="zh-CN" altLang="en-US" dirty="0"/>
                  <a:t>显然，</a:t>
                </a:r>
                <a:r>
                  <a:rPr lang="en-US" altLang="zh-CN" dirty="0"/>
                  <a:t>1,4</a:t>
                </a:r>
                <a:r>
                  <a:rPr lang="zh-CN" altLang="en-US" dirty="0"/>
                  <a:t>不定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oMath>
                </a14:m>
                <a:r>
                  <a:rPr lang="zh-CN" altLang="en-US" dirty="0"/>
                  <a:t>不是极值点，</a:t>
                </a:r>
                <a:r>
                  <a:rPr lang="en-US" altLang="zh-CN" dirty="0"/>
                  <a:t>3</a:t>
                </a:r>
                <a:r>
                  <a:rPr lang="zh-CN" altLang="en-US" dirty="0"/>
                  <a:t>为负定</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oMath>
                </a14:m>
                <a:r>
                  <a:rPr lang="zh-CN" altLang="en-US" dirty="0"/>
                  <a:t>是极大点，</a:t>
                </a:r>
                <a:r>
                  <a:rPr lang="en-US" altLang="zh-CN" dirty="0"/>
                  <a:t>2</a:t>
                </a:r>
                <a:r>
                  <a:rPr lang="zh-CN" altLang="en-US" dirty="0"/>
                  <a:t>正定：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oMath>
                </a14:m>
                <a:r>
                  <a:rPr lang="zh-CN" altLang="en-US" dirty="0"/>
                  <a:t>为严格局部最小值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587" t="-1735" r="-661"/>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例：利用最优性条件，求解问题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𝟒</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𝟐</m:t>
                        </m:r>
                      </m:sup>
                    </m:sSup>
                  </m:oMath>
                </a14:m>
                <a:r>
                  <a:rPr lang="en-US" altLang="zh-CN" dirty="0"/>
                  <a:t>.</a:t>
                </a:r>
              </a:p>
              <a:p>
                <a:r>
                  <a:rPr lang="zh-CN" altLang="en-US" dirty="0"/>
                  <a:t>解：</a:t>
                </a:r>
                <a14:m>
                  <m:oMath xmlns:m="http://schemas.openxmlformats.org/officeDocument/2006/math">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𝟒</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𝟑</m:t>
                                </m:r>
                              </m:sup>
                            </m:sSup>
                            <m:r>
                              <a:rPr lang="en-US" altLang="zh-CN" b="1" i="1" smtClean="0">
                                <a:latin typeface="Cambria Math"/>
                              </a:rPr>
                              <m:t>+</m:t>
                            </m:r>
                            <m:r>
                              <a:rPr lang="en-US" altLang="zh-CN" b="1" i="1" smtClean="0">
                                <a:latin typeface="Cambria Math"/>
                              </a:rPr>
                              <m:t>𝟐</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 )</m:t>
                            </m:r>
                          </m:num>
                          <m:den>
                            <m:r>
                              <a:rPr lang="en-US" altLang="zh-CN" b="1" i="1" smtClean="0">
                                <a:latin typeface="Cambria Math"/>
                              </a:rPr>
                              <m:t>−</m:t>
                            </m:r>
                            <m:r>
                              <a:rPr lang="en-US" altLang="zh-CN" b="1" i="1" smtClean="0">
                                <a:latin typeface="Cambria Math"/>
                              </a:rPr>
                              <m:t>𝟒</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den>
                        </m:f>
                        <m:f>
                          <m:fPr>
                            <m:type m:val="noBar"/>
                            <m:ctrlPr>
                              <a:rPr lang="en-US" altLang="zh-CN" i="1">
                                <a:latin typeface="Cambria Math" panose="02040503050406030204" pitchFamily="18" charset="0"/>
                              </a:rPr>
                            </m:ctrlPr>
                          </m:fPr>
                          <m:num>
                            <m:r>
                              <a:rPr lang="en-US" altLang="zh-CN" b="1" i="1" smtClean="0">
                                <a:latin typeface="Cambria Math"/>
                              </a:rPr>
                              <m:t>  </m:t>
                            </m:r>
                          </m:num>
                          <m:den>
                            <m:r>
                              <a:rPr lang="en-US" altLang="zh-CN" b="1" i="1" smtClean="0">
                                <a:latin typeface="Cambria Math"/>
                              </a:rPr>
                              <m:t> </m:t>
                            </m:r>
                          </m:den>
                        </m:f>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𝟐</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oMath>
                </a14:m>
                <a:r>
                  <a:rPr lang="en-US" altLang="zh-CN" dirty="0"/>
                  <a:t>,</a:t>
                </a:r>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e>
                      <m:sup>
                        <m:r>
                          <a:rPr lang="en-US" altLang="zh-CN" b="1" i="1"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𝟏𝟐</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𝟐</m:t>
                            </m:r>
                            <m:r>
                              <a:rPr lang="en-US" altLang="zh-CN" b="1" i="1" smtClean="0">
                                <a:latin typeface="Cambria Math"/>
                              </a:rPr>
                              <m:t> </m:t>
                            </m:r>
                          </m:num>
                          <m:den>
                            <m:r>
                              <a:rPr lang="en-US" altLang="zh-CN" b="1" i="1" smtClean="0">
                                <a:latin typeface="Cambria Math"/>
                              </a:rPr>
                              <m:t>−</m:t>
                            </m:r>
                            <m:r>
                              <a:rPr lang="en-US" altLang="zh-CN" b="1" i="1" smtClean="0">
                                <a:latin typeface="Cambria Math"/>
                              </a:rPr>
                              <m:t>𝟒</m:t>
                            </m:r>
                          </m:den>
                        </m:f>
                        <m:f>
                          <m:fPr>
                            <m:type m:val="noBar"/>
                            <m:ctrlPr>
                              <a:rPr lang="en-US" altLang="zh-CN" b="1" i="1" smtClean="0">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因此，</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0" smtClean="0">
                        <a:latin typeface="Cambria Math"/>
                      </a:rPr>
                      <m:t>𝐟</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0" smtClean="0">
                                <a:latin typeface="Cambria Math"/>
                              </a:rPr>
                              <m:t>𝐱</m:t>
                            </m:r>
                          </m:e>
                          <m:sup>
                            <m:r>
                              <a:rPr lang="en-US" altLang="zh-CN" b="1" i="0" smtClean="0">
                                <a:latin typeface="Cambria Math"/>
                              </a:rPr>
                              <m:t>∗</m:t>
                            </m:r>
                          </m:sup>
                        </m:sSup>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m:t>
                            </m:r>
                            <m:r>
                              <a:rPr lang="en-US" altLang="zh-CN" b="1" i="1" smtClean="0">
                                <a:latin typeface="Cambria Math"/>
                              </a:rPr>
                              <m:t>𝟒</m:t>
                            </m:r>
                          </m:den>
                        </m:f>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是半正定矩阵，选取点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的邻域，再计算其</a:t>
                </a:r>
                <a:r>
                  <a:rPr lang="en-US" altLang="zh-CN" dirty="0"/>
                  <a:t>Hessian</a:t>
                </a:r>
                <a:r>
                  <a:rPr lang="zh-CN" altLang="en-US" dirty="0"/>
                  <a:t>矩阵，也是半正定的，因此该点为其局部最优解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62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03C12-0F7A-402C-B66F-2BD194915C53}"/>
              </a:ext>
            </a:extLst>
          </p:cNvPr>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423F88-C4A3-4820-BA66-984B00433DCE}"/>
                  </a:ext>
                </a:extLst>
              </p:cNvPr>
              <p:cNvSpPr>
                <a:spLocks noGrp="1"/>
              </p:cNvSpPr>
              <p:nvPr>
                <p:ph idx="1"/>
              </p:nvPr>
            </p:nvSpPr>
            <p:spPr/>
            <p:txBody>
              <a:bodyPr/>
              <a:lstStyle/>
              <a:p>
                <a:r>
                  <a:rPr lang="zh-CN" altLang="en-US" dirty="0"/>
                  <a:t>必要条件可以用于求解最优化问题</a:t>
                </a:r>
                <a:endParaRPr lang="en-US" altLang="zh-CN" dirty="0"/>
              </a:p>
              <a:p>
                <a:pPr lvl="1"/>
                <a:r>
                  <a:rPr lang="zh-CN" altLang="en-US" dirty="0"/>
                  <a:t>找出所有满足一阶必要条件的点（</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a:t>
                </a:r>
                <a:endParaRPr lang="en-US" altLang="zh-CN" dirty="0"/>
              </a:p>
              <a:p>
                <a:pPr lvl="1"/>
                <a:r>
                  <a:rPr lang="zh-CN" altLang="en-US" dirty="0"/>
                  <a:t>检查每个点的二阶必要条件（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dirty="0"/>
                  <a:t>），滤除不满足的点</a:t>
                </a:r>
                <a:endParaRPr lang="en-US" altLang="zh-CN" dirty="0"/>
              </a:p>
              <a:p>
                <a:pPr lvl="1"/>
                <a:r>
                  <a:rPr lang="zh-CN" altLang="en-US" dirty="0"/>
                  <a:t>最后对所有剩余的候选，检查</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en-US" altLang="zh-CN" dirty="0"/>
                  <a:t>,</a:t>
                </a:r>
                <a:r>
                  <a:rPr lang="zh-CN" altLang="en-US" dirty="0"/>
                  <a:t>这时确认为严格局部极小点</a:t>
                </a:r>
                <a:endParaRPr lang="en-US" altLang="zh-CN" dirty="0"/>
              </a:p>
              <a:p>
                <a:r>
                  <a:rPr lang="zh-CN" altLang="en-US" dirty="0"/>
                  <a:t>另外一种，就是检查所有满足必要条件的点，然后其中最小目标函数值的点就位全局极小点</a:t>
                </a:r>
                <a:endParaRPr lang="en-US" altLang="zh-CN" dirty="0"/>
              </a:p>
              <a:p>
                <a:pPr lvl="1"/>
                <a:r>
                  <a:rPr lang="zh-CN" altLang="en-US" dirty="0"/>
                  <a:t>但先决条件是：全局极小点存在</a:t>
                </a:r>
                <a:endParaRPr lang="en-US" altLang="zh-CN" dirty="0"/>
              </a:p>
              <a:p>
                <a:pPr lvl="1"/>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𝟒</m:t>
                        </m:r>
                      </m:sup>
                    </m:sSup>
                  </m:oMath>
                </a14:m>
                <a:r>
                  <a:rPr lang="zh-CN" altLang="en-US" dirty="0"/>
                  <a:t>，梯度为</a:t>
                </a:r>
                <a:r>
                  <a:rPr lang="en-US" altLang="zh-CN" dirty="0"/>
                  <a:t>0</a:t>
                </a:r>
                <a:r>
                  <a:rPr lang="zh-CN" altLang="en-US" dirty="0"/>
                  <a:t>得：</a:t>
                </a:r>
                <a14:m>
                  <m:oMath xmlns:m="http://schemas.openxmlformats.org/officeDocument/2006/math">
                    <m:r>
                      <a:rPr lang="en-US" altLang="zh-CN" dirty="0">
                        <a:latin typeface="Cambria Math" panose="02040503050406030204" pitchFamily="18" charset="0"/>
                      </a:rPr>
                      <m:t>𝛁</m:t>
                    </m:r>
                    <m:r>
                      <a:rPr lang="en-US" altLang="zh-CN" i="1" dirty="0">
                        <a:latin typeface="Cambria Math" panose="02040503050406030204" pitchFamily="18" charset="0"/>
                      </a:rPr>
                      <m:t>𝒇</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𝒙</m:t>
                        </m:r>
                      </m:e>
                    </m:d>
                    <m:r>
                      <a:rPr lang="en-US" altLang="zh-CN" i="1" dirty="0">
                        <a:latin typeface="Cambria Math" panose="02040503050406030204" pitchFamily="18" charset="0"/>
                      </a:rPr>
                      <m:t>=</m:t>
                    </m:r>
                    <m:r>
                      <a:rPr lang="en-US" altLang="zh-CN" b="1" i="0" dirty="0" smtClean="0">
                        <a:latin typeface="Cambria Math" panose="02040503050406030204" pitchFamily="18" charset="0"/>
                      </a:rPr>
                      <m:t>𝟐</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𝟒</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𝟑</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lvl="1"/>
                <a:r>
                  <a:rPr lang="zh-CN" altLang="en-US" dirty="0"/>
                  <a:t>从而得</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oMath>
                </a14:m>
                <a:r>
                  <a:rPr lang="en-US" altLang="zh-CN" dirty="0"/>
                  <a:t>,0</a:t>
                </a:r>
                <a:r>
                  <a:rPr lang="zh-CN" altLang="en-US" dirty="0"/>
                  <a:t>对应最小值，但实际上并不能认为这就是全局极小点！</a:t>
                </a:r>
              </a:p>
            </p:txBody>
          </p:sp>
        </mc:Choice>
        <mc:Fallback xmlns="">
          <p:sp>
            <p:nvSpPr>
              <p:cNvPr id="3" name="内容占位符 2">
                <a:extLst>
                  <a:ext uri="{FF2B5EF4-FFF2-40B4-BE49-F238E27FC236}">
                    <a16:creationId xmlns:a16="http://schemas.microsoft.com/office/drawing/2014/main" id="{46423F88-C4A3-4820-BA66-984B00433DCE}"/>
                  </a:ext>
                </a:extLst>
              </p:cNvPr>
              <p:cNvSpPr>
                <a:spLocks noGrp="1" noRot="1" noChangeAspect="1" noMove="1" noResize="1" noEditPoints="1" noAdjustHandles="1" noChangeArrowheads="1" noChangeShapeType="1" noTextEdit="1"/>
              </p:cNvSpPr>
              <p:nvPr>
                <p:ph idx="1"/>
              </p:nvPr>
            </p:nvSpPr>
            <p:spPr>
              <a:blipFill>
                <a:blip r:embed="rId2"/>
                <a:stretch>
                  <a:fillRect l="-1389" t="-1735" r="-1124" b="-6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045352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27402-1BD0-430A-878A-4F88FACFC3FA}"/>
              </a:ext>
            </a:extLst>
          </p:cNvPr>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386A9F-CE82-4B76-B557-BB2201454632}"/>
                  </a:ext>
                </a:extLst>
              </p:cNvPr>
              <p:cNvSpPr>
                <a:spLocks noGrp="1"/>
              </p:cNvSpPr>
              <p:nvPr>
                <p:ph idx="1"/>
              </p:nvPr>
            </p:nvSpPr>
            <p:spPr/>
            <p:txBody>
              <a:bodyPr/>
              <a:lstStyle/>
              <a:p>
                <a:r>
                  <a:rPr lang="zh-CN" altLang="en-US" sz="2000" dirty="0"/>
                  <a:t>经典不等式</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e>
                        </m:d>
                      </m:e>
                      <m: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𝒏</m:t>
                            </m:r>
                          </m:den>
                        </m:f>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e>
                        </m:nary>
                      </m:num>
                      <m:den>
                        <m:r>
                          <a:rPr lang="en-US" altLang="zh-CN" sz="2000" b="1" i="1" smtClean="0">
                            <a:latin typeface="Cambria Math" panose="02040503050406030204" pitchFamily="18" charset="0"/>
                          </a:rPr>
                          <m:t>𝒏</m:t>
                        </m:r>
                      </m:den>
                    </m:f>
                  </m:oMath>
                </a14:m>
                <a:r>
                  <a:rPr lang="en-US" altLang="zh-CN" sz="2000" dirty="0"/>
                  <a:t>,</a:t>
                </a:r>
                <a:r>
                  <a:rPr lang="zh-CN" altLang="en-US" sz="2000" dirty="0"/>
                  <a:t>对任何正数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都成立</a:t>
                </a:r>
                <a:endParaRPr lang="en-US" altLang="zh-CN" sz="2000" dirty="0"/>
              </a:p>
              <a:p>
                <a:pPr lvl="1"/>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𝒍𝒏</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oMath>
                </a14:m>
                <a:r>
                  <a:rPr lang="en-US" altLang="zh-CN" sz="1800" dirty="0"/>
                  <a:t>,</a:t>
                </a:r>
                <a:r>
                  <a:rPr lang="zh-CN" altLang="en-US" sz="1800" dirty="0"/>
                  <a:t>则有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sup>
                    </m:sSup>
                  </m:oMath>
                </a14:m>
                <a:endParaRPr lang="en-US" altLang="zh-CN" sz="1800" dirty="0"/>
              </a:p>
              <a:p>
                <a:pPr lvl="1"/>
                <a:r>
                  <a:rPr lang="zh-CN" altLang="en-US" sz="1800" dirty="0"/>
                  <a:t>从而原不等式变为</a:t>
                </a:r>
                <a:endParaRPr lang="en-US" altLang="zh-CN" sz="1800" dirty="0"/>
              </a:p>
              <a:p>
                <a:pPr lvl="1"/>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num>
                          <m:den>
                            <m:r>
                              <a:rPr lang="en-US" altLang="zh-CN" sz="1800" b="1" i="1" smtClean="0">
                                <a:latin typeface="Cambria Math" panose="02040503050406030204" pitchFamily="18" charset="0"/>
                              </a:rPr>
                              <m:t>𝒏</m:t>
                            </m:r>
                          </m:den>
                        </m:f>
                      </m:sup>
                    </m:sSup>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sup>
                        </m:sSup>
                      </m:num>
                      <m:den>
                        <m:r>
                          <a:rPr lang="en-US" altLang="zh-CN" sz="1800" b="1" i="1" smtClean="0">
                            <a:latin typeface="Cambria Math" panose="02040503050406030204" pitchFamily="18" charset="0"/>
                          </a:rPr>
                          <m:t>𝒏</m:t>
                        </m:r>
                      </m:den>
                    </m:f>
                  </m:oMath>
                </a14:m>
                <a:r>
                  <a:rPr lang="en-US" altLang="zh-CN" sz="1800" dirty="0"/>
                  <a:t>,</a:t>
                </a:r>
                <a:r>
                  <a:rPr lang="zh-CN" altLang="en-US" sz="1800" dirty="0"/>
                  <a:t>对所有的标量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oMath>
                </a14:m>
                <a:r>
                  <a:rPr lang="zh-CN" altLang="en-US" sz="1800" dirty="0"/>
                  <a:t>都成立，从而消去了非负的约束</a:t>
                </a:r>
                <a:endParaRPr lang="en-US" altLang="zh-CN" sz="1800" dirty="0"/>
              </a:p>
              <a:p>
                <a:pPr lvl="1"/>
                <a:r>
                  <a:rPr lang="zh-CN" altLang="en-US" sz="1800" dirty="0"/>
                  <a:t>证明这个不等式，可以用</a:t>
                </a:r>
                <a14:m>
                  <m:oMath xmlns:m="http://schemas.openxmlformats.org/officeDocument/2006/math">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sup>
                        </m:sSup>
                      </m:num>
                      <m:den>
                        <m:r>
                          <a:rPr lang="en-US" altLang="zh-CN" sz="1800" i="1">
                            <a:latin typeface="Cambria Math" panose="02040503050406030204" pitchFamily="18" charset="0"/>
                          </a:rPr>
                          <m:t>𝒏</m:t>
                        </m:r>
                      </m:den>
                    </m:f>
                    <m:r>
                      <a:rPr lang="en-US" altLang="zh-CN" sz="1800" b="1" i="1" smtClean="0">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num>
                          <m:den>
                            <m:r>
                              <a:rPr lang="en-US" altLang="zh-CN" sz="1800" i="1">
                                <a:latin typeface="Cambria Math" panose="02040503050406030204" pitchFamily="18" charset="0"/>
                              </a:rPr>
                              <m:t>𝒏</m:t>
                            </m:r>
                          </m:den>
                        </m:f>
                      </m:sup>
                    </m:sSup>
                  </m:oMath>
                </a14:m>
                <a:r>
                  <a:rPr lang="zh-CN" altLang="en-US" sz="1800" dirty="0"/>
                  <a:t>的极小值为</a:t>
                </a:r>
                <a:r>
                  <a:rPr lang="en-US" altLang="zh-CN" sz="1800" dirty="0"/>
                  <a:t>0</a:t>
                </a:r>
                <a:r>
                  <a:rPr lang="zh-CN" altLang="en-US" sz="1800" dirty="0"/>
                  <a:t>来证明！</a:t>
                </a:r>
                <a:endParaRPr lang="en-US" altLang="zh-CN" sz="1800" dirty="0"/>
              </a:p>
              <a:p>
                <a:pPr lvl="1"/>
                <a:r>
                  <a:rPr lang="zh-CN" altLang="en-US" sz="1800" dirty="0"/>
                  <a:t>根据最优性条件，用</a:t>
                </a:r>
                <a14:m>
                  <m:oMath xmlns:m="http://schemas.openxmlformats.org/officeDocument/2006/math">
                    <m:r>
                      <m:rPr>
                        <m:sty m:val="p"/>
                      </m:rPr>
                      <a:rPr lang="en-US" altLang="zh-CN" sz="1800" i="1" dirty="0">
                        <a:latin typeface="Cambria Math" panose="02040503050406030204" pitchFamily="18" charset="0"/>
                      </a:rPr>
                      <m:t>min</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sup>
                    </m:sSup>
                    <m:r>
                      <a:rPr lang="en-US" altLang="zh-CN" sz="1800" b="1" i="0" smtClean="0">
                        <a:latin typeface="Cambria Math" panose="02040503050406030204" pitchFamily="18" charset="0"/>
                      </a:rPr>
                      <m:t>,</m:t>
                    </m:r>
                    <m:r>
                      <a:rPr lang="en-US" altLang="zh-CN" sz="1800" b="1" i="0" smtClean="0">
                        <a:latin typeface="Cambria Math" panose="02040503050406030204" pitchFamily="18" charset="0"/>
                      </a:rPr>
                      <m:t>𝐲</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oMath>
                </a14:m>
                <a:r>
                  <a:rPr lang="zh-CN" altLang="en-US" sz="1800" dirty="0"/>
                  <a:t>使得对任意标量</a:t>
                </a:r>
                <a14:m>
                  <m:oMath xmlns:m="http://schemas.openxmlformats.org/officeDocument/2006/math">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oMath>
                </a14:m>
                <a:r>
                  <a:rPr lang="zh-CN" altLang="en-US" sz="1800" dirty="0"/>
                  <a:t>证明最优值不小于</a:t>
                </a:r>
                <a14:m>
                  <m:oMath xmlns:m="http://schemas.openxmlformats.org/officeDocument/2006/math">
                    <m:r>
                      <a:rPr lang="en-US" altLang="zh-CN" sz="1800" b="1" i="1" smtClean="0">
                        <a:latin typeface="Cambria Math" panose="02040503050406030204" pitchFamily="18" charset="0"/>
                      </a:rPr>
                      <m:t>𝒏</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sup>
                    </m:sSup>
                  </m:oMath>
                </a14:m>
                <a:endParaRPr lang="en-US" altLang="zh-CN" sz="1800" dirty="0"/>
              </a:p>
              <a:p>
                <a:pPr lvl="1"/>
                <a:r>
                  <a:rPr lang="zh-CN" altLang="en-US" sz="1800" dirty="0"/>
                  <a:t>为此，使用约束</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𝒔</m:t>
                    </m:r>
                  </m:oMath>
                </a14:m>
                <a:r>
                  <a:rPr lang="zh-CN" altLang="en-US" sz="1800" dirty="0"/>
                  <a:t>来消除变量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oMath>
                </a14:m>
                <a:r>
                  <a:rPr lang="en-US" altLang="zh-CN" sz="1800" dirty="0"/>
                  <a:t>,</a:t>
                </a:r>
                <a:r>
                  <a:rPr lang="zh-CN" altLang="en-US" sz="1800" dirty="0"/>
                  <a:t>得到等价的无约束最小值问题</a:t>
                </a:r>
                <a:endParaRPr lang="en-US" altLang="zh-CN" sz="1800" dirty="0"/>
              </a:p>
              <a:p>
                <a:pPr lvl="1"/>
                <a14:m>
                  <m:oMath xmlns:m="http://schemas.openxmlformats.org/officeDocument/2006/math">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oMath>
                </a14:m>
                <a:r>
                  <a:rPr lang="zh-CN" altLang="en-US" sz="1800" dirty="0"/>
                  <a:t>，其必要条件为</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𝒈</m:t>
                        </m:r>
                      </m:num>
                      <m:den>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0" smtClean="0">
                        <a:latin typeface="Cambria Math" panose="02040503050406030204" pitchFamily="18" charset="0"/>
                      </a:rPr>
                      <m:t>,</m:t>
                    </m:r>
                  </m:oMath>
                </a14:m>
                <a:r>
                  <a:rPr lang="zh-CN" altLang="en-US" sz="1800" dirty="0"/>
                  <a:t>得</a:t>
                </a:r>
                <a:endParaRPr lang="en-US" altLang="zh-CN" sz="1800" dirty="0"/>
              </a:p>
              <a:p>
                <a:pPr lvl="1"/>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r>
                  <a:rPr lang="zh-CN" altLang="en-US" sz="1800" dirty="0"/>
                  <a:t>即</a:t>
                </a:r>
                <a:endParaRPr lang="en-US" altLang="zh-CN" sz="1800" dirty="0"/>
              </a:p>
              <a:p>
                <a:pPr lvl="1"/>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𝒊</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𝒊</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oMath>
                </a14:m>
                <a:r>
                  <a:rPr lang="zh-CN" altLang="en-US" sz="1800" dirty="0">
                    <a:solidFill>
                      <a:srgbClr val="FF0000"/>
                    </a:solidFill>
                  </a:rPr>
                  <a:t>得唯一解</a:t>
                </a: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𝒊</m:t>
                        </m:r>
                      </m:sub>
                      <m:sup>
                        <m:r>
                          <a:rPr lang="en-US" altLang="zh-CN" sz="1800" b="1" i="1" smtClean="0">
                            <a:solidFill>
                              <a:srgbClr val="FF0000"/>
                            </a:solidFill>
                            <a:latin typeface="Cambria Math" panose="02040503050406030204" pitchFamily="18" charset="0"/>
                          </a:rPr>
                          <m:t>∗</m:t>
                        </m:r>
                      </m:sup>
                    </m:sSubSup>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𝒔</m:t>
                        </m:r>
                      </m:num>
                      <m:den>
                        <m:r>
                          <a:rPr lang="en-US" altLang="zh-CN" sz="1800" b="1" i="1" smtClean="0">
                            <a:solidFill>
                              <a:srgbClr val="FF0000"/>
                            </a:solidFill>
                            <a:latin typeface="Cambria Math" panose="02040503050406030204" pitchFamily="18" charset="0"/>
                          </a:rPr>
                          <m:t>𝒏</m:t>
                        </m:r>
                      </m:den>
                    </m:f>
                  </m:oMath>
                </a14:m>
                <a:r>
                  <a:rPr lang="en-US" altLang="zh-CN" sz="1800" dirty="0">
                    <a:solidFill>
                      <a:srgbClr val="FF0000"/>
                    </a:solidFill>
                  </a:rPr>
                  <a:t>.</a:t>
                </a:r>
              </a:p>
              <a:p>
                <a:pPr lvl="1"/>
                <a:r>
                  <a:rPr lang="zh-CN" altLang="en-US" sz="1800" dirty="0"/>
                  <a:t>因此，如果存在全局极小值，则这个就是唯一的全局极小点</a:t>
                </a:r>
                <a:endParaRPr lang="en-US" altLang="zh-CN" sz="1800" dirty="0"/>
              </a:p>
              <a:p>
                <a:pPr lvl="1"/>
                <a:r>
                  <a:rPr lang="zh-CN" altLang="en-US" sz="1800" dirty="0"/>
                  <a:t>实际上，这个函数是</a:t>
                </a:r>
                <a14:m>
                  <m:oMath xmlns:m="http://schemas.openxmlformats.org/officeDocument/2006/math">
                    <m:r>
                      <a:rPr lang="en-US" altLang="zh-CN" sz="1800" b="1" i="1" smtClean="0">
                        <a:latin typeface="Cambria Math" panose="02040503050406030204" pitchFamily="18" charset="0"/>
                      </a:rPr>
                      <m:t>𝒈</m:t>
                    </m:r>
                  </m:oMath>
                </a14:m>
                <a:r>
                  <a:rPr lang="zh-CN" altLang="en-US" sz="1800" dirty="0"/>
                  <a:t>是</a:t>
                </a:r>
                <a:r>
                  <a:rPr lang="zh-CN" altLang="en-US" sz="1800" dirty="0">
                    <a:latin typeface="Cambria Math" panose="02040503050406030204" pitchFamily="18" charset="0"/>
                  </a:rPr>
                  <a:t>强制</a:t>
                </a:r>
                <a:r>
                  <a:rPr lang="en-US" altLang="zh-CN" sz="1800" dirty="0">
                    <a:latin typeface="Cambria Math" panose="02040503050406030204" pitchFamily="18" charset="0"/>
                  </a:rPr>
                  <a:t>(</a:t>
                </a:r>
                <a:r>
                  <a:rPr lang="en-US" altLang="zh-CN" sz="1800" dirty="0"/>
                  <a:t>coercive)</a:t>
                </a:r>
                <a:r>
                  <a:rPr lang="zh-CN" altLang="en-US" sz="1800" dirty="0"/>
                  <a:t>的，因此有无约束全局极小点，因此，（</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oMath>
                </a14:m>
                <a:r>
                  <a:rPr lang="zh-CN" altLang="en-US" sz="1800" dirty="0"/>
                  <a:t>）就是这个极小点，而最优值就是</a:t>
                </a:r>
                <a14:m>
                  <m:oMath xmlns:m="http://schemas.openxmlformats.org/officeDocument/2006/math">
                    <m:r>
                      <a:rPr lang="en-US" altLang="zh-CN" sz="1800" b="1" i="1" smtClean="0">
                        <a:latin typeface="Cambria Math" panose="02040503050406030204" pitchFamily="18" charset="0"/>
                      </a:rPr>
                      <m:t>𝒏</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sup>
                    </m:sSup>
                  </m:oMath>
                </a14:m>
                <a:r>
                  <a:rPr lang="en-US" altLang="zh-CN" sz="1800" dirty="0"/>
                  <a:t>,</a:t>
                </a:r>
                <a:r>
                  <a:rPr lang="zh-CN" altLang="en-US" sz="1800" dirty="0"/>
                  <a:t>从而证明了上述的不等式</a:t>
                </a:r>
                <a:r>
                  <a:rPr lang="en-US" altLang="zh-CN" sz="1800" dirty="0"/>
                  <a:t>!</a:t>
                </a:r>
                <a:endParaRPr lang="zh-CN" altLang="en-US" sz="1800" dirty="0"/>
              </a:p>
            </p:txBody>
          </p:sp>
        </mc:Choice>
        <mc:Fallback xmlns="">
          <p:sp>
            <p:nvSpPr>
              <p:cNvPr id="3" name="内容占位符 2">
                <a:extLst>
                  <a:ext uri="{FF2B5EF4-FFF2-40B4-BE49-F238E27FC236}">
                    <a16:creationId xmlns:a16="http://schemas.microsoft.com/office/drawing/2014/main" id="{68386A9F-CE82-4B76-B557-BB2201454632}"/>
                  </a:ext>
                </a:extLst>
              </p:cNvPr>
              <p:cNvSpPr>
                <a:spLocks noGrp="1" noRot="1" noChangeAspect="1" noMove="1" noResize="1" noEditPoints="1" noAdjustHandles="1" noChangeArrowheads="1" noChangeShapeType="1" noTextEdit="1"/>
              </p:cNvSpPr>
              <p:nvPr>
                <p:ph idx="1"/>
              </p:nvPr>
            </p:nvSpPr>
            <p:spPr>
              <a:blipFill>
                <a:blip r:embed="rId2"/>
                <a:stretch>
                  <a:fillRect l="-595" b="-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00049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非线性规划比线性规划要困难</a:t>
                </a:r>
                <a:endParaRPr lang="en-US" altLang="zh-CN" dirty="0"/>
              </a:p>
              <a:p>
                <a:pPr lvl="1"/>
                <a:r>
                  <a:rPr lang="zh-CN" altLang="en-US" dirty="0"/>
                  <a:t>没有统一的数学模型</a:t>
                </a:r>
                <a:endParaRPr lang="en-US" altLang="zh-CN" dirty="0"/>
              </a:p>
              <a:p>
                <a:pPr lvl="1"/>
                <a:r>
                  <a:rPr lang="zh-CN" altLang="en-US" dirty="0"/>
                  <a:t>有自己特定的适用范围，到目前为止，还没有适合于各种非线性规划问题的一般算法</a:t>
                </a:r>
                <a:endParaRPr lang="en-US" altLang="zh-CN" dirty="0"/>
              </a:p>
              <a:p>
                <a:r>
                  <a:rPr lang="zh-CN" altLang="en-US" dirty="0"/>
                  <a:t>非线性规划问题举例</a:t>
                </a:r>
                <a:endParaRPr lang="en-US" altLang="zh-CN" dirty="0"/>
              </a:p>
              <a:p>
                <a:r>
                  <a:rPr lang="zh-CN" altLang="en-US" dirty="0"/>
                  <a:t>选址问题：设有</a:t>
                </a:r>
                <a14:m>
                  <m:oMath xmlns:m="http://schemas.openxmlformats.org/officeDocument/2006/math">
                    <m:r>
                      <a:rPr lang="en-US" altLang="zh-CN" b="1" i="1" smtClean="0">
                        <a:latin typeface="Cambria Math"/>
                      </a:rPr>
                      <m:t>𝒏</m:t>
                    </m:r>
                  </m:oMath>
                </a14:m>
                <a:r>
                  <a:rPr lang="zh-CN" altLang="en-US" dirty="0"/>
                  <a:t>个市场，第</a:t>
                </a:r>
                <a14:m>
                  <m:oMath xmlns:m="http://schemas.openxmlformats.org/officeDocument/2006/math">
                    <m:r>
                      <a:rPr lang="en-US" altLang="zh-CN" b="1" i="1" smtClean="0">
                        <a:latin typeface="Cambria Math"/>
                      </a:rPr>
                      <m:t>𝒋</m:t>
                    </m:r>
                  </m:oMath>
                </a14:m>
                <a:r>
                  <a:rPr lang="zh-CN" altLang="en-US" dirty="0"/>
                  <a:t>个市场位置为</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r>
                      <a:rPr lang="en-US" altLang="zh-CN" b="1" i="1" smtClean="0">
                        <a:latin typeface="Cambria Math"/>
                      </a:rPr>
                      <m:t>)</m:t>
                    </m:r>
                  </m:oMath>
                </a14:m>
                <a:r>
                  <a:rPr lang="en-US" altLang="zh-CN" dirty="0"/>
                  <a:t>,</a:t>
                </a:r>
                <a:r>
                  <a:rPr lang="zh-CN" altLang="en-US" dirty="0"/>
                  <a:t>它对某种货物的需要量为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𝒋</m:t>
                        </m:r>
                      </m:sub>
                    </m:sSub>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r>
                      <a:rPr lang="en-US" altLang="zh-CN" b="1" i="1" smtClean="0">
                        <a:latin typeface="Cambria Math"/>
                      </a:rPr>
                      <m:t>)</m:t>
                    </m:r>
                  </m:oMath>
                </a14:m>
                <a:r>
                  <a:rPr lang="en-US" altLang="zh-CN" dirty="0"/>
                  <a:t>.</a:t>
                </a:r>
                <a:r>
                  <a:rPr lang="zh-CN" altLang="en-US" dirty="0"/>
                  <a:t>现计划建立</a:t>
                </a:r>
                <a14:m>
                  <m:oMath xmlns:m="http://schemas.openxmlformats.org/officeDocument/2006/math">
                    <m:r>
                      <a:rPr lang="en-US" altLang="zh-CN" b="1" i="1" smtClean="0">
                        <a:latin typeface="Cambria Math"/>
                      </a:rPr>
                      <m:t>𝒎</m:t>
                    </m:r>
                  </m:oMath>
                </a14:m>
                <a:r>
                  <a:rPr lang="zh-CN" altLang="en-US" dirty="0"/>
                  <a:t>个仓库，第</a:t>
                </a:r>
                <a14:m>
                  <m:oMath xmlns:m="http://schemas.openxmlformats.org/officeDocument/2006/math">
                    <m:r>
                      <a:rPr lang="en-US" altLang="zh-CN" b="1" i="1" smtClean="0">
                        <a:latin typeface="Cambria Math"/>
                      </a:rPr>
                      <m:t>𝒊</m:t>
                    </m:r>
                  </m:oMath>
                </a14:m>
                <a:r>
                  <a:rPr lang="zh-CN" altLang="en-US" dirty="0"/>
                  <a:t>个仓库的存储容量为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e>
                    </m:d>
                    <m:r>
                      <a:rPr lang="en-US" altLang="zh-CN" b="1" i="0" smtClean="0">
                        <a:latin typeface="Cambria Math"/>
                      </a:rPr>
                      <m:t>.</m:t>
                    </m:r>
                  </m:oMath>
                </a14:m>
                <a:r>
                  <a:rPr lang="en-US" altLang="zh-CN" dirty="0"/>
                  <a:t> </a:t>
                </a:r>
                <a:r>
                  <a:rPr lang="zh-CN" altLang="en-US" dirty="0"/>
                  <a:t>试确定仓库的位置，使各仓库对各市场的运输量与路程乘积之和为最小</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323"/>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52687-A26F-43DD-AD22-743EE1820722}"/>
              </a:ext>
            </a:extLst>
          </p:cNvPr>
          <p:cNvSpPr>
            <a:spLocks noGrp="1"/>
          </p:cNvSpPr>
          <p:nvPr>
            <p:ph type="title"/>
          </p:nvPr>
        </p:nvSpPr>
        <p:spPr>
          <a:xfrm>
            <a:off x="488950" y="73024"/>
            <a:ext cx="8650288" cy="763588"/>
          </a:xfrm>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4D7593-14FE-44CE-A37F-F50ED11AF2BD}"/>
                  </a:ext>
                </a:extLst>
              </p:cNvPr>
              <p:cNvSpPr>
                <a:spLocks noGrp="1"/>
              </p:cNvSpPr>
              <p:nvPr>
                <p:ph idx="1"/>
              </p:nvPr>
            </p:nvSpPr>
            <p:spPr/>
            <p:txBody>
              <a:bodyPr/>
              <a:lstStyle/>
              <a:p>
                <a:r>
                  <a:rPr lang="zh-CN" altLang="en-US" dirty="0"/>
                  <a:t>线性最小二乘问题</a:t>
                </a:r>
                <a:endParaRPr lang="en-US" altLang="zh-CN" dirty="0"/>
              </a:p>
              <a:p>
                <a:pPr lvl="1"/>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oMath>
                </a14:m>
                <a:r>
                  <a:rPr lang="zh-CN" altLang="en-US" dirty="0"/>
                  <a:t>。</a:t>
                </a:r>
                <a14:m>
                  <m:oMath xmlns:m="http://schemas.openxmlformats.org/officeDocument/2006/math">
                    <m:r>
                      <a:rPr lang="en-US" altLang="zh-CN" b="1" i="1" dirty="0" smtClean="0">
                        <a:latin typeface="Cambria Math" panose="02040503050406030204" pitchFamily="18" charset="0"/>
                      </a:rPr>
                      <m:t>𝒇</m:t>
                    </m:r>
                  </m:oMath>
                </a14:m>
                <a:r>
                  <a:rPr lang="zh-CN" altLang="en-US" dirty="0"/>
                  <a:t>可微且凸</a:t>
                </a:r>
                <a:endParaRPr lang="en-US" altLang="zh-CN" dirty="0"/>
              </a:p>
              <a:p>
                <a:pPr lvl="1"/>
                <a:r>
                  <a:rPr lang="zh-CN" altLang="en-US" dirty="0"/>
                  <a:t>其最</a:t>
                </a:r>
                <a:r>
                  <a:rPr lang="en-US" altLang="zh-CN" dirty="0"/>
                  <a:t>,</a:t>
                </a:r>
                <a:r>
                  <a:rPr lang="zh-CN" altLang="en-US" dirty="0"/>
                  <a:t>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为全局最优等价于</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solidFill>
                      <a:srgbClr val="FF0000"/>
                    </a:solidFill>
                  </a:rPr>
                  <a:t>求解线性方程组</a:t>
                </a:r>
                <a:endParaRPr lang="en-US" altLang="zh-CN" dirty="0">
                  <a:solidFill>
                    <a:srgbClr val="FF0000"/>
                  </a:solidFill>
                </a:endParaRPr>
              </a:p>
              <a:p>
                <a:r>
                  <a:rPr lang="zh-CN" altLang="en-US" dirty="0"/>
                  <a:t>非线性最小二乘问题</a:t>
                </a:r>
                <a:endParaRPr lang="en-US" altLang="zh-CN" dirty="0"/>
              </a:p>
              <a:p>
                <a:pPr lvl="1"/>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e>
                    </m:nary>
                  </m:oMath>
                </a14:m>
                <a:r>
                  <a:rPr lang="zh-CN" altLang="en-US" dirty="0"/>
                  <a:t>，非线性函数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oMath>
                </a14:m>
                <a:r>
                  <a:rPr lang="zh-CN" altLang="en-US" dirty="0"/>
                  <a:t>。非凸问题</a:t>
                </a:r>
                <a:r>
                  <a:rPr lang="en-US" altLang="zh-CN" dirty="0"/>
                  <a:t>!</a:t>
                </a:r>
              </a:p>
              <a:p>
                <a:pPr lvl="1"/>
                <a:r>
                  <a:rPr lang="zh-CN" altLang="en-US" dirty="0"/>
                  <a:t>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为该问题的局部最优解，则满足一阶必要条件，</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和二阶必要条件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dirty="0"/>
              </a:p>
              <a:p>
                <a:pPr lvl="1"/>
                <a:r>
                  <a:rPr lang="zh-CN" altLang="en-US" dirty="0"/>
                  <a:t>若点满足二阶充分条件</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zh-CN" altLang="en-US" dirty="0"/>
                  <a:t>，则该点为局部最优解。</a:t>
                </a:r>
              </a:p>
            </p:txBody>
          </p:sp>
        </mc:Choice>
        <mc:Fallback xmlns="">
          <p:sp>
            <p:nvSpPr>
              <p:cNvPr id="3" name="内容占位符 2">
                <a:extLst>
                  <a:ext uri="{FF2B5EF4-FFF2-40B4-BE49-F238E27FC236}">
                    <a16:creationId xmlns:a16="http://schemas.microsoft.com/office/drawing/2014/main" id="{2A4D7593-14FE-44CE-A37F-F50ED11AF2BD}"/>
                  </a:ext>
                </a:extLst>
              </p:cNvPr>
              <p:cNvSpPr>
                <a:spLocks noGrp="1" noRot="1" noChangeAspect="1" noMove="1" noResize="1" noEditPoints="1" noAdjustHandles="1" noChangeArrowheads="1" noChangeShapeType="1" noTextEdit="1"/>
              </p:cNvSpPr>
              <p:nvPr>
                <p:ph idx="1"/>
              </p:nvPr>
            </p:nvSpPr>
            <p:spPr>
              <a:blipFill>
                <a:blip r:embed="rId2"/>
                <a:stretch>
                  <a:fillRect l="-1389" t="-1735" r="-1257" b="-705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7D2C4DA-EA33-4AD6-BE52-FCD295FCDAF9}"/>
              </a:ext>
            </a:extLst>
          </p:cNvPr>
          <p:cNvSpPr txBox="1"/>
          <p:nvPr/>
        </p:nvSpPr>
        <p:spPr>
          <a:xfrm>
            <a:off x="5124126" y="3321149"/>
            <a:ext cx="4464050" cy="646331"/>
          </a:xfrm>
          <a:prstGeom prst="rect">
            <a:avLst/>
          </a:prstGeom>
          <a:noFill/>
        </p:spPr>
        <p:txBody>
          <a:bodyPr wrap="square" rtlCol="0">
            <a:spAutoFit/>
          </a:bodyPr>
          <a:lstStyle/>
          <a:p>
            <a:r>
              <a:rPr lang="zh-CN" altLang="en-US" sz="1800" dirty="0">
                <a:solidFill>
                  <a:srgbClr val="FF0000"/>
                </a:solidFill>
              </a:rPr>
              <a:t>这个线性方程组求解并不简单，从算法上看，与求解原最优化问题一样困难</a:t>
            </a:r>
          </a:p>
        </p:txBody>
      </p:sp>
    </p:spTree>
    <p:extLst>
      <p:ext uri="{BB962C8B-B14F-4D97-AF65-F5344CB8AC3E}">
        <p14:creationId xmlns:p14="http://schemas.microsoft.com/office/powerpoint/2010/main" val="34200531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p:sp>
        <p:nvSpPr>
          <p:cNvPr id="3" name="Content Placeholder 2"/>
          <p:cNvSpPr>
            <a:spLocks noGrp="1"/>
          </p:cNvSpPr>
          <p:nvPr>
            <p:ph idx="1"/>
          </p:nvPr>
        </p:nvSpPr>
        <p:spPr/>
        <p:txBody>
          <a:bodyPr/>
          <a:lstStyle/>
          <a:p>
            <a:r>
              <a:rPr lang="zh-CN" altLang="en-US" dirty="0"/>
              <a:t>上述介绍的都是无约束问题极值点的最优性条件，要么为必要条件，要么为充分条件，但都不是充要条件</a:t>
            </a:r>
            <a:endParaRPr lang="en-US" altLang="zh-CN" dirty="0"/>
          </a:p>
          <a:p>
            <a:r>
              <a:rPr lang="zh-CN" altLang="en-US" dirty="0"/>
              <a:t>这些都只能用来研究规划问题的局部最优解</a:t>
            </a:r>
            <a:endParaRPr lang="en-US" altLang="zh-CN" dirty="0"/>
          </a:p>
          <a:p>
            <a:r>
              <a:rPr lang="zh-CN" altLang="en-US" dirty="0"/>
              <a:t>对一般的非线性函数，要给出极值点的充要条件的一般表达式非常困难</a:t>
            </a:r>
            <a:endParaRPr lang="en-US" altLang="zh-CN" dirty="0"/>
          </a:p>
          <a:p>
            <a:r>
              <a:rPr lang="zh-CN" altLang="en-US" dirty="0"/>
              <a:t>但对于一类特殊的函数，凸函数，有非线性凸规划问题极值点的充要条件</a:t>
            </a:r>
          </a:p>
        </p:txBody>
      </p:sp>
      <p:pic>
        <p:nvPicPr>
          <p:cNvPr id="38914" name="Picture 2" descr="https://upload.wikimedia.org/wikipedia/commons/thumb/c/c7/ConvexFunction.svg/400px-ConvexFun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570" y="4934573"/>
            <a:ext cx="4320480" cy="22466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914"/>
                                        </p:tgtEl>
                                        <p:attrNameLst>
                                          <p:attrName>style.visibility</p:attrName>
                                        </p:attrNameLst>
                                      </p:cBhvr>
                                      <p:to>
                                        <p:strVal val="visible"/>
                                      </p:to>
                                    </p:set>
                                    <p:anim calcmode="lin" valueType="num">
                                      <p:cBhvr additive="base">
                                        <p:cTn id="31" dur="500" fill="hold"/>
                                        <p:tgtEl>
                                          <p:spTgt spid="38914"/>
                                        </p:tgtEl>
                                        <p:attrNameLst>
                                          <p:attrName>ppt_x</p:attrName>
                                        </p:attrNameLst>
                                      </p:cBhvr>
                                      <p:tavLst>
                                        <p:tav tm="0">
                                          <p:val>
                                            <p:strVal val="#ppt_x"/>
                                          </p:val>
                                        </p:tav>
                                        <p:tav tm="100000">
                                          <p:val>
                                            <p:strVal val="#ppt_x"/>
                                          </p:val>
                                        </p:tav>
                                      </p:tavLst>
                                    </p:anim>
                                    <p:anim calcmode="lin" valueType="num">
                                      <p:cBhvr additive="base">
                                        <p:cTn id="32"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一般无约束问题的最优性条件</a:t>
            </a:r>
            <a:endParaRPr lang="en-US" altLang="zh-CN" dirty="0"/>
          </a:p>
          <a:p>
            <a:r>
              <a:rPr lang="zh-CN" altLang="en-US" dirty="0">
                <a:solidFill>
                  <a:srgbClr val="FF0000"/>
                </a:solidFill>
              </a:rPr>
              <a:t>凸无约束问题的最优性条件</a:t>
            </a:r>
            <a:endParaRPr lang="en-US" altLang="zh-CN" dirty="0">
              <a:solidFill>
                <a:srgbClr val="FF0000"/>
              </a:solidFill>
            </a:endParaRPr>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a:t>
                </a:r>
                <a:r>
                  <a:rPr lang="zh-CN" altLang="en-US" sz="2000" dirty="0">
                    <a:solidFill>
                      <a:srgbClr val="FF0000"/>
                    </a:solidFill>
                  </a:rPr>
                  <a:t>次梯度</a:t>
                </a:r>
                <a:r>
                  <a:rPr lang="en-US" altLang="zh-CN" sz="2000" dirty="0">
                    <a:solidFill>
                      <a:srgbClr val="FF0000"/>
                    </a:solidFill>
                  </a:rPr>
                  <a:t>(</a:t>
                </a:r>
                <a:r>
                  <a:rPr lang="en-US" altLang="zh-CN" sz="2000" dirty="0" err="1">
                    <a:solidFill>
                      <a:srgbClr val="FF0000"/>
                    </a:solidFill>
                  </a:rPr>
                  <a:t>subgradient</a:t>
                </a:r>
                <a:r>
                  <a:rPr lang="en-US" altLang="zh-CN" sz="2000" dirty="0">
                    <a:solidFill>
                      <a:srgbClr val="FF0000"/>
                    </a:solidFill>
                  </a:rPr>
                  <a:t>))</a:t>
                </a:r>
                <a:r>
                  <a:rPr lang="zh-CN" altLang="en-US" sz="2000" dirty="0"/>
                  <a:t>多元函数</a:t>
                </a:r>
                <a14:m>
                  <m:oMath xmlns:m="http://schemas.openxmlformats.org/officeDocument/2006/math">
                    <m:r>
                      <a:rPr lang="en-US" altLang="zh-CN" sz="2000" i="1">
                        <a:latin typeface="Cambria Math"/>
                      </a:rPr>
                      <m:t>𝒇</m:t>
                    </m:r>
                  </m:oMath>
                </a14:m>
                <a:r>
                  <a:rPr lang="zh-CN" altLang="en-US" sz="2000" dirty="0"/>
                  <a:t>定义在非空开凸集</a:t>
                </a:r>
                <a14:m>
                  <m:oMath xmlns:m="http://schemas.openxmlformats.org/officeDocument/2006/math">
                    <m:r>
                      <a:rPr lang="en-US" altLang="zh-CN" sz="2000" i="1">
                        <a:latin typeface="Cambria Math"/>
                      </a:rPr>
                      <m:t>𝑺</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zh-CN" altLang="en-US" sz="2000" dirty="0"/>
                  <a:t>上的凸函数，但</a:t>
                </a:r>
                <a14:m>
                  <m:oMath xmlns:m="http://schemas.openxmlformats.org/officeDocument/2006/math">
                    <m:r>
                      <a:rPr lang="en-US" altLang="zh-CN" sz="2000" i="1">
                        <a:latin typeface="Cambria Math"/>
                      </a:rPr>
                      <m:t>𝒇</m:t>
                    </m:r>
                  </m:oMath>
                </a14:m>
                <a:r>
                  <a:rPr lang="zh-CN" altLang="en-US" sz="2000" dirty="0"/>
                  <a:t>不一定处处可微。此时采用次梯度的概念来类比梯度的概念。函数</a:t>
                </a:r>
                <a14:m>
                  <m:oMath xmlns:m="http://schemas.openxmlformats.org/officeDocument/2006/math">
                    <m:r>
                      <a:rPr lang="en-US" altLang="zh-CN" sz="2000" b="1" i="1" smtClean="0">
                        <a:latin typeface="Cambria Math"/>
                      </a:rPr>
                      <m:t>𝒇</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处的次梯度是一个向量</a:t>
                </a:r>
                <a14:m>
                  <m:oMath xmlns:m="http://schemas.openxmlformats.org/officeDocument/2006/math">
                    <m:r>
                      <a:rPr lang="en-US" altLang="zh-CN" sz="2000" b="1" i="1" smtClean="0">
                        <a:latin typeface="Cambria Math"/>
                      </a:rPr>
                      <m:t>𝒗</m:t>
                    </m:r>
                  </m:oMath>
                </a14:m>
                <a:r>
                  <a:rPr lang="en-US" altLang="zh-CN" sz="2000" dirty="0"/>
                  <a:t>,</a:t>
                </a:r>
                <a:r>
                  <a:rPr lang="zh-CN" altLang="en-US" sz="2000" dirty="0"/>
                  <a:t>如果对于</a:t>
                </a:r>
                <a14:m>
                  <m:oMath xmlns:m="http://schemas.openxmlformats.org/officeDocument/2006/math">
                    <m:r>
                      <a:rPr lang="en-US" altLang="zh-CN" sz="2000" b="1" i="1" smtClean="0">
                        <a:latin typeface="Cambria Math"/>
                      </a:rPr>
                      <m:t>𝑺</m:t>
                    </m:r>
                  </m:oMath>
                </a14:m>
                <a:r>
                  <a:rPr lang="zh-CN" altLang="en-US" sz="2000" dirty="0"/>
                  <a:t>内的任意</a:t>
                </a:r>
                <a14:m>
                  <m:oMath xmlns:m="http://schemas.openxmlformats.org/officeDocument/2006/math">
                    <m:r>
                      <a:rPr lang="en-US" altLang="zh-CN" sz="2000" b="1" i="1" smtClean="0">
                        <a:latin typeface="Cambria Math"/>
                      </a:rPr>
                      <m:t>𝒙</m:t>
                    </m:r>
                  </m:oMath>
                </a14:m>
                <a:r>
                  <a:rPr lang="zh-CN" altLang="en-US" sz="2000" dirty="0"/>
                  <a:t>，都有</a:t>
                </a:r>
                <a:r>
                  <a:rPr lang="en-US" altLang="zh-CN" sz="2000" dirty="0"/>
                  <a:t>:</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panose="02040503050406030204" pitchFamily="18" charset="0"/>
                          </a:rPr>
                          <m:t>𝑻</m:t>
                        </m:r>
                      </m:sup>
                    </m:sSup>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oMath>
                </a14:m>
                <a:r>
                  <a:rPr lang="zh-CN" altLang="en-US" sz="2000" dirty="0"/>
                  <a:t>成立，所有次梯度的集合称为</a:t>
                </a:r>
                <a:r>
                  <a:rPr lang="zh-CN" altLang="en-US" sz="2000" dirty="0">
                    <a:solidFill>
                      <a:srgbClr val="FF0000"/>
                    </a:solidFill>
                  </a:rPr>
                  <a:t>次微分</a:t>
                </a:r>
                <a:r>
                  <a:rPr lang="en-US" altLang="zh-CN" sz="2000" dirty="0">
                    <a:solidFill>
                      <a:srgbClr val="FF0000"/>
                    </a:solidFill>
                  </a:rPr>
                  <a:t>(</a:t>
                </a:r>
                <a:r>
                  <a:rPr lang="en-US" altLang="zh-CN" sz="2000" dirty="0" err="1">
                    <a:solidFill>
                      <a:srgbClr val="FF0000"/>
                    </a:solidFill>
                  </a:rPr>
                  <a:t>subdifferential</a:t>
                </a:r>
                <a:r>
                  <a:rPr lang="en-US" altLang="zh-CN" sz="2000" dirty="0">
                    <a:solidFill>
                      <a:srgbClr val="FF0000"/>
                    </a:solidFill>
                  </a:rPr>
                  <a:t>)</a:t>
                </a:r>
                <a:r>
                  <a:rPr lang="zh-CN" altLang="en-US" sz="2000" dirty="0"/>
                  <a:t>，记为</a:t>
                </a:r>
                <a14:m>
                  <m:oMath xmlns:m="http://schemas.openxmlformats.org/officeDocument/2006/math">
                    <m:r>
                      <a:rPr lang="zh-CN" altLang="en-US" sz="2000" i="1"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oMath>
                </a14:m>
                <a:endParaRPr lang="en-US" altLang="zh-CN" sz="2000" dirty="0"/>
              </a:p>
              <a:p>
                <a:pPr lvl="1"/>
                <a:r>
                  <a:rPr lang="zh-CN" altLang="en-US" sz="2000" dirty="0"/>
                  <a:t>从后续凸函数判定的一阶充要条件可以看出，这定义借鉴了这点</a:t>
                </a:r>
                <a:endParaRPr lang="en-US" altLang="zh-CN" sz="2000" dirty="0"/>
              </a:p>
              <a:p>
                <a:r>
                  <a:rPr lang="zh-CN" altLang="en-US" sz="2000" dirty="0"/>
                  <a:t>如果为一维，则可称为次导数</a:t>
                </a:r>
                <a:r>
                  <a:rPr lang="en-US" altLang="zh-CN" sz="2000" dirty="0"/>
                  <a:t>(</a:t>
                </a:r>
                <a:r>
                  <a:rPr lang="en-US" altLang="zh-CN" sz="2000" dirty="0" err="1"/>
                  <a:t>subderivative</a:t>
                </a:r>
                <a:r>
                  <a:rPr lang="en-US" altLang="zh-CN" sz="2000" dirty="0"/>
                  <a:t>),</a:t>
                </a:r>
                <a:r>
                  <a:rPr lang="zh-CN" altLang="en-US" sz="2000" dirty="0"/>
                  <a:t>例如凸函数</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e>
                    </m:d>
                  </m:oMath>
                </a14:m>
                <a:r>
                  <a:rPr lang="en-US" altLang="zh-CN" sz="2000" dirty="0"/>
                  <a:t>,</a:t>
                </a:r>
                <a:r>
                  <a:rPr lang="zh-CN" altLang="en-US" sz="2000" dirty="0"/>
                  <a:t>其在原点的次微分是区间</a:t>
                </a:r>
                <a14:m>
                  <m:oMath xmlns:m="http://schemas.openxmlformats.org/officeDocument/2006/math">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a:t>
                </a:r>
                <a:r>
                  <a:rPr lang="zh-CN" altLang="en-US" sz="2000" dirty="0"/>
                  <a:t>而在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&lt;</m:t>
                    </m:r>
                    <m:r>
                      <a:rPr lang="en-US" altLang="zh-CN" sz="2000" b="1" i="1" smtClean="0">
                        <a:latin typeface="Cambria Math"/>
                      </a:rPr>
                      <m:t>𝟎</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r>
                      <a:rPr lang="en-US" altLang="zh-CN" sz="2000" b="1" i="1" dirty="0" smtClean="0">
                        <a:latin typeface="Cambria Math"/>
                      </a:rPr>
                      <m:t>&gt;</m:t>
                    </m:r>
                    <m:r>
                      <a:rPr lang="en-US" altLang="zh-CN" sz="2000" b="1" i="1" dirty="0" smtClean="0">
                        <a:latin typeface="Cambria Math"/>
                      </a:rPr>
                      <m:t>𝟎</m:t>
                    </m:r>
                  </m:oMath>
                </a14:m>
                <a:r>
                  <a:rPr lang="zh-CN" altLang="en-US" sz="2000" dirty="0"/>
                  <a:t>的次微分分别为单元素集合</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𝟏</m:t>
                        </m:r>
                      </m:e>
                    </m:d>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a:t>
                </a:r>
              </a:p>
              <a:p>
                <a:pPr lvl="1"/>
                <a:r>
                  <a:rPr lang="zh-CN" altLang="en-US" sz="1600" dirty="0"/>
                  <a:t>又如</a:t>
                </a:r>
                <a14:m>
                  <m:oMath xmlns:m="http://schemas.openxmlformats.org/officeDocument/2006/math">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𝒎𝒂𝒙</m:t>
                    </m:r>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num>
                      <m:den>
                        <m:r>
                          <a:rPr lang="en-US" altLang="zh-CN" sz="1600" b="1" i="1" smtClean="0">
                            <a:latin typeface="Cambria Math"/>
                          </a:rPr>
                          <m:t>𝟐</m:t>
                        </m:r>
                      </m:den>
                    </m:f>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𝟐</m:t>
                            </m:r>
                          </m:sup>
                        </m:sSup>
                        <m:r>
                          <a:rPr lang="en-US" altLang="zh-CN" sz="1600" b="1" i="1" smtClean="0">
                            <a:latin typeface="Cambria Math"/>
                          </a:rPr>
                          <m:t>−</m:t>
                        </m:r>
                        <m:r>
                          <a:rPr lang="en-US" altLang="zh-CN" sz="1600" b="1" i="1" smtClean="0">
                            <a:latin typeface="Cambria Math"/>
                          </a:rPr>
                          <m:t>𝟏</m:t>
                        </m:r>
                      </m:e>
                    </m:d>
                    <m:r>
                      <a:rPr lang="en-US" altLang="zh-CN" sz="1600" b="1" i="1" smtClean="0">
                        <a:latin typeface="Cambria Math"/>
                      </a:rPr>
                      <m:t>}</m:t>
                    </m:r>
                  </m:oMath>
                </a14:m>
                <a:r>
                  <a:rPr lang="zh-CN" altLang="en-US" sz="1600" dirty="0"/>
                  <a:t>，</a:t>
                </a:r>
                <a:r>
                  <a:rPr lang="zh-CN" altLang="en-US" sz="1600" dirty="0">
                    <a:solidFill>
                      <a:srgbClr val="FF0000"/>
                    </a:solidFill>
                  </a:rPr>
                  <a:t>练习</a:t>
                </a:r>
                <a:r>
                  <a:rPr lang="zh-CN" altLang="en-US" sz="1600" dirty="0"/>
                  <a:t>求出其次梯度</a:t>
                </a:r>
                <a:endParaRPr lang="en-US" altLang="zh-CN" sz="1600" dirty="0"/>
              </a:p>
              <a:p>
                <a:r>
                  <a:rPr lang="zh-CN" altLang="en-US" sz="2000" dirty="0"/>
                  <a:t>函数</a:t>
                </a:r>
                <a14:m>
                  <m:oMath xmlns:m="http://schemas.openxmlformats.org/officeDocument/2006/math">
                    <m:r>
                      <a:rPr lang="en-US" altLang="zh-CN" sz="2000" b="1" i="1" smtClean="0">
                        <a:latin typeface="Cambria Math"/>
                      </a:rPr>
                      <m:t>𝒇</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以</a:t>
                </a:r>
                <a14:m>
                  <m:oMath xmlns:m="http://schemas.openxmlformats.org/officeDocument/2006/math">
                    <m:r>
                      <a:rPr lang="en-US" altLang="zh-CN" sz="2000" b="1" i="1" dirty="0" smtClean="0">
                        <a:latin typeface="Cambria Math"/>
                      </a:rPr>
                      <m:t>𝜵</m:t>
                    </m:r>
                    <m:r>
                      <a:rPr lang="en-US" altLang="zh-CN" sz="2000" b="1" i="1" dirty="0" smtClean="0">
                        <a:latin typeface="Cambria Math"/>
                      </a:rPr>
                      <m:t>𝒇</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r>
                      <a:rPr lang="en-US" altLang="zh-CN" sz="2000" b="1" i="0" dirty="0" smtClean="0">
                        <a:latin typeface="Cambria Math"/>
                      </a:rPr>
                      <m:t>)</m:t>
                    </m:r>
                  </m:oMath>
                </a14:m>
                <a:r>
                  <a:rPr lang="zh-CN" altLang="en-US" sz="2000" dirty="0"/>
                  <a:t>可微</a:t>
                </a:r>
                <a:r>
                  <a:rPr lang="en-US" altLang="zh-CN" sz="2000" dirty="0"/>
                  <a:t>,</a:t>
                </a:r>
                <a:r>
                  <a:rPr lang="zh-CN" altLang="en-US" sz="2000" dirty="0"/>
                  <a:t>当且仅当它有</a:t>
                </a:r>
                <a14:m>
                  <m:oMath xmlns:m="http://schemas.openxmlformats.org/officeDocument/2006/math">
                    <m:r>
                      <a:rPr lang="en-US" altLang="zh-CN" sz="2000" i="1" dirty="0">
                        <a:latin typeface="Cambria Math"/>
                      </a:rPr>
                      <m:t>𝜵</m:t>
                    </m:r>
                    <m:r>
                      <a:rPr lang="en-US" altLang="zh-CN" sz="2000" i="1" dirty="0">
                        <a:latin typeface="Cambria Math"/>
                      </a:rPr>
                      <m:t>𝒇</m:t>
                    </m:r>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𝟎</m:t>
                        </m:r>
                      </m:sub>
                    </m:sSub>
                    <m:r>
                      <a:rPr lang="en-US" altLang="zh-CN" sz="2000" dirty="0">
                        <a:latin typeface="Cambria Math"/>
                      </a:rPr>
                      <m:t>)</m:t>
                    </m:r>
                  </m:oMath>
                </a14:m>
                <a:r>
                  <a:rPr lang="zh-CN" altLang="en-US" sz="2000" dirty="0"/>
                  <a:t>作为在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的唯一次梯度。</a:t>
                </a:r>
                <a:endParaRPr lang="en-US" altLang="zh-CN" sz="2000" dirty="0"/>
              </a:p>
              <a:p>
                <a:pPr lvl="1"/>
                <a:r>
                  <a:rPr lang="zh-CN" altLang="en-US" sz="1600" dirty="0"/>
                  <a:t>注意，次微分是</a:t>
                </a:r>
                <a:r>
                  <a:rPr lang="zh-CN" altLang="en-US" sz="1600" dirty="0">
                    <a:solidFill>
                      <a:srgbClr val="FF0000"/>
                    </a:solidFill>
                  </a:rPr>
                  <a:t>非空的，凸的</a:t>
                </a:r>
                <a:r>
                  <a:rPr lang="zh-CN" altLang="en-US" sz="1600" dirty="0"/>
                  <a:t>，和紧的。</a:t>
                </a:r>
                <a:endParaRPr lang="en-US" altLang="zh-CN" sz="1600" dirty="0"/>
              </a:p>
              <a:p>
                <a:r>
                  <a:rPr lang="zh-CN" altLang="en-US" sz="2000" dirty="0"/>
                  <a:t>凸集上的可微函数</a:t>
                </a:r>
                <a14:m>
                  <m:oMath xmlns:m="http://schemas.openxmlformats.org/officeDocument/2006/math">
                    <m:r>
                      <a:rPr lang="en-US" altLang="zh-CN" sz="2000" b="1" i="1" smtClean="0">
                        <a:latin typeface="Cambria Math" panose="02040503050406030204" pitchFamily="18" charset="0"/>
                      </a:rPr>
                      <m:t>𝒇</m:t>
                    </m:r>
                  </m:oMath>
                </a14:m>
                <a:r>
                  <a:rPr lang="en-US" altLang="zh-CN" sz="2000" dirty="0"/>
                  <a:t>,</a:t>
                </a:r>
                <a:r>
                  <a:rPr lang="zh-CN" altLang="en-US" sz="2000" dirty="0"/>
                  <a:t>其为凸函数等价于：</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𝒅𝒐𝒎</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𝒇</m:t>
                    </m:r>
                  </m:oMath>
                </a14:m>
                <a:endParaRPr lang="en-US" altLang="zh-CN" sz="2000" dirty="0"/>
              </a:p>
              <a:p>
                <a:r>
                  <a:rPr lang="zh-CN" altLang="en-US" sz="2000" dirty="0"/>
                  <a:t>可微函数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为凸函数等价于</a:t>
                </a:r>
                <a14:m>
                  <m:oMath xmlns:m="http://schemas.openxmlformats.org/officeDocument/2006/math">
                    <m:r>
                      <m:rPr>
                        <m:sty m:val="p"/>
                      </m:rPr>
                      <a:rPr lang="en-US" altLang="zh-CN" sz="2000" i="1" dirty="0">
                        <a:latin typeface="Cambria Math" panose="02040503050406030204" pitchFamily="18" charset="0"/>
                      </a:rPr>
                      <m:t>do</m:t>
                    </m:r>
                    <m:r>
                      <a:rPr lang="en-US" altLang="zh-CN" sz="2000" b="1" i="1" dirty="0" smtClean="0">
                        <a:latin typeface="Cambria Math" panose="02040503050406030204" pitchFamily="18" charset="0"/>
                      </a:rPr>
                      <m:t>𝒎𝒇</m:t>
                    </m:r>
                  </m:oMath>
                </a14:m>
                <a:r>
                  <a:rPr lang="zh-CN" altLang="en-US" sz="2000" dirty="0"/>
                  <a:t>为凸，且</a:t>
                </a:r>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oMath>
                </a14:m>
                <a:r>
                  <a:rPr lang="zh-CN" altLang="en-US" sz="2000" dirty="0"/>
                  <a:t>单调：</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𝒅𝒐𝒎𝒇</m:t>
                    </m:r>
                  </m:oMath>
                </a14:m>
                <a:endParaRPr lang="en-US" altLang="zh-CN" sz="2000" dirty="0"/>
              </a:p>
              <a:p>
                <a:r>
                  <a:rPr lang="zh-CN" altLang="en-US" sz="2000" dirty="0"/>
                  <a:t>复合优化问题</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oMath>
                </a14:m>
                <a:r>
                  <a:rPr lang="zh-CN" altLang="en-US" sz="2000" dirty="0"/>
                  <a:t>光滑</a:t>
                </a:r>
                <a:r>
                  <a:rPr lang="en-US" altLang="zh-CN" sz="2000" dirty="0"/>
                  <a:t>,</a:t>
                </a:r>
                <a14:m>
                  <m:oMath xmlns:m="http://schemas.openxmlformats.org/officeDocument/2006/math">
                    <m:r>
                      <a:rPr lang="en-US" altLang="zh-CN" sz="2000" b="1" i="1" smtClean="0">
                        <a:latin typeface="Cambria Math" panose="02040503050406030204" pitchFamily="18" charset="0"/>
                      </a:rPr>
                      <m:t>𝒉</m:t>
                    </m:r>
                  </m:oMath>
                </a14:m>
                <a:r>
                  <a:rPr lang="zh-CN" altLang="en-US" sz="2000" dirty="0"/>
                  <a:t>为凸，则有一阶必要条件</a:t>
                </a:r>
                <a:endParaRPr lang="en-US" altLang="zh-CN" sz="2000" dirty="0"/>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为局部极小点，则</a:t>
                </a:r>
                <a14:m>
                  <m:oMath xmlns:m="http://schemas.openxmlformats.org/officeDocument/2006/math">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𝒉</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zh-CN" altLang="en-US" sz="2000" dirty="0"/>
                  <a:t>为函数在点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的次梯度集合</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b="-12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8302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14:m>
                  <m:oMath xmlns:m="http://schemas.openxmlformats.org/officeDocument/2006/math">
                    <m:r>
                      <a:rPr lang="en-US" altLang="zh-CN" sz="2800" b="1" i="1" smtClean="0">
                        <a:latin typeface="Cambria Math" panose="02040503050406030204" pitchFamily="18" charset="0"/>
                      </a:rPr>
                      <m:t>𝒎𝒊</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sub>
                    </m:sSub>
                    <m:r>
                      <a:rPr lang="en-US" altLang="zh-CN" sz="2800" b="1" i="1" smtClean="0">
                        <a:latin typeface="Cambria Math" panose="02040503050406030204" pitchFamily="18" charset="0"/>
                      </a:rPr>
                      <m:t>𝝍</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𝝁</m:t>
                    </m:r>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oMath>
                </a14:m>
                <a:r>
                  <a:rPr lang="zh-CN" altLang="en-US" sz="2800" dirty="0"/>
                  <a:t>为光滑函数，</a:t>
                </a:r>
                <a14:m>
                  <m:oMath xmlns:m="http://schemas.openxmlformats.org/officeDocument/2006/math">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oMath>
                </a14:m>
                <a:r>
                  <a:rPr lang="zh-CN" altLang="en-US" sz="2800" dirty="0"/>
                  <a:t>不可微，</a:t>
                </a:r>
                <a:endParaRPr lang="en-US" altLang="zh-CN" sz="2800" dirty="0"/>
              </a:p>
              <a:p>
                <a:pPr lvl="1"/>
                <a:r>
                  <a:rPr lang="zh-CN" altLang="en-US" sz="2400" dirty="0"/>
                  <a:t>此时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𝒊</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。若点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为局部最优点，则其满足</a:t>
                </a:r>
                <a:endParaRPr lang="en-US" altLang="zh-CN" sz="2400" dirty="0"/>
              </a:p>
              <a:p>
                <a:pPr lvl="1"/>
                <a14:m>
                  <m:oMath xmlns:m="http://schemas.openxmlformats.org/officeDocument/2006/math">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endParaRPr lang="en-US" altLang="zh-CN" sz="2400" dirty="0"/>
              </a:p>
              <a:p>
                <a:pPr lvl="1"/>
                <a:r>
                  <a:rPr lang="zh-CN" altLang="en-US" sz="2400" dirty="0"/>
                  <a:t>即：</a:t>
                </a:r>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r>
                                <m:rPr>
                                  <m:brk m:alnAt="7"/>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𝝁</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mr>
                        </m:m>
                      </m:e>
                    </m:d>
                  </m:oMath>
                </a14:m>
                <a:endParaRPr lang="en-US" altLang="zh-CN" sz="2400" dirty="0"/>
              </a:p>
              <a:p>
                <a:pPr lvl="1"/>
                <a:r>
                  <a:rPr lang="zh-CN" altLang="en-US" sz="2400" dirty="0"/>
                  <a:t>进一步，如果</a:t>
                </a:r>
                <a14:m>
                  <m:oMath xmlns:m="http://schemas.openxmlformats.org/officeDocument/2006/math">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是凸的，例如</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oMath>
                </a14:m>
                <a:r>
                  <a:rPr lang="en-US" altLang="zh-CN" sz="2400" dirty="0"/>
                  <a:t>,</a:t>
                </a:r>
                <a:r>
                  <a:rPr lang="zh-CN" altLang="en-US" sz="2400" dirty="0"/>
                  <a:t>则此时满足上述要求的点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就是这个问题的全局最优解。</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302"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1068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altLang="zh-CN" sz="2400" dirty="0"/>
                  <a:t>(</a:t>
                </a:r>
                <a:r>
                  <a:rPr lang="zh-CN" altLang="en-US" sz="2400" dirty="0">
                    <a:solidFill>
                      <a:srgbClr val="FF0000"/>
                    </a:solidFill>
                  </a:rPr>
                  <a:t>凸函数的一阶充要条件</a:t>
                </a:r>
                <a:r>
                  <a:rPr lang="en-US" altLang="zh-CN" sz="2400" dirty="0"/>
                  <a:t>)</a:t>
                </a:r>
                <a:r>
                  <a:rPr lang="zh-CN" altLang="en-US" sz="2400" dirty="0"/>
                  <a:t>多元函数</a:t>
                </a:r>
                <a14:m>
                  <m:oMath xmlns:m="http://schemas.openxmlformats.org/officeDocument/2006/math">
                    <m:r>
                      <a:rPr lang="en-US" altLang="zh-CN" sz="2400" b="1" i="1" smtClean="0">
                        <a:latin typeface="Cambria Math"/>
                      </a:rPr>
                      <m:t>𝒇</m:t>
                    </m:r>
                  </m:oMath>
                </a14:m>
                <a:r>
                  <a:rPr lang="zh-CN" altLang="en-US" sz="2400" dirty="0"/>
                  <a:t>定义在非空开凸集</a:t>
                </a:r>
                <a14:m>
                  <m:oMath xmlns:m="http://schemas.openxmlformats.org/officeDocument/2006/math">
                    <m:r>
                      <a:rPr lang="en-US" altLang="zh-CN" sz="2400" b="1" i="1" smtClean="0">
                        <a:latin typeface="Cambria Math"/>
                      </a:rPr>
                      <m:t>𝑺</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上的可微函数，则</a:t>
                </a:r>
                <a14:m>
                  <m:oMath xmlns:m="http://schemas.openxmlformats.org/officeDocument/2006/math">
                    <m:r>
                      <a:rPr lang="en-US" altLang="zh-CN" sz="2400" b="1" i="1" smtClean="0">
                        <a:latin typeface="Cambria Math"/>
                      </a:rPr>
                      <m:t>𝒇</m:t>
                    </m:r>
                  </m:oMath>
                </a14:m>
                <a:r>
                  <a:rPr lang="zh-CN" altLang="en-US" sz="2400" dirty="0"/>
                  <a:t>为凸函数的</a:t>
                </a:r>
                <a:r>
                  <a:rPr lang="zh-CN" altLang="en-US" sz="2400" dirty="0">
                    <a:solidFill>
                      <a:srgbClr val="FF0000"/>
                    </a:solidFill>
                  </a:rPr>
                  <a:t>充要条件</a:t>
                </a:r>
                <a:r>
                  <a:rPr lang="zh-CN" altLang="en-US" sz="2400" dirty="0"/>
                  <a:t>是</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𝒚</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r>
                          <a:rPr lang="en-US" altLang="zh-CN" sz="2400" b="1" i="1" smtClean="0">
                            <a:latin typeface="Cambria Math"/>
                          </a:rPr>
                          <m:t>𝒚</m:t>
                        </m:r>
                        <m:r>
                          <a:rPr lang="en-US" altLang="zh-CN" sz="2400" b="1" i="1" smtClean="0">
                            <a:latin typeface="Cambria Math"/>
                          </a:rPr>
                          <m:t>−</m:t>
                        </m:r>
                        <m:r>
                          <a:rPr lang="en-US" altLang="zh-CN" sz="2400" b="1" i="1" smtClean="0">
                            <a:latin typeface="Cambria Math"/>
                          </a:rPr>
                          <m:t>𝒙</m:t>
                        </m:r>
                      </m:e>
                    </m:d>
                    <m:r>
                      <a:rPr lang="en-US" altLang="zh-CN" sz="2400" b="1" i="0" smtClean="0">
                        <a:latin typeface="Cambria Math"/>
                      </a:rPr>
                      <m:t>,</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𝒚</m:t>
                    </m:r>
                    <m:r>
                      <a:rPr lang="en-US" altLang="zh-CN" sz="2400" b="1" i="1" smtClean="0">
                        <a:latin typeface="Cambria Math"/>
                      </a:rPr>
                      <m:t>∈</m:t>
                    </m:r>
                    <m:r>
                      <a:rPr lang="en-US" altLang="zh-CN" sz="2400" b="1" i="1" smtClean="0">
                        <a:latin typeface="Cambria Math"/>
                      </a:rPr>
                      <m:t>𝑺</m:t>
                    </m:r>
                  </m:oMath>
                </a14:m>
                <a:r>
                  <a:rPr lang="zh-CN" altLang="en-US" sz="2400" dirty="0"/>
                  <a:t>，如果</a:t>
                </a:r>
                <a14:m>
                  <m:oMath xmlns:m="http://schemas.openxmlformats.org/officeDocument/2006/math">
                    <m:r>
                      <a:rPr lang="en-US" altLang="zh-CN" sz="2400" b="1" i="1" smtClean="0">
                        <a:latin typeface="Cambria Math"/>
                      </a:rPr>
                      <m:t>&gt;</m:t>
                    </m:r>
                  </m:oMath>
                </a14:m>
                <a:r>
                  <a:rPr lang="en-US" altLang="zh-CN" sz="2400" dirty="0"/>
                  <a:t>,</a:t>
                </a:r>
                <a:r>
                  <a:rPr lang="zh-CN" altLang="en-US" sz="2400" dirty="0"/>
                  <a:t>则为严格凸函数</a:t>
                </a:r>
                <a:endParaRPr lang="en-US" altLang="zh-CN" sz="2400" dirty="0"/>
              </a:p>
              <a:p>
                <a:r>
                  <a:rPr lang="zh-CN" altLang="en-US" sz="2400" dirty="0"/>
                  <a:t>等价地，如果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是凸函数</a:t>
                </a:r>
                <a14:m>
                  <m:oMath xmlns:m="http://schemas.openxmlformats.org/officeDocument/2006/math">
                    <m:r>
                      <a:rPr lang="en-US" altLang="zh-CN" sz="2400" b="1" i="1" smtClean="0">
                        <a:latin typeface="Cambria Math" panose="02040503050406030204" pitchFamily="18" charset="0"/>
                      </a:rPr>
                      <m:t>𝒇</m:t>
                    </m:r>
                  </m:oMath>
                </a14:m>
                <a:r>
                  <a:rPr lang="zh-CN" altLang="en-US" sz="2400" dirty="0"/>
                  <a:t>的一个全局极小点，当且仅当（</a:t>
                </a:r>
                <a:r>
                  <a:rPr lang="en-US" altLang="zh-CN" sz="2400" dirty="0" err="1"/>
                  <a:t>iff</a:t>
                </a:r>
                <a:r>
                  <a:rPr lang="zh-CN" altLang="en-US" sz="2400" dirty="0"/>
                  <a:t>）</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oMath>
                </a14:m>
                <a:endParaRPr lang="en-US" altLang="zh-CN" sz="2400" dirty="0"/>
              </a:p>
              <a:p>
                <a:pPr lvl="1"/>
                <a:r>
                  <a:rPr lang="zh-CN" altLang="en-US" sz="2000" dirty="0"/>
                  <a:t>证明（略）</a:t>
                </a:r>
                <a:endParaRPr lang="en-US" altLang="zh-CN" sz="2000" dirty="0"/>
              </a:p>
              <a:p>
                <a:r>
                  <a:rPr lang="en-US" altLang="zh-CN" sz="2400" dirty="0"/>
                  <a:t>(</a:t>
                </a:r>
                <a:r>
                  <a:rPr lang="zh-CN" altLang="en-US" sz="2400" dirty="0">
                    <a:solidFill>
                      <a:srgbClr val="FF0000"/>
                    </a:solidFill>
                  </a:rPr>
                  <a:t>凸函数的二阶充要条件</a:t>
                </a:r>
                <a:r>
                  <a:rPr lang="en-US" altLang="zh-CN" sz="2400" dirty="0"/>
                  <a:t>)</a:t>
                </a:r>
                <a:r>
                  <a:rPr lang="zh-CN" altLang="en-US" sz="2400" dirty="0"/>
                  <a:t>多元函数</a:t>
                </a:r>
                <a14:m>
                  <m:oMath xmlns:m="http://schemas.openxmlformats.org/officeDocument/2006/math">
                    <m:r>
                      <a:rPr lang="en-US" altLang="zh-CN" sz="2400" i="1">
                        <a:latin typeface="Cambria Math"/>
                      </a:rPr>
                      <m:t>𝒇</m:t>
                    </m:r>
                  </m:oMath>
                </a14:m>
                <a:r>
                  <a:rPr lang="zh-CN" altLang="en-US" sz="2400" dirty="0"/>
                  <a:t>定义在非空开凸集</a:t>
                </a:r>
                <a14:m>
                  <m:oMath xmlns:m="http://schemas.openxmlformats.org/officeDocument/2006/math">
                    <m:r>
                      <a:rPr lang="en-US" altLang="zh-CN" sz="2400" i="1">
                        <a:latin typeface="Cambria Math"/>
                      </a:rPr>
                      <m:t>𝑺</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上的二阶可微函数，则</a:t>
                </a:r>
                <a14:m>
                  <m:oMath xmlns:m="http://schemas.openxmlformats.org/officeDocument/2006/math">
                    <m:r>
                      <a:rPr lang="en-US" altLang="zh-CN" sz="2400" i="1">
                        <a:latin typeface="Cambria Math"/>
                      </a:rPr>
                      <m:t>𝒇</m:t>
                    </m:r>
                  </m:oMath>
                </a14:m>
                <a:r>
                  <a:rPr lang="zh-CN" altLang="en-US" sz="2400" dirty="0"/>
                  <a:t>为凸函数的</a:t>
                </a:r>
                <a:r>
                  <a:rPr lang="zh-CN" altLang="en-US" sz="2400" dirty="0">
                    <a:solidFill>
                      <a:srgbClr val="FF0000"/>
                    </a:solidFill>
                  </a:rPr>
                  <a:t>充要条件</a:t>
                </a:r>
                <a:r>
                  <a:rPr lang="zh-CN" altLang="en-US" sz="2400" dirty="0"/>
                  <a:t>是</a:t>
                </a:r>
                <a:endParaRPr lang="en-US" altLang="zh-CN" sz="2400" dirty="0"/>
              </a:p>
              <a:p>
                <a:pPr lvl="1"/>
                <a14:m>
                  <m:oMath xmlns:m="http://schemas.openxmlformats.org/officeDocument/2006/math">
                    <m:r>
                      <a:rPr lang="en-US" altLang="zh-CN" sz="2000" i="1">
                        <a:latin typeface="Cambria Math"/>
                      </a:rPr>
                      <m:t>𝒇</m:t>
                    </m:r>
                    <m:r>
                      <a:rPr lang="zh-CN" altLang="en-US" sz="2000" b="1" i="1" smtClean="0">
                        <a:latin typeface="Cambria Math"/>
                      </a:rPr>
                      <m:t>在</m:t>
                    </m:r>
                    <m:r>
                      <a:rPr lang="en-US" altLang="zh-CN" sz="2000" i="1">
                        <a:latin typeface="Cambria Math"/>
                      </a:rPr>
                      <m:t>𝑺</m:t>
                    </m:r>
                    <m:r>
                      <a:rPr lang="zh-CN" altLang="en-US" sz="2000" b="1" i="1" smtClean="0">
                        <a:latin typeface="Cambria Math"/>
                      </a:rPr>
                      <m:t>中的</m:t>
                    </m:r>
                    <m:r>
                      <a:rPr lang="zh-CN" altLang="en-US" sz="2000" i="1">
                        <a:latin typeface="Cambria Math"/>
                      </a:rPr>
                      <m:t>每一点</m:t>
                    </m:r>
                    <m:r>
                      <a:rPr lang="zh-CN" altLang="en-US" sz="2000" b="1" i="1" smtClean="0">
                        <a:latin typeface="Cambria Math"/>
                      </a:rPr>
                      <m:t>的</m:t>
                    </m:r>
                    <m:r>
                      <m:rPr>
                        <m:sty m:val="p"/>
                      </m:rPr>
                      <a:rPr lang="en-US" altLang="zh-CN" sz="2000" i="1">
                        <a:latin typeface="Cambria Math"/>
                      </a:rPr>
                      <m:t>Hessian</m:t>
                    </m:r>
                  </m:oMath>
                </a14:m>
                <a:r>
                  <a:rPr lang="zh-CN" altLang="en-US" sz="2000" dirty="0"/>
                  <a:t>矩阵半正定。如果每点的</a:t>
                </a:r>
                <a:r>
                  <a:rPr lang="en-US" altLang="zh-CN" sz="2000" dirty="0"/>
                  <a:t>Hessian</a:t>
                </a:r>
                <a:r>
                  <a:rPr lang="zh-CN" altLang="en-US" sz="2000" dirty="0"/>
                  <a:t>矩阵正定，则严格凸函数。反之，严格凸函数，只能导致</a:t>
                </a:r>
                <a:r>
                  <a:rPr lang="en-US" altLang="zh-CN" sz="2000" dirty="0"/>
                  <a:t>Hessian</a:t>
                </a:r>
                <a:r>
                  <a:rPr lang="zh-CN" altLang="en-US" sz="2000" dirty="0"/>
                  <a:t>半正定。</a:t>
                </a:r>
                <a:endParaRPr lang="en-US" altLang="zh-CN" sz="2000" dirty="0"/>
              </a:p>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上的凸函数，则</a:t>
                </a:r>
                <a14:m>
                  <m:oMath xmlns:m="http://schemas.openxmlformats.org/officeDocument/2006/math">
                    <m:r>
                      <a:rPr lang="en-US" altLang="zh-CN" sz="2400" b="1" i="1" smtClean="0">
                        <a:solidFill>
                          <a:srgbClr val="FF0000"/>
                        </a:solidFill>
                        <a:latin typeface="Cambria Math"/>
                      </a:rPr>
                      <m:t>𝒇</m:t>
                    </m:r>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oMath>
                </a14:m>
                <a:r>
                  <a:rPr lang="zh-CN" altLang="en-US" sz="2400" dirty="0">
                    <a:solidFill>
                      <a:srgbClr val="FF0000"/>
                    </a:solidFill>
                  </a:rPr>
                  <a:t>的任意一个极小点就是它在</a:t>
                </a:r>
                <a14:m>
                  <m:oMath xmlns:m="http://schemas.openxmlformats.org/officeDocument/2006/math">
                    <m:r>
                      <a:rPr lang="en-US" altLang="zh-CN" sz="2400" b="1" i="1" smtClean="0">
                        <a:solidFill>
                          <a:srgbClr val="FF0000"/>
                        </a:solidFill>
                        <a:latin typeface="Cambria Math"/>
                      </a:rPr>
                      <m:t>𝑺</m:t>
                    </m:r>
                  </m:oMath>
                </a14:m>
                <a:r>
                  <a:rPr lang="zh-CN" altLang="en-US" sz="2400" dirty="0">
                    <a:solidFill>
                      <a:srgbClr val="FF0000"/>
                    </a:solidFill>
                  </a:rPr>
                  <a:t>上的全局极小点，而且所有极小点形成一个凸集</a:t>
                </a:r>
                <a:r>
                  <a:rPr lang="en-US" altLang="zh-CN" sz="2400" dirty="0"/>
                  <a:t>.</a:t>
                </a:r>
              </a:p>
              <a:p>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m:t>
                    </m:r>
                  </m:oMath>
                </a14:m>
                <a:r>
                  <a:rPr lang="zh-CN" altLang="en-US" sz="2400" dirty="0"/>
                  <a:t>与</a:t>
                </a: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𝑺</m:t>
                    </m:r>
                    <m:r>
                      <m:rPr>
                        <m:lit/>
                      </m:rP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𝒙</m:t>
                        </m:r>
                      </m:e>
                    </m:d>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𝜶</m:t>
                    </m:r>
                  </m:oMath>
                </a14:m>
                <a:r>
                  <a:rPr lang="zh-CN" altLang="en-US" sz="2400" dirty="0"/>
                  <a:t>称为函数</a:t>
                </a:r>
                <a:endParaRPr lang="en-US" altLang="zh-CN" sz="2400" dirty="0"/>
              </a:p>
              <a:p>
                <a:pPr marL="0" indent="0">
                  <a:buNone/>
                </a:pPr>
                <a14:m>
                  <m:oMath xmlns:m="http://schemas.openxmlformats.org/officeDocument/2006/math">
                    <m:r>
                      <a:rPr lang="en-US" altLang="zh-CN" sz="2400" b="1" i="1" smtClean="0">
                        <a:latin typeface="Cambria Math" panose="02040503050406030204" pitchFamily="18" charset="0"/>
                      </a:rPr>
                      <m:t>𝒇</m:t>
                    </m:r>
                  </m:oMath>
                </a14:m>
                <a:r>
                  <a:rPr lang="zh-CN" altLang="en-US" sz="2400" dirty="0"/>
                  <a:t>的水平集。</a:t>
                </a:r>
                <a14:m>
                  <m:oMath xmlns:m="http://schemas.openxmlformats.org/officeDocument/2006/math">
                    <m:r>
                      <a:rPr lang="en-US" altLang="zh-CN" sz="2400" b="1" i="1" smtClean="0">
                        <a:latin typeface="Cambria Math" panose="02040503050406030204" pitchFamily="18" charset="0"/>
                      </a:rPr>
                      <m:t>𝒇</m:t>
                    </m:r>
                  </m:oMath>
                </a14:m>
                <a:r>
                  <a:rPr lang="zh-CN" altLang="en-US" sz="2400" dirty="0"/>
                  <a:t>凸</a:t>
                </a:r>
                <a14:m>
                  <m:oMath xmlns:m="http://schemas.openxmlformats.org/officeDocument/2006/math">
                    <m:r>
                      <a:rPr lang="en-US" altLang="zh-CN" sz="2400" i="1" dirty="0">
                        <a:latin typeface="Cambria Math" panose="02040503050406030204" pitchFamily="18" charset="0"/>
                      </a:rPr>
                      <m:t>⇒</m:t>
                    </m:r>
                  </m:oMath>
                </a14:m>
                <a:r>
                  <a:rPr lang="zh-CN" altLang="en-US" sz="2400" dirty="0"/>
                  <a:t>水平集为凸集，反之不然</a:t>
                </a:r>
                <a:r>
                  <a:rPr lang="en-US" altLang="zh-CN" sz="2400" dirty="0"/>
                  <a:t>!</a:t>
                </a:r>
                <a:endParaRPr lang="zh-CN" alt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t="-1193" r="-794" b="-868"/>
                </a:stretch>
              </a:blipFill>
            </p:spPr>
            <p:txBody>
              <a:bodyPr/>
              <a:lstStyle/>
              <a:p>
                <a:r>
                  <a:rPr lang="zh-CN" altLang="en-US">
                    <a:noFill/>
                  </a:rPr>
                  <a:t> </a:t>
                </a:r>
              </a:p>
            </p:txBody>
          </p:sp>
        </mc:Fallback>
      </mc:AlternateContent>
      <p:grpSp>
        <p:nvGrpSpPr>
          <p:cNvPr id="22" name="Group 21"/>
          <p:cNvGrpSpPr/>
          <p:nvPr/>
        </p:nvGrpSpPr>
        <p:grpSpPr>
          <a:xfrm>
            <a:off x="6926979" y="6057899"/>
            <a:ext cx="2490071" cy="1331999"/>
            <a:chOff x="6767759" y="5886364"/>
            <a:chExt cx="2490072" cy="1331999"/>
          </a:xfrm>
        </p:grpSpPr>
        <p:cxnSp>
          <p:nvCxnSpPr>
            <p:cNvPr id="5" name="Straight Arrow Connector 4"/>
            <p:cNvCxnSpPr/>
            <p:nvPr/>
          </p:nvCxnSpPr>
          <p:spPr bwMode="auto">
            <a:xfrm>
              <a:off x="7257256" y="6849541"/>
              <a:ext cx="180020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7473280" y="5985445"/>
              <a:ext cx="0" cy="1008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7"/>
            <p:cNvSpPr/>
            <p:nvPr/>
          </p:nvSpPr>
          <p:spPr bwMode="auto">
            <a:xfrm>
              <a:off x="7723994" y="6051884"/>
              <a:ext cx="842490" cy="701680"/>
            </a:xfrm>
            <a:custGeom>
              <a:avLst/>
              <a:gdLst>
                <a:gd name="connsiteX0" fmla="*/ 280 w 842490"/>
                <a:gd name="connsiteY0" fmla="*/ 0 h 701680"/>
                <a:gd name="connsiteX1" fmla="*/ 48406 w 842490"/>
                <a:gd name="connsiteY1" fmla="*/ 240632 h 701680"/>
                <a:gd name="connsiteX2" fmla="*/ 301069 w 842490"/>
                <a:gd name="connsiteY2" fmla="*/ 649705 h 701680"/>
                <a:gd name="connsiteX3" fmla="*/ 553732 w 842490"/>
                <a:gd name="connsiteY3" fmla="*/ 673769 h 701680"/>
                <a:gd name="connsiteX4" fmla="*/ 686080 w 842490"/>
                <a:gd name="connsiteY4" fmla="*/ 445169 h 701680"/>
                <a:gd name="connsiteX5" fmla="*/ 794364 w 842490"/>
                <a:gd name="connsiteY5" fmla="*/ 156411 h 701680"/>
                <a:gd name="connsiteX6" fmla="*/ 842490 w 842490"/>
                <a:gd name="connsiteY6" fmla="*/ 36095 h 701680"/>
                <a:gd name="connsiteX7" fmla="*/ 842490 w 842490"/>
                <a:gd name="connsiteY7" fmla="*/ 36095 h 70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490" h="701680">
                  <a:moveTo>
                    <a:pt x="280" y="0"/>
                  </a:moveTo>
                  <a:cubicBezTo>
                    <a:pt x="-723" y="66174"/>
                    <a:pt x="-1725" y="132348"/>
                    <a:pt x="48406" y="240632"/>
                  </a:cubicBezTo>
                  <a:cubicBezTo>
                    <a:pt x="98537" y="348916"/>
                    <a:pt x="216848" y="577516"/>
                    <a:pt x="301069" y="649705"/>
                  </a:cubicBezTo>
                  <a:cubicBezTo>
                    <a:pt x="385290" y="721894"/>
                    <a:pt x="489564" y="707858"/>
                    <a:pt x="553732" y="673769"/>
                  </a:cubicBezTo>
                  <a:cubicBezTo>
                    <a:pt x="617900" y="639680"/>
                    <a:pt x="645975" y="531395"/>
                    <a:pt x="686080" y="445169"/>
                  </a:cubicBezTo>
                  <a:cubicBezTo>
                    <a:pt x="726185" y="358943"/>
                    <a:pt x="768296" y="224590"/>
                    <a:pt x="794364" y="156411"/>
                  </a:cubicBezTo>
                  <a:cubicBezTo>
                    <a:pt x="820432" y="88232"/>
                    <a:pt x="842490" y="36095"/>
                    <a:pt x="842490" y="36095"/>
                  </a:cubicBezTo>
                  <a:lnTo>
                    <a:pt x="842490" y="36095"/>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0" name="Straight Connector 9"/>
            <p:cNvCxnSpPr/>
            <p:nvPr/>
          </p:nvCxnSpPr>
          <p:spPr bwMode="auto">
            <a:xfrm>
              <a:off x="7041232" y="6402724"/>
              <a:ext cx="216024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p:cNvSpPr txBox="1"/>
                <p:nvPr/>
              </p:nvSpPr>
              <p:spPr>
                <a:xfrm>
                  <a:off x="6767759" y="6259652"/>
                  <a:ext cx="5469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𝜶</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767759" y="6259652"/>
                  <a:ext cx="546945" cy="46166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310136" y="5886364"/>
                  <a:ext cx="9476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10136" y="5886364"/>
                  <a:ext cx="947695" cy="461665"/>
                </a:xfrm>
                <a:prstGeom prst="rect">
                  <a:avLst/>
                </a:prstGeom>
                <a:blipFill rotWithShape="1">
                  <a:blip r:embed="rId7"/>
                  <a:stretch>
                    <a:fillRect l="-5128" b="-19737"/>
                  </a:stretch>
                </a:blipFill>
              </p:spPr>
              <p:txBody>
                <a:bodyPr/>
                <a:lstStyle/>
                <a:p>
                  <a:r>
                    <a:rPr lang="zh-CN" altLang="en-US">
                      <a:noFill/>
                    </a:rPr>
                    <a:t> </a:t>
                  </a:r>
                  <a:endParaRPr lang="zh-CN" altLang="en-US">
                    <a:noFill/>
                  </a:endParaRPr>
                </a:p>
              </p:txBody>
            </p:sp>
          </mc:Fallback>
        </mc:AlternateContent>
        <p:cxnSp>
          <p:nvCxnSpPr>
            <p:cNvPr id="15" name="Straight Connector 14"/>
            <p:cNvCxnSpPr/>
            <p:nvPr/>
          </p:nvCxnSpPr>
          <p:spPr bwMode="auto">
            <a:xfrm>
              <a:off x="7833320" y="6051884"/>
              <a:ext cx="0" cy="11664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8423096" y="6115110"/>
              <a:ext cx="49624" cy="11032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7833320" y="6849541"/>
              <a:ext cx="589776" cy="0"/>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上的凸函数，则</a:t>
                </a:r>
                <a14:m>
                  <m:oMath xmlns:m="http://schemas.openxmlformats.org/officeDocument/2006/math">
                    <m:r>
                      <a:rPr lang="en-US" altLang="zh-CN" sz="2400" i="1">
                        <a:solidFill>
                          <a:srgbClr val="FF0000"/>
                        </a:solidFill>
                        <a:latin typeface="Cambria Math"/>
                      </a:rPr>
                      <m:t>𝒇</m:t>
                    </m:r>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m:t>
                    </m:r>
                  </m:oMath>
                </a14:m>
                <a:r>
                  <a:rPr lang="zh-CN" altLang="en-US" sz="2400" dirty="0">
                    <a:solidFill>
                      <a:srgbClr val="FF0000"/>
                    </a:solidFill>
                  </a:rPr>
                  <a:t>的任意一个极小点就是它在</a:t>
                </a:r>
                <a14:m>
                  <m:oMath xmlns:m="http://schemas.openxmlformats.org/officeDocument/2006/math">
                    <m:r>
                      <a:rPr lang="en-US" altLang="zh-CN" sz="2400" i="1">
                        <a:solidFill>
                          <a:srgbClr val="FF0000"/>
                        </a:solidFill>
                        <a:latin typeface="Cambria Math"/>
                      </a:rPr>
                      <m:t>𝑺</m:t>
                    </m:r>
                  </m:oMath>
                </a14:m>
                <a:r>
                  <a:rPr lang="zh-CN" altLang="en-US" sz="2400" dirty="0">
                    <a:solidFill>
                      <a:srgbClr val="FF0000"/>
                    </a:solidFill>
                  </a:rPr>
                  <a:t>上的全局极小点，而且所有极小点形成一个凸集</a:t>
                </a:r>
                <a:endParaRPr lang="en-US" altLang="zh-CN" sz="2400" dirty="0">
                  <a:solidFill>
                    <a:srgbClr val="FF0000"/>
                  </a:solidFill>
                </a:endParaRPr>
              </a:p>
              <a:p>
                <a:r>
                  <a:rPr lang="zh-CN" altLang="en-US" sz="2400" dirty="0">
                    <a:solidFill>
                      <a:srgbClr val="FF0000"/>
                    </a:solidFill>
                  </a:rPr>
                  <a:t>证明：假设</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t>为局部极小点，则存在</a:t>
                </a:r>
                <a14:m>
                  <m:oMath xmlns:m="http://schemas.openxmlformats.org/officeDocument/2006/math">
                    <m:r>
                      <a:rPr lang="en-US" altLang="zh-CN" sz="2400" b="1" i="1" smtClean="0">
                        <a:latin typeface="Cambria Math"/>
                      </a:rPr>
                      <m:t>𝜹</m:t>
                    </m:r>
                  </m:oMath>
                </a14:m>
                <a:r>
                  <a:rPr lang="zh-CN" altLang="en-US" sz="2400" dirty="0"/>
                  <a:t>邻域</a:t>
                </a:r>
                <a14:m>
                  <m:oMath xmlns:m="http://schemas.openxmlformats.org/officeDocument/2006/math">
                    <m:r>
                      <a:rPr lang="en-US" altLang="zh-CN" sz="2400" b="1" i="1" smtClean="0">
                        <a:latin typeface="Cambria Math"/>
                      </a:rPr>
                      <m:t>𝑵</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𝜹</m:t>
                    </m:r>
                    <m:r>
                      <a:rPr lang="en-US" altLang="zh-CN" sz="2400" b="1" i="1" smtClean="0">
                        <a:latin typeface="Cambria Math"/>
                      </a:rPr>
                      <m:t>)</m:t>
                    </m:r>
                  </m:oMath>
                </a14:m>
                <a:r>
                  <a:rPr lang="zh-CN" altLang="en-US" sz="2400" dirty="0"/>
                  <a:t>内所有点都满足：</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dirty="0"/>
                  <a:t>,</a:t>
                </a:r>
                <a:r>
                  <a:rPr lang="zh-CN" altLang="en-US" sz="2400" dirty="0"/>
                  <a:t>在</a:t>
                </a:r>
                <a14:m>
                  <m:oMath xmlns:m="http://schemas.openxmlformats.org/officeDocument/2006/math">
                    <m:r>
                      <a:rPr lang="en-US" altLang="zh-CN" sz="2400" b="1" i="1" dirty="0" smtClean="0">
                        <a:latin typeface="Cambria Math"/>
                      </a:rPr>
                      <m:t>𝑺</m:t>
                    </m:r>
                  </m:oMath>
                </a14:m>
                <a:r>
                  <a:rPr lang="zh-CN" altLang="en-US" sz="2400" b="1" dirty="0"/>
                  <a:t>中任取一点</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𝒙</m:t>
                        </m:r>
                      </m:e>
                    </m:acc>
                  </m:oMath>
                </a14:m>
                <a:r>
                  <a:rPr lang="en-US" altLang="zh-CN" sz="2400" b="1" dirty="0"/>
                  <a:t>,</a:t>
                </a:r>
                <a:r>
                  <a:rPr lang="zh-CN" altLang="en-US" sz="2400" b="1" dirty="0"/>
                  <a:t>则连接</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𝒙</m:t>
                        </m:r>
                      </m:e>
                    </m:acc>
                    <m:r>
                      <a:rPr lang="en-US" altLang="zh-CN" sz="2400" b="1" i="1" dirty="0" smtClean="0">
                        <a:solidFill>
                          <a:srgbClr val="FF0000"/>
                        </a:solidFill>
                        <a:latin typeface="Cambria Math"/>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𝒙</m:t>
                        </m:r>
                      </m:e>
                      <m:sup>
                        <m:r>
                          <a:rPr lang="en-US" altLang="zh-CN" sz="2400" b="1" i="1" dirty="0" smtClean="0">
                            <a:solidFill>
                              <a:srgbClr val="FF0000"/>
                            </a:solidFill>
                            <a:latin typeface="Cambria Math"/>
                          </a:rPr>
                          <m:t>∗</m:t>
                        </m:r>
                      </m:sup>
                    </m:sSup>
                  </m:oMath>
                </a14:m>
                <a:r>
                  <a:rPr lang="en-US" altLang="zh-CN" sz="2400" b="1" dirty="0"/>
                  <a:t>,</a:t>
                </a:r>
                <a:r>
                  <a:rPr lang="zh-CN" altLang="en-US" sz="2400" b="1" dirty="0"/>
                  <a:t>显然存在一个</a:t>
                </a:r>
                <a14:m>
                  <m:oMath xmlns:m="http://schemas.openxmlformats.org/officeDocument/2006/math">
                    <m:r>
                      <a:rPr lang="en-US" altLang="zh-CN" sz="2400" b="1" i="1" smtClean="0">
                        <a:latin typeface="Cambria Math"/>
                      </a:rPr>
                      <m:t>𝝀</m:t>
                    </m:r>
                    <m:r>
                      <a:rPr lang="en-US" altLang="zh-CN" sz="2400" b="1" i="1" smtClean="0">
                        <a:latin typeface="Cambria Math"/>
                      </a:rPr>
                      <m:t>&gt;</m:t>
                    </m:r>
                    <m:r>
                      <a:rPr lang="en-US" altLang="zh-CN" sz="2400" b="1" i="1" smtClean="0">
                        <a:latin typeface="Cambria Math"/>
                      </a:rPr>
                      <m:t>𝟎</m:t>
                    </m:r>
                  </m:oMath>
                </a14:m>
                <a:r>
                  <a:rPr lang="en-US" altLang="zh-CN" sz="2400" b="1" dirty="0"/>
                  <a:t>,</a:t>
                </a:r>
                <a:r>
                  <a:rPr lang="zh-CN" altLang="en-US" sz="2400" b="1" dirty="0"/>
                  <a:t>使得</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𝝀</m:t>
                        </m:r>
                      </m:e>
                    </m:d>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𝝀</m:t>
                    </m:r>
                    <m:r>
                      <a:rPr lang="en-US" altLang="zh-CN" sz="2400" b="1" i="1" smtClean="0">
                        <a:latin typeface="Cambria Math"/>
                      </a:rPr>
                      <m:t> </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𝑵</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𝜹</m:t>
                    </m:r>
                    <m:r>
                      <a:rPr lang="en-US" altLang="zh-CN" sz="2400" b="1" i="1" smtClean="0">
                        <a:latin typeface="Cambria Math"/>
                      </a:rPr>
                      <m:t>)</m:t>
                    </m:r>
                  </m:oMath>
                </a14:m>
                <a:r>
                  <a:rPr lang="en-US" altLang="zh-CN" sz="2400" b="1" dirty="0"/>
                  <a:t>,</a:t>
                </a:r>
                <a:r>
                  <a:rPr lang="zh-CN" altLang="en-US" sz="2400" b="1" dirty="0"/>
                  <a:t>此时有</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b="1" dirty="0"/>
                  <a:t>,</a:t>
                </a:r>
                <a:r>
                  <a:rPr lang="zh-CN" altLang="en-US" sz="2400" b="1" dirty="0"/>
                  <a:t>由于</a:t>
                </a:r>
                <a14:m>
                  <m:oMath xmlns:m="http://schemas.openxmlformats.org/officeDocument/2006/math">
                    <m:r>
                      <a:rPr lang="en-US" altLang="zh-CN" sz="2400" b="1" i="1" smtClean="0">
                        <a:latin typeface="Cambria Math"/>
                      </a:rPr>
                      <m:t>𝒇</m:t>
                    </m:r>
                  </m:oMath>
                </a14:m>
                <a:r>
                  <a:rPr lang="zh-CN" altLang="en-US" sz="2400" b="1" dirty="0"/>
                  <a:t>是凸函数，因此</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𝝀</m:t>
                        </m:r>
                      </m:e>
                    </m:d>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𝝀</m:t>
                    </m:r>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oMath>
                </a14:m>
                <a:r>
                  <a:rPr lang="en-US" altLang="zh-CN" sz="2400" b="1" dirty="0"/>
                  <a:t>,</a:t>
                </a:r>
                <a:r>
                  <a:rPr lang="zh-CN" altLang="en-US" sz="2400" b="1" dirty="0"/>
                  <a:t>从而可得</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b="1" dirty="0"/>
                  <a:t>,</a:t>
                </a:r>
                <a:r>
                  <a:rPr lang="zh-CN" altLang="en-US" sz="2400" b="1" dirty="0"/>
                  <a:t>由该点的任意性，得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为全局极小点</a:t>
                </a:r>
                <a:endParaRPr lang="en-US" altLang="zh-CN" sz="2400" b="1" dirty="0"/>
              </a:p>
              <a:p>
                <a:r>
                  <a:rPr lang="zh-CN" altLang="en-US" sz="2400" dirty="0"/>
                  <a:t>关于极小点连成凸集，可采用水平集来证明，设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是一个极小点，极小值为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𝜷</m:t>
                        </m:r>
                      </m:e>
                      <m:sub>
                        <m:r>
                          <a:rPr lang="en-US" altLang="zh-CN" sz="2400" b="1" i="1" smtClean="0">
                            <a:latin typeface="Cambria Math"/>
                          </a:rPr>
                          <m:t>𝟎</m:t>
                        </m:r>
                      </m:sub>
                    </m:sSub>
                  </m:oMath>
                </a14:m>
                <a:r>
                  <a:rPr lang="en-US" altLang="zh-CN" sz="2400" b="1" dirty="0"/>
                  <a:t>,</a:t>
                </a:r>
                <a:r>
                  <a:rPr lang="zh-CN" altLang="en-US" sz="2400" b="1" dirty="0"/>
                  <a:t>则</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𝑯</m:t>
                        </m:r>
                      </m:e>
                      <m:sub>
                        <m:r>
                          <a:rPr lang="en-US" altLang="zh-CN" sz="2400" b="1" i="1" dirty="0" smtClean="0">
                            <a:latin typeface="Cambria Math"/>
                          </a:rPr>
                          <m:t>𝑺</m:t>
                        </m:r>
                      </m:sub>
                    </m:sSub>
                    <m:r>
                      <a:rPr lang="en-US" altLang="zh-CN" sz="2400" b="1" i="1" dirty="0" smtClean="0">
                        <a:latin typeface="Cambria Math"/>
                      </a:rPr>
                      <m:t>(</m:t>
                    </m:r>
                    <m:r>
                      <a:rPr lang="en-US" altLang="zh-CN" sz="2400" b="1" i="1" dirty="0" smtClean="0">
                        <a:latin typeface="Cambria Math"/>
                      </a:rPr>
                      <m:t>𝒇</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𝜷</m:t>
                        </m:r>
                      </m:e>
                      <m:sub>
                        <m:r>
                          <a:rPr lang="en-US" altLang="zh-CN" sz="2400" b="1" i="1" dirty="0" smtClean="0">
                            <a:latin typeface="Cambria Math"/>
                          </a:rPr>
                          <m:t>𝟎</m:t>
                        </m:r>
                      </m:sub>
                    </m:sSub>
                    <m:r>
                      <a:rPr lang="en-US" altLang="zh-CN" sz="2400" b="1" i="1" dirty="0" smtClean="0">
                        <a:latin typeface="Cambria Math"/>
                      </a:rPr>
                      <m:t>)</m:t>
                    </m:r>
                  </m:oMath>
                </a14:m>
                <a:r>
                  <a:rPr lang="zh-CN" altLang="en-US" sz="2400" b="1" dirty="0"/>
                  <a:t>为凸集，因此该集合中</a:t>
                </a:r>
                <a:r>
                  <a:rPr lang="zh-CN" altLang="en-US" sz="2400" dirty="0"/>
                  <a:t>的点</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𝜷</m:t>
                        </m:r>
                      </m:e>
                      <m:sub>
                        <m:r>
                          <a:rPr lang="en-US" altLang="zh-CN" sz="2400" b="1" i="1" smtClean="0">
                            <a:latin typeface="Cambria Math"/>
                          </a:rPr>
                          <m:t>𝟎</m:t>
                        </m:r>
                      </m:sub>
                    </m:sSub>
                  </m:oMath>
                </a14:m>
                <a:r>
                  <a:rPr lang="en-US" altLang="zh-CN" sz="2400" b="1" dirty="0"/>
                  <a:t>,</a:t>
                </a:r>
                <a:r>
                  <a:rPr lang="zh-CN" altLang="en-US" sz="2400" b="1" dirty="0"/>
                  <a:t>但这不可能</a:t>
                </a:r>
                <a14:m>
                  <m:oMath xmlns:m="http://schemas.openxmlformats.org/officeDocument/2006/math">
                    <m:r>
                      <a:rPr lang="en-US" altLang="zh-CN" sz="2400" b="1" i="1" smtClean="0">
                        <a:latin typeface="Cambria Math"/>
                      </a:rPr>
                      <m:t>&lt;</m:t>
                    </m:r>
                  </m:oMath>
                </a14:m>
                <a:r>
                  <a:rPr lang="zh-CN" altLang="en-US" sz="2400" b="1" dirty="0"/>
                  <a:t>成立，因为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是全局极小点，因此得证。</a:t>
                </a:r>
                <a:endParaRPr lang="en-US" altLang="zh-CN" sz="2400" b="1" dirty="0"/>
              </a:p>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上的可微凸函数，若存在点</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𝑺</m:t>
                    </m:r>
                  </m:oMath>
                </a14:m>
                <a:r>
                  <a:rPr lang="en-US" altLang="zh-CN" sz="2400" b="1" dirty="0"/>
                  <a:t>,</a:t>
                </a:r>
                <a:r>
                  <a:rPr lang="zh-CN" altLang="en-US" sz="2400" b="1" dirty="0"/>
                  <a:t>使对于所有的点</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𝑺</m:t>
                    </m:r>
                  </m:oMath>
                </a14:m>
                <a:r>
                  <a:rPr lang="en-US" altLang="zh-CN" sz="2400" b="1" dirty="0"/>
                  <a:t>,</a:t>
                </a:r>
                <a:r>
                  <a:rPr lang="zh-CN" altLang="en-US" sz="2400" b="1" dirty="0"/>
                  <a:t>都有</a:t>
                </a:r>
                <a14:m>
                  <m:oMath xmlns:m="http://schemas.openxmlformats.org/officeDocument/2006/math">
                    <m:r>
                      <a:rPr lang="en-US" altLang="zh-CN" sz="2400" b="1" i="1"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0" smtClean="0">
                        <a:latin typeface="Cambria Math"/>
                      </a:rPr>
                      <m:t>≥</m:t>
                    </m:r>
                    <m:r>
                      <a:rPr lang="en-US" altLang="zh-CN" sz="2400" b="1" i="0" smtClean="0">
                        <a:latin typeface="Cambria Math"/>
                      </a:rPr>
                      <m:t>𝟎</m:t>
                    </m:r>
                  </m:oMath>
                </a14:m>
                <a:r>
                  <a:rPr lang="en-US" altLang="zh-CN" sz="2400" b="1" dirty="0"/>
                  <a:t>.</a:t>
                </a:r>
                <a:r>
                  <a:rPr lang="zh-CN" altLang="en-US" sz="2400" b="1" dirty="0"/>
                  <a:t>（注：这可由一阶凸函数的充要条件得到</a:t>
                </a:r>
                <a:r>
                  <a:rPr lang="en-US" altLang="zh-CN" sz="2400" dirty="0"/>
                  <a:t>)</a:t>
                </a:r>
                <a:r>
                  <a:rPr lang="zh-CN" altLang="en-US" sz="2400" dirty="0"/>
                  <a:t>，则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a:t>
                </a:r>
                <a14:m>
                  <m:oMath xmlns:m="http://schemas.openxmlformats.org/officeDocument/2006/math">
                    <m:r>
                      <a:rPr lang="en-US" altLang="zh-CN" sz="2400" b="1" i="1" dirty="0" smtClean="0">
                        <a:latin typeface="Cambria Math"/>
                      </a:rPr>
                      <m:t>𝒇</m:t>
                    </m:r>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zh-CN" altLang="en-US" sz="2400" b="1" dirty="0"/>
                  <a:t>在凸集</a:t>
                </a:r>
                <a14:m>
                  <m:oMath xmlns:m="http://schemas.openxmlformats.org/officeDocument/2006/math">
                    <m:r>
                      <a:rPr lang="en-US" altLang="zh-CN" sz="2400" b="1" i="1" dirty="0" smtClean="0">
                        <a:latin typeface="Cambria Math"/>
                      </a:rPr>
                      <m:t>𝑺</m:t>
                    </m:r>
                  </m:oMath>
                </a14:m>
                <a:r>
                  <a:rPr lang="zh-CN" altLang="en-US" sz="2400" b="1" dirty="0"/>
                  <a:t>上的全局极小点。</a:t>
                </a:r>
                <a:r>
                  <a:rPr lang="zh-CN" altLang="en-US" sz="2400" b="1" dirty="0">
                    <a:solidFill>
                      <a:srgbClr val="FF0000"/>
                    </a:solidFill>
                  </a:rPr>
                  <a:t>注意：这表明从</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r>
                          <a:rPr lang="en-US" altLang="zh-CN" sz="2400" i="1">
                            <a:solidFill>
                              <a:srgbClr val="FF0000"/>
                            </a:solidFill>
                            <a:latin typeface="Cambria Math"/>
                          </a:rPr>
                          <m:t>∗</m:t>
                        </m:r>
                      </m:sup>
                    </m:sSup>
                  </m:oMath>
                </a14:m>
                <a:r>
                  <a:rPr lang="zh-CN" altLang="en-US" sz="2400" dirty="0">
                    <a:solidFill>
                      <a:srgbClr val="FF0000"/>
                    </a:solidFill>
                  </a:rPr>
                  <a:t>指向凸集</a:t>
                </a:r>
                <a14:m>
                  <m:oMath xmlns:m="http://schemas.openxmlformats.org/officeDocument/2006/math">
                    <m:r>
                      <a:rPr lang="en-US" altLang="zh-CN" sz="2400" i="1" dirty="0">
                        <a:solidFill>
                          <a:srgbClr val="FF0000"/>
                        </a:solidFill>
                        <a:latin typeface="Cambria Math"/>
                      </a:rPr>
                      <m:t>𝑺</m:t>
                    </m:r>
                  </m:oMath>
                </a14:m>
                <a:r>
                  <a:rPr lang="zh-CN" altLang="en-US" sz="2400" dirty="0">
                    <a:solidFill>
                      <a:srgbClr val="FF0000"/>
                    </a:solidFill>
                  </a:rPr>
                  <a:t>上的任意其它点的向量都与该点的梯度方向向量的夹角小于等于</a:t>
                </a:r>
                <a:r>
                  <a:rPr lang="en-US" altLang="zh-CN" sz="2400" dirty="0">
                    <a:solidFill>
                      <a:srgbClr val="FF0000"/>
                    </a:solidFill>
                  </a:rPr>
                  <a:t>90</a:t>
                </a:r>
                <a:r>
                  <a:rPr lang="zh-CN" altLang="en-US" sz="2400" dirty="0">
                    <a:solidFill>
                      <a:srgbClr val="FF0000"/>
                    </a:solidFill>
                  </a:rPr>
                  <a:t>度。</a:t>
                </a:r>
                <a:endParaRPr lang="en-US" altLang="zh-CN"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r="-529" b="-585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由前述可知，定义在凸集上的凸函数其极值点有很好的性质</a:t>
                </a:r>
                <a:r>
                  <a:rPr lang="en-US" altLang="zh-CN" dirty="0"/>
                  <a:t>.</a:t>
                </a:r>
                <a:r>
                  <a:rPr lang="zh-CN" altLang="en-US" dirty="0"/>
                  <a:t>把它应用到非线性规划问题上，相当于目标函数和约束都是凸函数，其可行域是凸集的规划问题，称为凸规划问题</a:t>
                </a:r>
                <a:endParaRPr lang="en-US" altLang="zh-CN" dirty="0"/>
              </a:p>
              <a:p>
                <a:r>
                  <a:rPr lang="zh-CN" altLang="en-US" dirty="0"/>
                  <a:t>上述介绍了如何判别函数为凸函数，可行域如何判断呢？</a:t>
                </a:r>
                <a:endParaRPr lang="en-US" altLang="zh-CN" dirty="0"/>
              </a:p>
              <a:p>
                <a:pPr lvl="1"/>
                <a:r>
                  <a:rPr lang="zh-CN" altLang="en-US" dirty="0"/>
                  <a:t>根据凸集的交集仍然是凸集</a:t>
                </a:r>
                <a:endParaRPr lang="en-US" altLang="zh-CN" dirty="0"/>
              </a:p>
              <a:p>
                <a:pPr lvl="1"/>
                <a:r>
                  <a:rPr lang="zh-CN" altLang="en-US" dirty="0"/>
                  <a:t>例如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𝒋</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0" smtClean="0">
                        <a:latin typeface="Cambria Math"/>
                      </a:rPr>
                      <m:t>=</m:t>
                    </m:r>
                    <m:r>
                      <a:rPr lang="en-US" altLang="zh-CN" b="1" i="0" smtClean="0">
                        <a:latin typeface="Cambria Math"/>
                      </a:rPr>
                      <m:t>𝟎</m:t>
                    </m:r>
                    <m:r>
                      <a:rPr lang="en-US" altLang="zh-CN" b="1" i="0" smtClean="0">
                        <a:latin typeface="Cambria Math"/>
                      </a:rPr>
                      <m:t>,</m:t>
                    </m:r>
                    <m:r>
                      <a:rPr lang="en-US" altLang="zh-CN" b="1" i="0" smtClean="0">
                        <a:latin typeface="Cambria Math"/>
                      </a:rPr>
                      <m:t>𝐣</m:t>
                    </m:r>
                    <m:r>
                      <a:rPr lang="en-US" altLang="zh-CN" b="1" i="0" smtClean="0">
                        <a:latin typeface="Cambria Math"/>
                      </a:rPr>
                      <m:t>=</m:t>
                    </m:r>
                    <m:r>
                      <a:rPr lang="en-US" altLang="zh-CN" b="1" i="0" smtClean="0">
                        <a:latin typeface="Cambria Math"/>
                      </a:rPr>
                      <m:t>𝟏</m:t>
                    </m:r>
                    <m:r>
                      <a:rPr lang="en-US" altLang="zh-CN" b="1" i="0" smtClean="0">
                        <a:latin typeface="Cambria Math"/>
                      </a:rPr>
                      <m:t>,</m:t>
                    </m:r>
                    <m:r>
                      <a:rPr lang="en-US" altLang="zh-CN" b="1" i="0" smtClean="0">
                        <a:latin typeface="Cambria Math"/>
                      </a:rPr>
                      <m:t>𝟐</m:t>
                    </m:r>
                    <m:r>
                      <a:rPr lang="en-US" altLang="zh-CN" b="1" i="0" smtClean="0">
                        <a:latin typeface="Cambria Math"/>
                      </a:rPr>
                      <m:t>,</m:t>
                    </m:r>
                    <m:r>
                      <a:rPr lang="en-US" altLang="zh-CN" b="1" i="1" smtClean="0">
                        <a:latin typeface="Cambria Math"/>
                      </a:rPr>
                      <m:t>⋯,</m:t>
                    </m:r>
                    <m:r>
                      <a:rPr lang="en-US" altLang="zh-CN" b="1" i="1" smtClean="0">
                        <a:latin typeface="Cambria Math"/>
                      </a:rPr>
                      <m:t>𝒍</m:t>
                    </m:r>
                  </m:oMath>
                </a14:m>
                <a:r>
                  <a:rPr lang="zh-CN" altLang="en-US" b="1" dirty="0"/>
                  <a:t>是凸集，目标函数也是凸集，那就是凸规划</a:t>
                </a:r>
                <a:endParaRPr lang="en-US" altLang="zh-CN" b="1" dirty="0"/>
              </a:p>
              <a:p>
                <a:r>
                  <a:rPr lang="zh-CN" altLang="en-US" dirty="0"/>
                  <a:t>凸规划的局部最优解就是全局最优解，且为凸集。若目标函数是严格凸函数，又存在极小点，则此时凸规划的全局最优解唯一</a:t>
                </a:r>
                <a:r>
                  <a:rPr lang="en-US" altLang="zh-CN" dirty="0"/>
                  <a:t>.</a:t>
                </a:r>
                <a:endParaRPr lang="en-US" altLang="zh-C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410" r="-529" b="-6399"/>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一般无约束问题的最优性条件</a:t>
            </a:r>
            <a:endParaRPr lang="en-US" altLang="zh-CN" dirty="0"/>
          </a:p>
          <a:p>
            <a:r>
              <a:rPr lang="zh-CN" altLang="en-US" dirty="0"/>
              <a:t>凸无约束问题的最优性条件</a:t>
            </a:r>
            <a:endParaRPr lang="en-US" altLang="zh-CN" dirty="0"/>
          </a:p>
          <a:p>
            <a:r>
              <a:rPr lang="zh-CN" altLang="en-US" dirty="0">
                <a:solidFill>
                  <a:srgbClr val="FF0000"/>
                </a:solidFill>
              </a:rPr>
              <a:t>解非线性规划问题的基本思路</a:t>
            </a:r>
            <a:endParaRPr lang="en-US" altLang="zh-CN" dirty="0">
              <a:solidFill>
                <a:srgbClr val="FF0000"/>
              </a:solidFill>
            </a:endParaRPr>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无约束最优化问题具有最优性条件，感觉很简单呐！</a:t>
                </a:r>
                <a:endParaRPr lang="en-US" altLang="zh-CN" sz="2400" dirty="0"/>
              </a:p>
              <a:p>
                <a:r>
                  <a:rPr lang="zh-CN" altLang="en-US" sz="2400" dirty="0"/>
                  <a:t>实际问题直接应用最优性条件很困难，例如导数不存在，</a:t>
                </a:r>
                <a:r>
                  <a:rPr lang="en-US" altLang="zh-CN" sz="2400" dirty="0"/>
                  <a:t>Hessian</a:t>
                </a:r>
                <a:r>
                  <a:rPr lang="zh-CN" altLang="en-US" sz="2400" dirty="0"/>
                  <a:t>函数不存在，或者计算特别麻烦，例如一般情况下</a:t>
                </a:r>
                <a14:m>
                  <m:oMath xmlns:m="http://schemas.openxmlformats.org/officeDocument/2006/math">
                    <m:r>
                      <a:rPr lang="en-US" altLang="zh-CN" sz="2400" b="1" i="0" smtClean="0">
                        <a:latin typeface="Cambria Math"/>
                      </a:rPr>
                      <m:t>𝛁</m:t>
                    </m:r>
                    <m:r>
                      <a:rPr lang="en-US" altLang="zh-CN" sz="2400" b="1" i="0" smtClean="0">
                        <a:latin typeface="Cambria Math"/>
                      </a:rPr>
                      <m:t>𝐟</m:t>
                    </m:r>
                    <m:d>
                      <m:dPr>
                        <m:ctrlPr>
                          <a:rPr lang="en-US" altLang="zh-CN" sz="2400" b="1" i="1" smtClean="0">
                            <a:latin typeface="Cambria Math" panose="02040503050406030204" pitchFamily="18" charset="0"/>
                          </a:rPr>
                        </m:ctrlPr>
                      </m:dPr>
                      <m:e>
                        <m:r>
                          <a:rPr lang="en-US" altLang="zh-CN" sz="2400" b="1" i="0" smtClean="0">
                            <a:latin typeface="Cambria Math"/>
                          </a:rPr>
                          <m:t>𝐱</m:t>
                        </m:r>
                      </m:e>
                    </m:d>
                    <m:r>
                      <a:rPr lang="en-US" altLang="zh-CN" sz="2400" b="1" i="0" smtClean="0">
                        <a:latin typeface="Cambria Math"/>
                      </a:rPr>
                      <m:t>=</m:t>
                    </m:r>
                    <m:r>
                      <a:rPr lang="en-US" altLang="zh-CN" sz="2400" b="1" i="0" smtClean="0">
                        <a:latin typeface="Cambria Math"/>
                      </a:rPr>
                      <m:t>𝟎</m:t>
                    </m:r>
                  </m:oMath>
                </a14:m>
                <a:r>
                  <a:rPr lang="zh-CN" altLang="en-US" sz="2400" dirty="0"/>
                  <a:t>是大型的非线性方程，求解困难，或者根本不可能有解析解</a:t>
                </a:r>
                <a:endParaRPr lang="en-US" altLang="zh-CN" sz="2400" dirty="0"/>
              </a:p>
              <a:p>
                <a:r>
                  <a:rPr lang="zh-CN" altLang="en-US" sz="2400" dirty="0"/>
                  <a:t>不论是无约束或有约束的优化问题，在实际应用中，要证明一个优化问题是否为凸规划，一般比较困难，有时甚至比求解优化问题本身还要麻烦。尤其对一些工程问题，由于其数学模型的型态都比较复杂，更难实现</a:t>
                </a:r>
                <a:endParaRPr lang="en-US" altLang="zh-CN" sz="2400" dirty="0"/>
              </a:p>
              <a:p>
                <a:r>
                  <a:rPr lang="zh-CN" altLang="en-US" sz="2400" dirty="0"/>
                  <a:t>因此，在优化设计的求解中，就不必花精力进行求证，而通常是从几个初始点出发，找出几个局部最优解，从中选择目标函数值最好的解</a:t>
                </a:r>
                <a:endParaRPr lang="en-US" altLang="zh-CN" sz="2400" dirty="0"/>
              </a:p>
              <a:p>
                <a:r>
                  <a:rPr lang="zh-CN" altLang="en-US" sz="2400" dirty="0"/>
                  <a:t>因此一般非线性规划采用数值</a:t>
                </a:r>
                <a:endParaRPr lang="en-US" altLang="zh-CN" sz="2400" dirty="0"/>
              </a:p>
              <a:p>
                <a:pPr marL="0" indent="0">
                  <a:buNone/>
                </a:pPr>
                <a:r>
                  <a:rPr lang="zh-CN" altLang="en-US" sz="2400" dirty="0"/>
                  <a:t>计算中的迭代方法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058" t="-1193" r="-79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选址问题</a:t>
                </a:r>
                <a:endParaRPr lang="en-US" altLang="zh-CN" dirty="0"/>
              </a:p>
              <a:p>
                <a:pPr lvl="1"/>
                <a:r>
                  <a:rPr lang="zh-CN" altLang="en-US" dirty="0"/>
                  <a:t>设第</a:t>
                </a:r>
                <a14:m>
                  <m:oMath xmlns:m="http://schemas.openxmlformats.org/officeDocument/2006/math">
                    <m:r>
                      <a:rPr lang="en-US" altLang="zh-CN" b="1" i="1" smtClean="0">
                        <a:latin typeface="Cambria Math"/>
                      </a:rPr>
                      <m:t>𝒊</m:t>
                    </m:r>
                  </m:oMath>
                </a14:m>
                <a:r>
                  <a:rPr lang="zh-CN" altLang="en-US" dirty="0"/>
                  <a:t>个仓库的位置为</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1" smtClean="0">
                        <a:latin typeface="Cambria Math"/>
                      </a:rPr>
                      <m:t>)</m:t>
                    </m:r>
                  </m:oMath>
                </a14:m>
                <a:r>
                  <a:rPr lang="en-US" altLang="zh-CN" dirty="0"/>
                  <a:t>.</a:t>
                </a:r>
                <a:r>
                  <a:rPr lang="zh-CN" altLang="en-US" dirty="0"/>
                  <a:t>第</a:t>
                </a:r>
                <a14:m>
                  <m:oMath xmlns:m="http://schemas.openxmlformats.org/officeDocument/2006/math">
                    <m:r>
                      <a:rPr lang="en-US" altLang="zh-CN" b="1" i="1" dirty="0" smtClean="0">
                        <a:latin typeface="Cambria Math"/>
                      </a:rPr>
                      <m:t>𝒊</m:t>
                    </m:r>
                  </m:oMath>
                </a14:m>
                <a:r>
                  <a:rPr lang="zh-CN" altLang="en-US" dirty="0"/>
                  <a:t>个仓库到第</a:t>
                </a:r>
                <a14:m>
                  <m:oMath xmlns:m="http://schemas.openxmlformats.org/officeDocument/2006/math">
                    <m:r>
                      <a:rPr lang="en-US" altLang="zh-CN" b="1" i="1" smtClean="0">
                        <a:latin typeface="Cambria Math"/>
                      </a:rPr>
                      <m:t>𝒋</m:t>
                    </m:r>
                  </m:oMath>
                </a14:m>
                <a:r>
                  <a:rPr lang="zh-CN" altLang="en-US" dirty="0"/>
                  <a:t>个市场的货物供应量为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𝒊𝒋</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r>
                      <a:rPr lang="en-US" altLang="zh-CN" b="1" i="1" smtClean="0">
                        <a:latin typeface="Cambria Math"/>
                      </a:rPr>
                      <m:t>)</m:t>
                    </m:r>
                  </m:oMath>
                </a14:m>
                <a:r>
                  <a:rPr lang="en-US" altLang="zh-CN" dirty="0"/>
                  <a:t>. </a:t>
                </a:r>
                <a:r>
                  <a:rPr lang="zh-CN" altLang="en-US" dirty="0"/>
                  <a:t>则第</a:t>
                </a:r>
                <a14:m>
                  <m:oMath xmlns:m="http://schemas.openxmlformats.org/officeDocument/2006/math">
                    <m:r>
                      <a:rPr lang="en-US" altLang="zh-CN" b="1" i="1" smtClean="0">
                        <a:latin typeface="Cambria Math"/>
                      </a:rPr>
                      <m:t>𝒊</m:t>
                    </m:r>
                  </m:oMath>
                </a14:m>
                <a:r>
                  <a:rPr lang="zh-CN" altLang="en-US" dirty="0"/>
                  <a:t>个仓库到第</a:t>
                </a:r>
                <a14:m>
                  <m:oMath xmlns:m="http://schemas.openxmlformats.org/officeDocument/2006/math">
                    <m:r>
                      <a:rPr lang="en-US" altLang="zh-CN" b="1" i="1" smtClean="0">
                        <a:latin typeface="Cambria Math"/>
                      </a:rPr>
                      <m:t>𝒋</m:t>
                    </m:r>
                  </m:oMath>
                </a14:m>
                <a:r>
                  <a:rPr lang="zh-CN" altLang="en-US" dirty="0"/>
                  <a:t>个市场的距离为</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𝒊𝒋</m:t>
                        </m:r>
                      </m:sub>
                    </m:sSub>
                    <m:r>
                      <a:rPr lang="en-US" altLang="zh-CN" b="1" i="1" smtClean="0">
                        <a:latin typeface="Cambria Math"/>
                      </a:rPr>
                      <m:t>=</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e>
                            </m:d>
                          </m:e>
                          <m:sup>
                            <m:r>
                              <a:rPr lang="en-US" altLang="zh-CN" b="1" i="1" smtClean="0">
                                <a:latin typeface="Cambria Math"/>
                              </a:rPr>
                              <m:t>𝟐</m:t>
                            </m:r>
                          </m:sup>
                        </m:sSup>
                      </m:e>
                    </m:rad>
                  </m:oMath>
                </a14:m>
                <a:r>
                  <a:rPr lang="en-US" altLang="zh-CN" dirty="0"/>
                  <a:t>,</a:t>
                </a:r>
                <a:r>
                  <a:rPr lang="zh-CN" altLang="en-US" dirty="0"/>
                  <a:t>目标函数为</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nary>
                          <m:naryPr>
                            <m:chr m:val="∑"/>
                            <m:ctrlPr>
                              <a:rPr lang="en-US" altLang="zh-CN" i="1" smtClean="0">
                                <a:latin typeface="Cambria Math" panose="02040503050406030204" pitchFamily="18" charset="0"/>
                              </a:rPr>
                            </m:ctrlPr>
                          </m:naryPr>
                          <m:sub>
                            <m:r>
                              <m:rPr>
                                <m:brk m:alnAt="23"/>
                              </m:rPr>
                              <a:rPr lang="en-US" altLang="zh-CN" b="1" i="1" smtClean="0">
                                <a:latin typeface="Cambria Math"/>
                              </a:rPr>
                              <m:t>𝒋</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𝒊𝒋</m:t>
                                </m:r>
                              </m:sub>
                            </m:sSub>
                            <m:sSub>
                              <m:sSubPr>
                                <m:ctrlPr>
                                  <a:rPr lang="en-US" altLang="zh-CN" b="1" i="1" smtClean="0">
                                    <a:latin typeface="Cambria Math" panose="02040503050406030204" pitchFamily="18" charset="0"/>
                                  </a:rPr>
                                </m:ctrlPr>
                              </m:sSubPr>
                              <m:e>
                                <m:r>
                                  <a:rPr lang="en-US" altLang="zh-CN" b="1" i="1" smtClean="0">
                                    <a:latin typeface="Cambria Math"/>
                                  </a:rPr>
                                  <m:t> </m:t>
                                </m:r>
                                <m:r>
                                  <a:rPr lang="en-US" altLang="zh-CN" b="1" i="1" smtClean="0">
                                    <a:latin typeface="Cambria Math"/>
                                  </a:rPr>
                                  <m:t>𝒅</m:t>
                                </m:r>
                              </m:e>
                              <m:sub>
                                <m:r>
                                  <a:rPr lang="en-US" altLang="zh-CN" b="1" i="1" smtClean="0">
                                    <a:latin typeface="Cambria Math"/>
                                  </a:rPr>
                                  <m:t>𝒊𝒋</m:t>
                                </m:r>
                              </m:sub>
                            </m:sSub>
                          </m:e>
                        </m:nary>
                      </m:e>
                    </m:nary>
                  </m:oMath>
                </a14:m>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e>
                        <m:nary>
                          <m:naryPr>
                            <m:chr m:val="∑"/>
                            <m:ctrlPr>
                              <a:rPr lang="en-US" altLang="zh-CN" i="1">
                                <a:latin typeface="Cambria Math" panose="02040503050406030204" pitchFamily="18" charset="0"/>
                              </a:rPr>
                            </m:ctrlPr>
                          </m:naryPr>
                          <m:sub>
                            <m:r>
                              <m:rPr>
                                <m:brk m:alnAt="23"/>
                              </m:rPr>
                              <a:rPr lang="en-US" altLang="zh-CN" i="1">
                                <a:latin typeface="Cambria Math"/>
                              </a:rPr>
                              <m:t>𝒋</m:t>
                            </m:r>
                            <m:r>
                              <a:rPr lang="en-US" altLang="zh-CN" i="1">
                                <a:latin typeface="Cambria Math"/>
                              </a:rPr>
                              <m:t>=</m:t>
                            </m:r>
                            <m:r>
                              <a:rPr lang="en-US" altLang="zh-CN" i="1">
                                <a:latin typeface="Cambria Math"/>
                              </a:rPr>
                              <m:t>𝟏</m:t>
                            </m:r>
                          </m:sub>
                          <m:sup>
                            <m:r>
                              <a:rPr lang="en-US" altLang="zh-CN" i="1">
                                <a:latin typeface="Cambria Math"/>
                              </a:rPr>
                              <m:t>𝒏</m:t>
                            </m:r>
                          </m:sup>
                          <m:e>
                            <m:sSub>
                              <m:sSubPr>
                                <m:ctrlPr>
                                  <a:rPr lang="en-US" altLang="zh-CN" i="1">
                                    <a:latin typeface="Cambria Math" panose="02040503050406030204" pitchFamily="18" charset="0"/>
                                  </a:rPr>
                                </m:ctrlPr>
                              </m:sSubPr>
                              <m:e>
                                <m:r>
                                  <a:rPr lang="en-US" altLang="zh-CN" i="1">
                                    <a:latin typeface="Cambria Math"/>
                                  </a:rPr>
                                  <m:t>𝒛</m:t>
                                </m:r>
                              </m:e>
                              <m:sub>
                                <m:r>
                                  <a:rPr lang="en-US" altLang="zh-CN" i="1">
                                    <a:latin typeface="Cambria Math"/>
                                  </a:rPr>
                                  <m:t>𝒊𝒋</m:t>
                                </m:r>
                              </m:sub>
                            </m:sSub>
                            <m:sSub>
                              <m:sSubPr>
                                <m:ctrlPr>
                                  <a:rPr lang="en-US" altLang="zh-CN" i="1" smtClean="0">
                                    <a:latin typeface="Cambria Math" panose="02040503050406030204" pitchFamily="18" charset="0"/>
                                  </a:rPr>
                                </m:ctrlPr>
                              </m:sSubPr>
                              <m:e>
                                <m:r>
                                  <a:rPr lang="en-US" altLang="zh-CN" i="1">
                                    <a:latin typeface="Cambria Math"/>
                                  </a:rPr>
                                  <m:t> </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m:t>
                                                </m:r>
                                                <m:r>
                                                  <a:rPr lang="en-US" altLang="zh-CN" b="1" i="1" smtClean="0">
                                                    <a:latin typeface="Cambria Math"/>
                                                  </a:rPr>
                                                  <m:t>𝒒</m:t>
                                                </m:r>
                                              </m:e>
                                              <m:sub>
                                                <m:r>
                                                  <a:rPr lang="en-US" altLang="zh-CN" b="1" i="1" smtClean="0">
                                                    <a:latin typeface="Cambria Math"/>
                                                  </a:rPr>
                                                  <m:t>𝒋</m:t>
                                                </m:r>
                                              </m:sub>
                                            </m:sSub>
                                          </m:e>
                                        </m:d>
                                      </m:e>
                                      <m:sup>
                                        <m:r>
                                          <a:rPr lang="en-US" altLang="zh-CN" b="1" i="1" smtClean="0">
                                            <a:latin typeface="Cambria Math"/>
                                          </a:rPr>
                                          <m:t>𝟐</m:t>
                                        </m:r>
                                      </m:sup>
                                    </m:sSup>
                                  </m:e>
                                </m:rad>
                              </m:e>
                              <m:sub>
                                <m:r>
                                  <a:rPr lang="en-US" altLang="zh-CN" b="1" i="1" smtClean="0">
                                    <a:latin typeface="Cambria Math"/>
                                  </a:rPr>
                                  <m:t> </m:t>
                                </m:r>
                              </m:sub>
                            </m:sSub>
                          </m:e>
                        </m:nary>
                      </m:e>
                    </m:nary>
                  </m:oMath>
                </a14:m>
                <a:endParaRPr lang="en-US" altLang="zh-CN" dirty="0"/>
              </a:p>
              <a:p>
                <a:pPr lvl="1"/>
                <a:r>
                  <a:rPr lang="zh-CN" altLang="en-US" dirty="0"/>
                  <a:t>约束条件是：</a:t>
                </a:r>
                <a:endParaRPr lang="en-US" altLang="zh-CN" dirty="0"/>
              </a:p>
              <a:p>
                <a:pPr lvl="2"/>
                <a:r>
                  <a:rPr lang="zh-CN" altLang="en-US" dirty="0"/>
                  <a:t>每个仓库向各市场提供的货物量之和不能超过该仓库的存储容量</a:t>
                </a:r>
                <a:endParaRPr lang="en-US" altLang="zh-CN" dirty="0"/>
              </a:p>
              <a:p>
                <a:pPr lvl="2"/>
                <a:r>
                  <a:rPr lang="zh-CN" altLang="en-US" dirty="0"/>
                  <a:t>每个市场从各仓库得到的货物量之和应等于它的需要量</a:t>
                </a:r>
                <a:endParaRPr lang="en-US" altLang="zh-CN" dirty="0"/>
              </a:p>
              <a:p>
                <a:pPr lvl="2"/>
                <a:r>
                  <a:rPr lang="zh-CN" altLang="en-US" dirty="0"/>
                  <a:t>运输量不能为负数</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39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最优化方法的结构</a:t>
                </a:r>
                <a:endParaRPr lang="en-US" altLang="zh-CN" dirty="0"/>
              </a:p>
              <a:p>
                <a:pPr lvl="1"/>
                <a:r>
                  <a:rPr lang="zh-CN" altLang="en-US" dirty="0"/>
                  <a:t>最优化方法通常采用迭代方法</a:t>
                </a:r>
                <a:r>
                  <a:rPr lang="en-US" altLang="zh-CN" dirty="0"/>
                  <a:t>(iterative)</a:t>
                </a:r>
                <a:r>
                  <a:rPr lang="zh-CN" altLang="en-US" dirty="0"/>
                  <a:t>求解</a:t>
                </a:r>
                <a:endParaRPr lang="en-US" altLang="zh-CN" dirty="0"/>
              </a:p>
              <a:p>
                <a:pPr lvl="1"/>
                <a:r>
                  <a:rPr lang="zh-CN" altLang="en-US" dirty="0"/>
                  <a:t>基本思想：给定一个初始点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按照某种迭代规则</a:t>
                </a:r>
                <a:r>
                  <a:rPr lang="en-US" altLang="zh-CN" dirty="0"/>
                  <a:t>(</a:t>
                </a:r>
                <a:r>
                  <a:rPr lang="zh-CN" altLang="en-US" dirty="0"/>
                  <a:t>一般称为</a:t>
                </a:r>
                <a:r>
                  <a:rPr lang="zh-CN" altLang="en-US" dirty="0">
                    <a:solidFill>
                      <a:srgbClr val="FF0000"/>
                    </a:solidFill>
                  </a:rPr>
                  <a:t>算法</a:t>
                </a:r>
                <a:r>
                  <a:rPr lang="en-US" altLang="zh-CN" dirty="0"/>
                  <a:t>)</a:t>
                </a:r>
                <a:r>
                  <a:rPr lang="zh-CN" altLang="en-US" dirty="0"/>
                  <a:t>产生一个点</a:t>
                </a:r>
                <a14:m>
                  <m:oMath xmlns:m="http://schemas.openxmlformats.org/officeDocument/2006/math">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oMath>
                </a14:m>
                <a:r>
                  <a:rPr lang="en-US" altLang="zh-CN" dirty="0"/>
                  <a:t>,</a:t>
                </a:r>
                <a:r>
                  <a:rPr lang="zh-CN" altLang="en-US" dirty="0"/>
                  <a:t>使得当</a:t>
                </a:r>
                <a14:m>
                  <m:oMath xmlns:m="http://schemas.openxmlformats.org/officeDocument/2006/math">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oMath>
                </a14:m>
                <a:r>
                  <a:rPr lang="zh-CN" altLang="en-US" dirty="0"/>
                  <a:t>是有穷点列时，其最后一个点是最优化模型问题的最优解；当</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oMath>
                </a14:m>
                <a:r>
                  <a:rPr lang="zh-CN" altLang="en-US" dirty="0"/>
                  <a:t>是无穷点列时，它有</a:t>
                </a:r>
                <a:r>
                  <a:rPr lang="zh-CN" altLang="en-US" dirty="0">
                    <a:solidFill>
                      <a:srgbClr val="FF0000"/>
                    </a:solidFill>
                  </a:rPr>
                  <a:t>极限点</a:t>
                </a:r>
                <a:r>
                  <a:rPr lang="zh-CN" altLang="en-US" dirty="0"/>
                  <a:t>，且其极限点是最优化模型问题的</a:t>
                </a:r>
                <a:r>
                  <a:rPr lang="zh-CN" altLang="en-US" dirty="0">
                    <a:solidFill>
                      <a:srgbClr val="FF0000"/>
                    </a:solidFill>
                  </a:rPr>
                  <a:t>最优解</a:t>
                </a:r>
                <a:endParaRPr lang="en-US" altLang="zh-CN" dirty="0">
                  <a:solidFill>
                    <a:srgbClr val="FF0000"/>
                  </a:solidFill>
                </a:endParaRPr>
              </a:p>
              <a:p>
                <a:pPr lvl="1"/>
                <a:r>
                  <a:rPr lang="zh-CN" altLang="en-US" dirty="0">
                    <a:solidFill>
                      <a:srgbClr val="FF0000"/>
                    </a:solidFill>
                  </a:rPr>
                  <a:t>好的算法判断标准</a:t>
                </a:r>
                <a:endParaRPr lang="en-US" altLang="zh-CN" dirty="0">
                  <a:solidFill>
                    <a:srgbClr val="FF0000"/>
                  </a:solidFill>
                </a:endParaRPr>
              </a:p>
              <a:p>
                <a:pPr lvl="2"/>
                <a:r>
                  <a:rPr lang="zh-CN" altLang="en-US" dirty="0">
                    <a:solidFill>
                      <a:srgbClr val="FF0000"/>
                    </a:solidFill>
                  </a:rPr>
                  <a:t>迭代点列能稳定地接近局部极小点</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zh-CN" altLang="en-US" dirty="0">
                    <a:solidFill>
                      <a:srgbClr val="FF0000"/>
                    </a:solidFill>
                  </a:rPr>
                  <a:t>的邻域，然后迅速收敛于</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en-US" altLang="zh-CN" dirty="0">
                    <a:solidFill>
                      <a:srgbClr val="FF0000"/>
                    </a:solidFill>
                  </a:rPr>
                  <a:t>.</a:t>
                </a:r>
                <a:r>
                  <a:rPr lang="zh-CN" altLang="en-US" dirty="0">
                    <a:solidFill>
                      <a:srgbClr val="FF0000"/>
                    </a:solidFill>
                  </a:rPr>
                  <a:t>当给定的某种收敛准则满足时，迭代终止。一般地，我们要证明迭代点列</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oMath>
                </a14:m>
                <a:r>
                  <a:rPr lang="zh-CN" altLang="en-US" dirty="0">
                    <a:solidFill>
                      <a:srgbClr val="FF0000"/>
                    </a:solidFill>
                  </a:rPr>
                  <a:t>的聚点</a:t>
                </a:r>
                <a:r>
                  <a:rPr lang="en-US" altLang="zh-CN" dirty="0">
                    <a:solidFill>
                      <a:srgbClr val="FF0000"/>
                    </a:solidFill>
                  </a:rPr>
                  <a:t>(</a:t>
                </a:r>
                <a:r>
                  <a:rPr lang="zh-CN" altLang="en-US" dirty="0">
                    <a:solidFill>
                      <a:srgbClr val="FF0000"/>
                    </a:solidFill>
                  </a:rPr>
                  <a:t>即子序列的极限点</a:t>
                </a:r>
                <a:r>
                  <a:rPr lang="en-US" altLang="zh-CN" dirty="0">
                    <a:solidFill>
                      <a:srgbClr val="FF0000"/>
                    </a:solidFill>
                  </a:rPr>
                  <a:t>)</a:t>
                </a:r>
                <a:r>
                  <a:rPr lang="zh-CN" altLang="en-US" dirty="0">
                    <a:solidFill>
                      <a:srgbClr val="FF0000"/>
                    </a:solidFill>
                  </a:rPr>
                  <a:t>为一局部极小点</a:t>
                </a:r>
                <a:endParaRPr lang="en-US" altLang="zh-CN" dirty="0">
                  <a:solidFill>
                    <a:srgbClr val="FF0000"/>
                  </a:solidFill>
                </a:endParaRPr>
              </a:p>
              <a:p>
                <a:r>
                  <a:rPr lang="zh-CN" altLang="en-US" dirty="0">
                    <a:solidFill>
                      <a:srgbClr val="FF0000"/>
                    </a:solidFill>
                  </a:rPr>
                  <a:t>下降方向</a:t>
                </a:r>
                <a:r>
                  <a:rPr lang="en-US" altLang="zh-CN" dirty="0">
                    <a:solidFill>
                      <a:srgbClr val="FF0000"/>
                    </a:solidFill>
                  </a:rPr>
                  <a:t>:Descent directions, </a:t>
                </a:r>
                <a:r>
                  <a:rPr lang="zh-CN" altLang="en-US" dirty="0">
                    <a:solidFill>
                      <a:srgbClr val="FF0000"/>
                    </a:solidFill>
                  </a:rPr>
                  <a:t>步长：</a:t>
                </a:r>
                <a:r>
                  <a:rPr lang="en-US" altLang="zh-CN" dirty="0" err="1">
                    <a:solidFill>
                      <a:srgbClr val="FF0000"/>
                    </a:solidFill>
                  </a:rPr>
                  <a:t>stepsize</a:t>
                </a:r>
                <a:r>
                  <a:rPr lang="en-US" altLang="zh-CN" dirty="0">
                    <a:solidFill>
                      <a:srgbClr val="FF0000"/>
                    </a:solidFill>
                  </a:rPr>
                  <a:t>,</a:t>
                </a:r>
                <a:r>
                  <a:rPr lang="zh-CN" altLang="en-US" dirty="0">
                    <a:solidFill>
                      <a:srgbClr val="FF0000"/>
                    </a:solidFill>
                  </a:rPr>
                  <a:t>迭代下降：</a:t>
                </a:r>
                <a:r>
                  <a:rPr lang="en-US" altLang="zh-CN" dirty="0">
                    <a:solidFill>
                      <a:srgbClr val="FF0000"/>
                    </a:solidFill>
                  </a:rPr>
                  <a:t>iterative descent</a:t>
                </a:r>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b="-726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是某迭代算法的第</a:t>
                </a:r>
                <a14:m>
                  <m:oMath xmlns:m="http://schemas.openxmlformats.org/officeDocument/2006/math">
                    <m:r>
                      <a:rPr lang="en-US" altLang="zh-CN" sz="2400" b="1" i="1" smtClean="0">
                        <a:latin typeface="Cambria Math"/>
                      </a:rPr>
                      <m:t>𝒌</m:t>
                    </m:r>
                  </m:oMath>
                </a14:m>
                <a:r>
                  <a:rPr lang="zh-CN" altLang="en-US" sz="2400" dirty="0"/>
                  <a:t>轮迭代点，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是第</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oMath>
                </a14:m>
                <a:r>
                  <a:rPr lang="zh-CN" altLang="en-US" sz="2400" dirty="0"/>
                  <a:t>轮迭代点，令</a:t>
                </a:r>
                <a14:m>
                  <m:oMath xmlns:m="http://schemas.openxmlformats.org/officeDocument/2006/math">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en-US" altLang="zh-CN" sz="2400" i="1"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oMath>
                </a14:m>
                <a:r>
                  <a:rPr lang="en-US" altLang="zh-CN" sz="2400" i="1" dirty="0"/>
                  <a:t>,</a:t>
                </a:r>
                <a:r>
                  <a:rPr lang="zh-CN" altLang="en-US" sz="2400" dirty="0"/>
                  <a:t>此时有</a:t>
                </a:r>
                <a:endParaRPr lang="en-US" altLang="zh-CN" sz="2400" dirty="0"/>
              </a:p>
              <a:p>
                <a:pPr marL="0" indent="0" algn="ctr">
                  <a:buNone/>
                </a:pP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e>
                        </m:d>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r>
                      <a:rPr lang="en-US" altLang="zh-CN" sz="2400" b="1" i="0" smtClean="0">
                        <a:solidFill>
                          <a:srgbClr val="FF0000"/>
                        </a:solidFill>
                        <a:latin typeface="Cambria Math"/>
                      </a:rPr>
                      <m:t>𝚫</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oMath>
                </a14:m>
                <a:r>
                  <a:rPr lang="en-US" altLang="zh-CN" sz="2400" b="1" i="1" dirty="0"/>
                  <a:t>,</a:t>
                </a:r>
              </a:p>
              <a:p>
                <a:r>
                  <a:rPr lang="zh-CN" altLang="en-US" sz="2400" b="1" dirty="0"/>
                  <a:t>由于</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b="1" dirty="0"/>
                  <a:t>是一个向量，且表示以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oMath>
                </a14:m>
                <a:r>
                  <a:rPr lang="zh-CN" altLang="en-US" sz="2400" b="1" dirty="0"/>
                  <a:t>为起点</a:t>
                </a:r>
                <a:r>
                  <a:rPr lang="zh-CN" altLang="en-US" sz="2400" b="1" i="1" dirty="0"/>
                  <a:t>，</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oMath>
                </a14:m>
                <a:r>
                  <a:rPr lang="zh-CN" altLang="en-US" sz="2400" b="1" dirty="0"/>
                  <a:t>为终点的</a:t>
                </a:r>
                <a14:m>
                  <m:oMath xmlns:m="http://schemas.openxmlformats.org/officeDocument/2006/math">
                    <m:r>
                      <a:rPr lang="en-US" altLang="zh-CN" sz="2400" b="1" i="1" smtClean="0">
                        <a:latin typeface="Cambria Math"/>
                      </a:rPr>
                      <m:t>𝒏</m:t>
                    </m:r>
                  </m:oMath>
                </a14:m>
                <a:r>
                  <a:rPr lang="zh-CN" altLang="en-US" sz="2400" b="1" dirty="0"/>
                  <a:t>维向量，如果令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oMath>
                </a14:m>
                <a:r>
                  <a:rPr lang="en-US" altLang="zh-CN" sz="2400" b="1" dirty="0"/>
                  <a:t>/||</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r>
                      <a:rPr lang="en-US" altLang="zh-CN" sz="2400" b="1" i="0" smtClean="0">
                        <a:latin typeface="Cambria Math"/>
                      </a:rPr>
                      <m:t>||</m:t>
                    </m:r>
                  </m:oMath>
                </a14:m>
                <a:r>
                  <a:rPr lang="en-US" altLang="zh-CN" sz="2400" b="1" dirty="0"/>
                  <a:t>,</a:t>
                </a:r>
                <a:r>
                  <a:rPr lang="zh-CN" altLang="en-US" sz="2400" b="1" dirty="0"/>
                  <a:t>则</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𝒑</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oMath>
                </a14:m>
                <a:r>
                  <a:rPr lang="zh-CN" altLang="en-US" sz="2400" b="1" dirty="0"/>
                  <a:t>为</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b="1" dirty="0"/>
                  <a:t>方向的单位向量，此时</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0" smtClean="0">
                        <a:latin typeface="Cambria Math"/>
                      </a:rPr>
                      <m:t>,</m:t>
                    </m:r>
                  </m:oMath>
                </a14:m>
                <a:r>
                  <a:rPr lang="zh-CN" altLang="en-US" sz="2400" b="1" dirty="0"/>
                  <a:t>从而可以获得</a:t>
                </a:r>
                <a:r>
                  <a:rPr lang="zh-CN" altLang="en-US" sz="2400" b="1" dirty="0">
                    <a:solidFill>
                      <a:srgbClr val="FF0000"/>
                    </a:solidFill>
                  </a:rPr>
                  <a:t>求解非线性规划的基本迭代格式</a:t>
                </a:r>
                <a:endParaRPr lang="en-US" altLang="zh-CN" sz="2400" b="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e>
                          </m:d>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𝒌</m:t>
                          </m:r>
                        </m:sub>
                      </m:sSub>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oMath>
                  </m:oMathPara>
                </a14:m>
                <a:endParaRPr lang="en-US" altLang="zh-CN" sz="2400" dirty="0"/>
              </a:p>
              <a:p>
                <a:r>
                  <a:rPr lang="zh-CN" altLang="en-US" sz="2400" dirty="0"/>
                  <a:t>这里</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称为第</a:t>
                </a:r>
                <a14:m>
                  <m:oMath xmlns:m="http://schemas.openxmlformats.org/officeDocument/2006/math">
                    <m:r>
                      <a:rPr lang="en-US" altLang="zh-CN" sz="2400" b="1" i="1" smtClean="0">
                        <a:latin typeface="Cambria Math"/>
                      </a:rPr>
                      <m:t>𝒌</m:t>
                    </m:r>
                  </m:oMath>
                </a14:m>
                <a:r>
                  <a:rPr lang="zh-CN" altLang="en-US" sz="2400" dirty="0"/>
                  <a:t>轮的步长，</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称为第</a:t>
                </a:r>
                <a14:m>
                  <m:oMath xmlns:m="http://schemas.openxmlformats.org/officeDocument/2006/math">
                    <m:r>
                      <a:rPr lang="en-US" altLang="zh-CN" sz="2400" b="1" i="1" smtClean="0">
                        <a:latin typeface="Cambria Math"/>
                      </a:rPr>
                      <m:t>𝒌</m:t>
                    </m:r>
                  </m:oMath>
                </a14:m>
                <a:r>
                  <a:rPr lang="zh-CN" altLang="en-US" sz="2400" dirty="0"/>
                  <a:t>轮的搜索方向。由此可知，不同的步长因子</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和不同的搜索方向</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𝒑</m:t>
                        </m:r>
                      </m:e>
                      <m:sup>
                        <m:d>
                          <m:dPr>
                            <m:ctrlPr>
                              <a:rPr lang="en-US" altLang="zh-CN" sz="2400" i="1">
                                <a:latin typeface="Cambria Math" panose="02040503050406030204" pitchFamily="18" charset="0"/>
                              </a:rPr>
                            </m:ctrlPr>
                          </m:dPr>
                          <m:e>
                            <m:r>
                              <a:rPr lang="en-US" altLang="zh-CN" sz="2400" i="1">
                                <a:latin typeface="Cambria Math"/>
                              </a:rPr>
                              <m:t>𝒌</m:t>
                            </m:r>
                          </m:e>
                        </m:d>
                      </m:sup>
                    </m:sSup>
                  </m:oMath>
                </a14:m>
                <a:r>
                  <a:rPr lang="zh-CN" altLang="en-US" sz="2400" dirty="0"/>
                  <a:t>构成了不同的方法，后续章节介绍如何确定步长因子和搜索方向</a:t>
                </a:r>
                <a:endParaRPr lang="en-US" altLang="zh-CN" sz="2400" dirty="0"/>
              </a:p>
              <a:p>
                <a:r>
                  <a:rPr lang="zh-CN" altLang="en-US" sz="2400" dirty="0"/>
                  <a:t>在最优化中，</a:t>
                </a:r>
                <a:r>
                  <a:rPr lang="zh-CN" altLang="en-US" sz="2400" dirty="0">
                    <a:solidFill>
                      <a:srgbClr val="FF0000"/>
                    </a:solidFill>
                  </a:rPr>
                  <a:t>搜索方向</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𝒑</m:t>
                        </m:r>
                      </m:e>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a:rPr>
                              <m:t>𝒌</m:t>
                            </m:r>
                          </m:e>
                        </m:d>
                      </m:sup>
                    </m:sSup>
                  </m:oMath>
                </a14:m>
                <a:r>
                  <a:rPr lang="zh-CN" altLang="en-US" sz="2400" dirty="0">
                    <a:solidFill>
                      <a:srgbClr val="FF0000"/>
                    </a:solidFill>
                  </a:rPr>
                  <a:t>是目标函数</a:t>
                </a:r>
                <a14:m>
                  <m:oMath xmlns:m="http://schemas.openxmlformats.org/officeDocument/2006/math">
                    <m:r>
                      <a:rPr lang="en-US" altLang="zh-CN" sz="2400" b="1" i="1" smtClean="0">
                        <a:solidFill>
                          <a:srgbClr val="FF0000"/>
                        </a:solidFill>
                        <a:latin typeface="Cambria Math"/>
                      </a:rPr>
                      <m:t>𝒇</m:t>
                    </m:r>
                  </m:oMath>
                </a14:m>
                <a:r>
                  <a:rPr lang="zh-CN" altLang="en-US" sz="2400" dirty="0">
                    <a:solidFill>
                      <a:srgbClr val="FF0000"/>
                    </a:solidFill>
                  </a:rPr>
                  <a:t>在</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a:rPr>
                              <m:t>𝒌</m:t>
                            </m:r>
                          </m:e>
                        </m:d>
                      </m:sup>
                    </m:sSup>
                  </m:oMath>
                </a14:m>
                <a:r>
                  <a:rPr lang="zh-CN" altLang="en-US" sz="2400" dirty="0">
                    <a:solidFill>
                      <a:srgbClr val="FF0000"/>
                    </a:solidFill>
                  </a:rPr>
                  <a:t>处的下降方向</a:t>
                </a:r>
                <a:r>
                  <a:rPr lang="en-US" altLang="zh-CN" sz="2400" dirty="0">
                    <a:solidFill>
                      <a:srgbClr val="FF0000"/>
                    </a:solidFill>
                  </a:rPr>
                  <a:t>(</a:t>
                </a:r>
                <a:r>
                  <a:rPr lang="en-US" altLang="zh-CN" sz="2400" dirty="0">
                    <a:solidFill>
                      <a:srgbClr val="CC00CC"/>
                    </a:solidFill>
                  </a:rPr>
                  <a:t>Descent Directions</a:t>
                </a:r>
                <a:r>
                  <a:rPr lang="en-US" altLang="zh-CN" sz="2400" dirty="0">
                    <a:solidFill>
                      <a:srgbClr val="FF0000"/>
                    </a:solidFill>
                  </a:rPr>
                  <a:t>)</a:t>
                </a:r>
                <a:r>
                  <a:rPr lang="zh-CN" altLang="en-US" sz="2400" dirty="0">
                    <a:solidFill>
                      <a:srgbClr val="FF0000"/>
                    </a:solidFill>
                  </a:rPr>
                  <a:t>，即满足：</a:t>
                </a:r>
                <a14:m>
                  <m:oMath xmlns:m="http://schemas.openxmlformats.org/officeDocument/2006/math">
                    <m:r>
                      <a:rPr lang="en-US" altLang="zh-CN" sz="2400" b="1" i="0" smtClean="0">
                        <a:solidFill>
                          <a:srgbClr val="FF0000"/>
                        </a:solidFill>
                        <a:latin typeface="Cambria Math"/>
                      </a:rPr>
                      <m:t>𝛁</m:t>
                    </m:r>
                    <m:r>
                      <a:rPr lang="en-US" altLang="zh-CN" sz="2400" b="1" i="1" smtClean="0">
                        <a:solidFill>
                          <a:srgbClr val="FF0000"/>
                        </a:solidFill>
                        <a:latin typeface="Cambria Math"/>
                      </a:rPr>
                      <m:t>𝒇</m:t>
                    </m:r>
                    <m:sSup>
                      <m:sSupPr>
                        <m:ctrlPr>
                          <a:rPr lang="en-US" altLang="zh-CN" sz="2400" b="1" i="1" smtClean="0">
                            <a:solidFill>
                              <a:srgbClr val="FF0000"/>
                            </a:solidFill>
                            <a:latin typeface="Cambria Math" panose="02040503050406030204" pitchFamily="18" charset="0"/>
                          </a:rPr>
                        </m:ctrlPr>
                      </m:sSupPr>
                      <m:e>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e>
                        </m:d>
                      </m:e>
                      <m:sup>
                        <m:r>
                          <a:rPr lang="en-US" altLang="zh-CN" sz="2400" b="1" i="1" smtClean="0">
                            <a:solidFill>
                              <a:srgbClr val="FF0000"/>
                            </a:solidFill>
                            <a:latin typeface="Cambria Math"/>
                          </a:rPr>
                          <m:t>𝑻</m:t>
                        </m:r>
                      </m:sup>
                    </m:sSup>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&lt;</m:t>
                    </m:r>
                    <m:r>
                      <a:rPr lang="en-US" altLang="zh-CN" sz="2400" b="1" i="1" smtClean="0">
                        <a:solidFill>
                          <a:srgbClr val="FF0000"/>
                        </a:solidFill>
                        <a:latin typeface="Cambria Math"/>
                      </a:rPr>
                      <m:t>𝟎</m:t>
                    </m:r>
                  </m:oMath>
                </a14:m>
                <a:r>
                  <a:rPr lang="en-US" altLang="zh-CN" sz="2400" dirty="0">
                    <a:solidFill>
                      <a:srgbClr val="FF0000"/>
                    </a:solidFill>
                  </a:rPr>
                  <a:t>,</a:t>
                </a:r>
                <a:r>
                  <a:rPr lang="zh-CN" altLang="en-US" sz="2400" dirty="0">
                    <a:solidFill>
                      <a:srgbClr val="FF0000"/>
                    </a:solidFill>
                  </a:rPr>
                  <a:t>或者</a:t>
                </a:r>
                <a14:m>
                  <m:oMath xmlns:m="http://schemas.openxmlformats.org/officeDocument/2006/math">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𝒌</m:t>
                            </m:r>
                          </m:sub>
                        </m:sSub>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e>
                    </m:d>
                    <m:r>
                      <a:rPr lang="en-US" altLang="zh-CN" sz="2400" b="1" i="1" smtClean="0">
                        <a:solidFill>
                          <a:srgbClr val="FF0000"/>
                        </a:solidFill>
                        <a:latin typeface="Cambria Math"/>
                      </a:rPr>
                      <m:t>&lt;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oMath>
                </a14:m>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b="-5206"/>
                </a:stretch>
              </a:blipFill>
            </p:spPr>
            <p:txBody>
              <a:bodyPr/>
              <a:lstStyle/>
              <a:p>
                <a:r>
                  <a:rPr lang="zh-CN" altLang="en-US">
                    <a:noFill/>
                  </a:rPr>
                  <a:t> </a:t>
                </a:r>
                <a:endParaRPr lang="zh-CN" altLang="en-US">
                  <a:noFill/>
                </a:endParaRPr>
              </a:p>
            </p:txBody>
          </p:sp>
        </mc:Fallback>
      </mc:AlternateContent>
      <p:grpSp>
        <p:nvGrpSpPr>
          <p:cNvPr id="16" name="Group 15"/>
          <p:cNvGrpSpPr/>
          <p:nvPr/>
        </p:nvGrpSpPr>
        <p:grpSpPr>
          <a:xfrm>
            <a:off x="6681193" y="1493638"/>
            <a:ext cx="3024336" cy="1054044"/>
            <a:chOff x="6609184" y="1493637"/>
            <a:chExt cx="3024336" cy="1054043"/>
          </a:xfrm>
        </p:grpSpPr>
        <p:cxnSp>
          <p:nvCxnSpPr>
            <p:cNvPr id="5" name="Straight Arrow Connector 4"/>
            <p:cNvCxnSpPr/>
            <p:nvPr/>
          </p:nvCxnSpPr>
          <p:spPr bwMode="auto">
            <a:xfrm flipV="1">
              <a:off x="7041232" y="1736973"/>
              <a:ext cx="2088232" cy="64807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7041232" y="2241029"/>
              <a:ext cx="504056" cy="144016"/>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p:cNvSpPr txBox="1"/>
                <p:nvPr/>
              </p:nvSpPr>
              <p:spPr>
                <a:xfrm>
                  <a:off x="6609184" y="2061009"/>
                  <a:ext cx="432048" cy="4866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09184" y="2061009"/>
                  <a:ext cx="432048" cy="486672"/>
                </a:xfrm>
                <a:prstGeom prst="rect">
                  <a:avLst/>
                </a:prstGeom>
                <a:blipFill rotWithShape="1">
                  <a:blip r:embed="rId3"/>
                  <a:stretch>
                    <a:fillRect l="-2676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201472" y="1574337"/>
                  <a:ext cx="432048"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01472" y="1574337"/>
                  <a:ext cx="432048" cy="486672"/>
                </a:xfrm>
                <a:prstGeom prst="rect">
                  <a:avLst/>
                </a:prstGeom>
                <a:blipFill rotWithShape="1">
                  <a:blip r:embed="rId4"/>
                  <a:stretch>
                    <a:fillRect l="-60563" r="-211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85248" y="1682349"/>
                  <a:ext cx="432048"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oMath>
                    </m:oMathPara>
                  </a14:m>
                  <a:endParaRPr lang="zh-CN" altLang="en-US"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85248" y="1682349"/>
                  <a:ext cx="432048" cy="486672"/>
                </a:xfrm>
                <a:prstGeom prst="rect">
                  <a:avLst/>
                </a:prstGeom>
                <a:blipFill rotWithShape="1">
                  <a:blip r:embed="rId5"/>
                  <a:stretch>
                    <a:fillRect l="-2676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409384" y="1493637"/>
                  <a:ext cx="4320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0" smtClean="0">
                                <a:solidFill>
                                  <a:srgbClr val="0000FF"/>
                                </a:solidFill>
                                <a:latin typeface="Cambria Math"/>
                              </a:rPr>
                              <m:t>𝚫</m:t>
                            </m:r>
                            <m:r>
                              <a:rPr lang="en-US" altLang="zh-CN" b="1" i="1" smtClean="0">
                                <a:solidFill>
                                  <a:srgbClr val="0000FF"/>
                                </a:solidFill>
                                <a:latin typeface="Cambria Math"/>
                              </a:rPr>
                              <m:t>𝒙</m:t>
                            </m:r>
                          </m:e>
                          <m:sub>
                            <m:r>
                              <a:rPr lang="en-US" altLang="zh-CN" b="1" i="1" smtClean="0">
                                <a:solidFill>
                                  <a:srgbClr val="0000FF"/>
                                </a:solidFill>
                                <a:latin typeface="Cambria Math"/>
                              </a:rPr>
                              <m:t>𝒌</m:t>
                            </m:r>
                          </m:sub>
                        </m:sSub>
                      </m:oMath>
                    </m:oMathPara>
                  </a14:m>
                  <a:endParaRPr lang="zh-CN" altLang="en-US" dirty="0">
                    <a:solidFill>
                      <a:srgbClr val="0000FF"/>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409384" y="1493637"/>
                  <a:ext cx="432048" cy="461665"/>
                </a:xfrm>
                <a:prstGeom prst="rect">
                  <a:avLst/>
                </a:prstGeom>
                <a:blipFill rotWithShape="1">
                  <a:blip r:embed="rId6"/>
                  <a:stretch>
                    <a:fillRect l="-52113" r="-11268" b="-5263"/>
                  </a:stretch>
                </a:blipFill>
              </p:spPr>
              <p:txBody>
                <a:bodyPr/>
                <a:lstStyle/>
                <a:p>
                  <a:r>
                    <a:rPr lang="zh-CN" altLang="en-US">
                      <a:noFill/>
                    </a:rPr>
                    <a:t> </a:t>
                  </a:r>
                  <a:endParaRPr lang="zh-CN" altLang="en-US">
                    <a:noFill/>
                  </a:endParaRPr>
                </a:p>
              </p:txBody>
            </p:sp>
          </mc:Fallback>
        </mc:AlternateContent>
        <p:sp>
          <p:nvSpPr>
            <p:cNvPr id="13" name="Flowchart: Connector 12"/>
            <p:cNvSpPr/>
            <p:nvPr/>
          </p:nvSpPr>
          <p:spPr bwMode="auto">
            <a:xfrm>
              <a:off x="9093552" y="1689397"/>
              <a:ext cx="45719" cy="75274"/>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5" name="Flowchart: Connector 14"/>
            <p:cNvSpPr/>
            <p:nvPr/>
          </p:nvSpPr>
          <p:spPr bwMode="auto">
            <a:xfrm>
              <a:off x="7017352" y="2343414"/>
              <a:ext cx="45719" cy="75274"/>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最优化方法的基本结构，给定初始点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endParaRPr lang="en-US" altLang="zh-CN" dirty="0"/>
              </a:p>
              <a:p>
                <a:pPr lvl="1"/>
                <a:r>
                  <a:rPr lang="en-US" altLang="zh-CN" dirty="0"/>
                  <a:t>1.</a:t>
                </a:r>
                <a:r>
                  <a:rPr lang="zh-CN" altLang="en-US" dirty="0"/>
                  <a:t>确定搜索方向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en-US" altLang="zh-CN" dirty="0"/>
                  <a:t>:</a:t>
                </a:r>
                <a:r>
                  <a:rPr lang="zh-CN" altLang="en-US" dirty="0"/>
                  <a:t>即依照一定的准则，构造</a:t>
                </a:r>
                <a14:m>
                  <m:oMath xmlns:m="http://schemas.openxmlformats.org/officeDocument/2006/math">
                    <m:r>
                      <a:rPr lang="en-US" altLang="zh-CN" b="1" i="1" smtClean="0">
                        <a:latin typeface="Cambria Math"/>
                      </a:rPr>
                      <m:t>𝒇</m:t>
                    </m:r>
                  </m:oMath>
                </a14:m>
                <a:r>
                  <a:rPr lang="zh-CN" altLang="en-US" dirty="0"/>
                  <a:t>在</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zh-CN" altLang="en-US" dirty="0"/>
                  <a:t>点处的下降方向作为搜索方向</a:t>
                </a:r>
                <a:endParaRPr lang="en-US" altLang="zh-CN" dirty="0"/>
              </a:p>
              <a:p>
                <a:pPr lvl="1"/>
                <a:r>
                  <a:rPr lang="en-US" altLang="zh-CN" dirty="0"/>
                  <a:t>2.</a:t>
                </a:r>
                <a:r>
                  <a:rPr lang="zh-CN" altLang="en-US" dirty="0"/>
                  <a:t>确定步长因子</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，使目标函数值有某种意义的下降</a:t>
                </a:r>
                <a:endParaRPr lang="en-US" altLang="zh-CN" dirty="0"/>
              </a:p>
              <a:p>
                <a:pPr lvl="1"/>
                <a:r>
                  <a:rPr lang="en-US" altLang="zh-CN" dirty="0"/>
                  <a:t>3.</a:t>
                </a:r>
                <a:r>
                  <a:rPr lang="zh-CN" altLang="en-US" dirty="0"/>
                  <a:t>令</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i="1">
                        <a:solidFill>
                          <a:srgbClr val="FF0000"/>
                        </a:solidFill>
                        <a:latin typeface="Cambria Math"/>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oMath>
                </a14:m>
                <a:r>
                  <a:rPr lang="en-US" altLang="zh-CN" sz="2800" dirty="0"/>
                  <a:t>,</a:t>
                </a:r>
                <a:r>
                  <a:rPr lang="zh-CN" altLang="en-US" sz="2800" dirty="0"/>
                  <a:t>若</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a:rPr>
                              <m:t>𝒌</m:t>
                            </m:r>
                            <m:r>
                              <a:rPr lang="en-US" altLang="zh-CN" sz="2800" b="1" i="1" dirty="0" smtClean="0">
                                <a:latin typeface="Cambria Math"/>
                              </a:rPr>
                              <m:t>+</m:t>
                            </m:r>
                            <m:r>
                              <a:rPr lang="en-US" altLang="zh-CN" sz="2800" b="1" i="1" dirty="0" smtClean="0">
                                <a:latin typeface="Cambria Math"/>
                              </a:rPr>
                              <m:t>𝟏</m:t>
                            </m:r>
                          </m:e>
                        </m:d>
                      </m:sup>
                    </m:sSup>
                  </m:oMath>
                </a14:m>
                <a:r>
                  <a:rPr lang="zh-CN" altLang="en-US" sz="2800" dirty="0"/>
                  <a:t>满足某种终止条件，则停止迭代，得到近似最优解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d>
                          <m:dPr>
                            <m:ctrlPr>
                              <a:rPr lang="en-US" altLang="zh-CN" sz="2800" b="1" i="1" smtClean="0">
                                <a:latin typeface="Cambria Math" panose="02040503050406030204" pitchFamily="18" charset="0"/>
                              </a:rPr>
                            </m:ctrlPr>
                          </m:dPr>
                          <m:e>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e>
                        </m:d>
                      </m:sup>
                    </m:sSup>
                  </m:oMath>
                </a14:m>
                <a:r>
                  <a:rPr lang="en-US" altLang="zh-CN" sz="2800" dirty="0"/>
                  <a:t>,</a:t>
                </a:r>
                <a:r>
                  <a:rPr lang="zh-CN" altLang="en-US" sz="2800" dirty="0"/>
                  <a:t>否则，重复以上步骤</a:t>
                </a:r>
                <a:endParaRPr lang="en-US" altLang="zh-CN" sz="2800" dirty="0"/>
              </a:p>
              <a:p>
                <a:r>
                  <a:rPr lang="zh-CN" altLang="en-US" sz="3200" dirty="0"/>
                  <a:t>这里面重点</a:t>
                </a:r>
                <a:endParaRPr lang="en-US" altLang="zh-CN" sz="3200" dirty="0"/>
              </a:p>
              <a:p>
                <a:pPr lvl="1"/>
                <a:r>
                  <a:rPr lang="zh-CN" altLang="en-US" sz="2800" dirty="0"/>
                  <a:t>步长因子</a:t>
                </a:r>
                <a:endParaRPr lang="en-US" altLang="zh-CN" sz="2800" dirty="0"/>
              </a:p>
              <a:p>
                <a:pPr lvl="1"/>
                <a:r>
                  <a:rPr lang="zh-CN" altLang="en-US" sz="2800" dirty="0"/>
                  <a:t>下降方向</a:t>
                </a:r>
                <a:endParaRPr lang="en-US" altLang="zh-CN" sz="2800" dirty="0"/>
              </a:p>
              <a:p>
                <a:pPr lvl="1"/>
                <a:r>
                  <a:rPr lang="zh-CN" altLang="en-US" sz="2800" dirty="0"/>
                  <a:t>也导致收敛速度的差别：衡量最优化方法有效性的重要方面</a:t>
                </a:r>
                <a:endParaRPr lang="en-US" altLang="zh-CN" sz="2800" dirty="0"/>
              </a:p>
              <a:p>
                <a:pPr lvl="1"/>
                <a:endParaRPr lang="en-US" altLang="zh-CN" dirty="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193" r="-1190" b="-835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p:sp>
        <p:nvSpPr>
          <p:cNvPr id="3" name="Content Placeholder 2"/>
          <p:cNvSpPr>
            <a:spLocks noGrp="1"/>
          </p:cNvSpPr>
          <p:nvPr>
            <p:ph idx="1"/>
          </p:nvPr>
        </p:nvSpPr>
        <p:spPr/>
        <p:txBody>
          <a:bodyPr/>
          <a:lstStyle/>
          <a:p>
            <a:r>
              <a:rPr lang="zh-CN" altLang="en-US" dirty="0"/>
              <a:t>优化方法的基本结构</a:t>
            </a:r>
          </a:p>
        </p:txBody>
      </p:sp>
      <p:grpSp>
        <p:nvGrpSpPr>
          <p:cNvPr id="4" name="Group 3"/>
          <p:cNvGrpSpPr/>
          <p:nvPr/>
        </p:nvGrpSpPr>
        <p:grpSpPr>
          <a:xfrm>
            <a:off x="1042915" y="1914127"/>
            <a:ext cx="7718073" cy="4503366"/>
            <a:chOff x="250825" y="620713"/>
            <a:chExt cx="8801437" cy="5568532"/>
          </a:xfrm>
        </p:grpSpPr>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2301177" y="4852609"/>
                  <a:ext cx="4500913" cy="13366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nSpc>
                      <a:spcPct val="90000"/>
                    </a:lnSpc>
                  </a:pPr>
                  <a:r>
                    <a:rPr lang="zh-CN" altLang="en-US" dirty="0">
                      <a:solidFill>
                        <a:schemeClr val="tx1"/>
                      </a:solidFill>
                      <a:ea typeface="楷体_GB2312" pitchFamily="49" charset="-122"/>
                    </a:rPr>
                    <a:t>线搜索求</a:t>
                  </a:r>
                  <a:r>
                    <a:rPr lang="zh-CN" altLang="en-US" dirty="0">
                      <a:ea typeface="楷体_GB2312" pitchFamily="49" charset="-122"/>
                    </a:rPr>
                    <a:t>出</a:t>
                  </a:r>
                  <a:r>
                    <a:rPr lang="zh-CN" altLang="en-US" dirty="0">
                      <a:solidFill>
                        <a:srgbClr val="FF0000"/>
                      </a:solidFill>
                      <a:ea typeface="楷体_GB2312" pitchFamily="49" charset="-122"/>
                    </a:rPr>
                    <a:t>步长</a:t>
                  </a:r>
                  <a14:m>
                    <m:oMath xmlns:m="http://schemas.openxmlformats.org/officeDocument/2006/math">
                      <m:sSub>
                        <m:sSubPr>
                          <m:ctrlPr>
                            <a:rPr lang="en-US" altLang="zh-CN" b="1" i="1" smtClean="0">
                              <a:solidFill>
                                <a:srgbClr val="FF0000"/>
                              </a:solidFill>
                              <a:latin typeface="Cambria Math" panose="02040503050406030204" pitchFamily="18" charset="0"/>
                              <a:ea typeface="楷体_GB2312" pitchFamily="49" charset="-122"/>
                            </a:rPr>
                          </m:ctrlPr>
                        </m:sSubPr>
                        <m:e>
                          <m:r>
                            <a:rPr lang="en-US" altLang="zh-CN" b="1" i="1" smtClean="0">
                              <a:solidFill>
                                <a:srgbClr val="FF0000"/>
                              </a:solidFill>
                              <a:latin typeface="Cambria Math"/>
                              <a:ea typeface="楷体_GB2312" pitchFamily="49" charset="-122"/>
                            </a:rPr>
                            <m:t>𝝀</m:t>
                          </m:r>
                        </m:e>
                        <m:sub>
                          <m:r>
                            <a:rPr lang="en-US" altLang="zh-CN" b="1" i="1" smtClean="0">
                              <a:solidFill>
                                <a:srgbClr val="FF0000"/>
                              </a:solidFill>
                              <a:latin typeface="Cambria Math"/>
                              <a:ea typeface="楷体_GB2312" pitchFamily="49" charset="-122"/>
                            </a:rPr>
                            <m:t>𝒌</m:t>
                          </m:r>
                        </m:sub>
                      </m:sSub>
                    </m:oMath>
                  </a14:m>
                  <a:r>
                    <a:rPr lang="en-US" altLang="zh-CN" dirty="0">
                      <a:solidFill>
                        <a:schemeClr val="tx1"/>
                      </a:solidFill>
                      <a:ea typeface="楷体_GB2312" pitchFamily="49" charset="-122"/>
                    </a:rPr>
                    <a:t>,</a:t>
                  </a:r>
                  <a:r>
                    <a:rPr lang="zh-CN" altLang="en-US" dirty="0">
                      <a:solidFill>
                        <a:schemeClr val="tx1"/>
                      </a:solidFill>
                      <a:ea typeface="楷体_GB2312" pitchFamily="49" charset="-122"/>
                    </a:rPr>
                    <a:t>使得</a:t>
                  </a:r>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r>
                                  <a:rPr lang="en-US" altLang="zh-CN" b="1" i="1" smtClean="0">
                                    <a:solidFill>
                                      <a:schemeClr val="tx1"/>
                                    </a:solidFill>
                                    <a:latin typeface="Cambria Math"/>
                                    <a:ea typeface="楷体_GB2312" pitchFamily="49" charset="-122"/>
                                  </a:rPr>
                                  <m:t>+</m:t>
                                </m:r>
                                <m:r>
                                  <a:rPr lang="en-US" altLang="zh-CN" b="1" i="1" smtClean="0">
                                    <a:solidFill>
                                      <a:schemeClr val="tx1"/>
                                    </a:solidFill>
                                    <a:latin typeface="Cambria Math"/>
                                    <a:ea typeface="楷体_GB2312" pitchFamily="49" charset="-122"/>
                                  </a:rPr>
                                  <m:t>𝟏</m:t>
                                </m:r>
                              </m:e>
                            </m:d>
                          </m:sup>
                        </m:sSup>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a:ea typeface="楷体_GB2312" pitchFamily="49" charset="-122"/>
                          </a:rPr>
                          <m:t>𝒇</m:t>
                        </m:r>
                        <m:d>
                          <m:dPr>
                            <m:ctrlPr>
                              <a:rPr lang="en-US" altLang="zh-CN" b="1" i="1" smtClean="0">
                                <a:solidFill>
                                  <a:schemeClr val="tx1"/>
                                </a:solidFill>
                                <a:latin typeface="Cambria Math" panose="02040503050406030204" pitchFamily="18" charset="0"/>
                                <a:ea typeface="楷体_GB2312" pitchFamily="49" charset="-122"/>
                              </a:rPr>
                            </m:ctrlPr>
                          </m:dPr>
                          <m:e>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e>
                        </m:d>
                        <m:r>
                          <a:rPr lang="en-US" altLang="zh-CN" b="1" i="1" smtClean="0">
                            <a:solidFill>
                              <a:schemeClr val="tx1"/>
                            </a:solidFill>
                            <a:latin typeface="Cambria Math"/>
                            <a:ea typeface="楷体_GB2312" pitchFamily="49" charset="-122"/>
                          </a:rPr>
                          <m:t>&lt;</m:t>
                        </m:r>
                        <m:r>
                          <a:rPr lang="en-US" altLang="zh-CN" b="1" i="1" smtClean="0">
                            <a:solidFill>
                              <a:schemeClr val="tx1"/>
                            </a:solidFill>
                            <a:latin typeface="Cambria Math"/>
                            <a:ea typeface="楷体_GB2312" pitchFamily="49" charset="-122"/>
                          </a:rPr>
                          <m:t>𝒇</m:t>
                        </m:r>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i="1" dirty="0">
                    <a:solidFill>
                      <a:schemeClr val="tx1"/>
                    </a:solidFill>
                    <a:ea typeface="楷体_GB2312" pitchFamily="49" charset="-122"/>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2301177" y="4852609"/>
                  <a:ext cx="4500913" cy="1336636"/>
                </a:xfrm>
                <a:prstGeom prst="rect">
                  <a:avLst/>
                </a:prstGeom>
                <a:blipFill rotWithShape="1">
                  <a:blip r:embed="rId3"/>
                  <a:stretch>
                    <a:fillRect t="-11667" b="-8889"/>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nvGrpSpPr>
            <p:cNvPr id="6" name="Group 6"/>
            <p:cNvGrpSpPr/>
            <p:nvPr/>
          </p:nvGrpSpPr>
          <p:grpSpPr bwMode="auto">
            <a:xfrm>
              <a:off x="250825" y="620713"/>
              <a:ext cx="8801437" cy="4945714"/>
              <a:chOff x="576" y="480"/>
              <a:chExt cx="4893" cy="3051"/>
            </a:xfrm>
          </p:grpSpPr>
          <mc:AlternateContent xmlns:mc="http://schemas.openxmlformats.org/markup-compatibility/2006" xmlns:a14="http://schemas.microsoft.com/office/drawing/2010/main">
            <mc:Choice Requires="a14">
              <p:sp>
                <p:nvSpPr>
                  <p:cNvPr id="9" name="AutoShape 7"/>
                  <p:cNvSpPr>
                    <a:spLocks noChangeArrowheads="1"/>
                  </p:cNvSpPr>
                  <p:nvPr/>
                </p:nvSpPr>
                <p:spPr bwMode="auto">
                  <a:xfrm>
                    <a:off x="1728" y="480"/>
                    <a:ext cx="2240" cy="336"/>
                  </a:xfrm>
                  <a:prstGeom prst="flowChartAlternateProcess">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2000" dirty="0">
                        <a:solidFill>
                          <a:srgbClr val="FF0000"/>
                        </a:solidFill>
                        <a:ea typeface="楷体_GB2312" pitchFamily="49" charset="-122"/>
                      </a:rPr>
                      <a:t>初始</a:t>
                    </a:r>
                    <a14:m>
                      <m:oMath xmlns:m="http://schemas.openxmlformats.org/officeDocument/2006/math">
                        <m:sSup>
                          <m:sSupPr>
                            <m:ctrlPr>
                              <a:rPr lang="en-US" altLang="zh-CN" sz="2000" b="1" i="1" smtClean="0">
                                <a:solidFill>
                                  <a:schemeClr val="tx1"/>
                                </a:solidFill>
                                <a:latin typeface="Cambria Math" panose="02040503050406030204" pitchFamily="18" charset="0"/>
                                <a:ea typeface="楷体_GB2312" pitchFamily="49" charset="-122"/>
                              </a:rPr>
                            </m:ctrlPr>
                          </m:sSupPr>
                          <m:e>
                            <m:r>
                              <a:rPr lang="en-US" altLang="zh-CN" sz="2000" b="1" i="1" smtClean="0">
                                <a:solidFill>
                                  <a:schemeClr val="tx1"/>
                                </a:solidFill>
                                <a:latin typeface="Cambria Math"/>
                                <a:ea typeface="楷体_GB2312" pitchFamily="49" charset="-122"/>
                              </a:rPr>
                              <m:t>𝒙</m:t>
                            </m:r>
                          </m:e>
                          <m:sup>
                            <m:d>
                              <m:dPr>
                                <m:ctrlPr>
                                  <a:rPr lang="en-US" altLang="zh-CN" sz="2000" b="1" i="1" smtClean="0">
                                    <a:solidFill>
                                      <a:schemeClr val="tx1"/>
                                    </a:solidFill>
                                    <a:latin typeface="Cambria Math" panose="02040503050406030204" pitchFamily="18" charset="0"/>
                                    <a:ea typeface="楷体_GB2312" pitchFamily="49" charset="-122"/>
                                  </a:rPr>
                                </m:ctrlPr>
                              </m:dPr>
                              <m:e>
                                <m:r>
                                  <a:rPr lang="en-US" altLang="zh-CN" sz="2000" b="1" i="1" smtClean="0">
                                    <a:solidFill>
                                      <a:schemeClr val="tx1"/>
                                    </a:solidFill>
                                    <a:latin typeface="Cambria Math"/>
                                    <a:ea typeface="楷体_GB2312" pitchFamily="49" charset="-122"/>
                                  </a:rPr>
                                  <m:t>𝟎</m:t>
                                </m:r>
                              </m:e>
                            </m:d>
                          </m:sup>
                        </m:sSup>
                        <m:r>
                          <a:rPr lang="en-US" altLang="zh-CN" sz="2000" b="1" i="1" smtClean="0">
                            <a:solidFill>
                              <a:schemeClr val="tx1"/>
                            </a:solidFill>
                            <a:latin typeface="Cambria Math"/>
                            <a:ea typeface="楷体_GB2312" pitchFamily="49" charset="-122"/>
                          </a:rPr>
                          <m:t>∈</m:t>
                        </m:r>
                        <m:r>
                          <a:rPr lang="en-US" altLang="zh-CN" sz="2000" b="1" i="1" smtClean="0">
                            <a:solidFill>
                              <a:schemeClr val="tx1"/>
                            </a:solidFill>
                            <a:latin typeface="Cambria Math"/>
                            <a:ea typeface="楷体_GB2312" pitchFamily="49" charset="-122"/>
                          </a:rPr>
                          <m:t>𝑺</m:t>
                        </m:r>
                      </m:oMath>
                    </a14:m>
                    <a:r>
                      <a:rPr lang="en-US" altLang="zh-CN" sz="2000" i="1" dirty="0">
                        <a:solidFill>
                          <a:schemeClr val="tx1"/>
                        </a:solidFill>
                        <a:ea typeface="楷体_GB2312" pitchFamily="49" charset="-122"/>
                      </a:rPr>
                      <a:t>,</a:t>
                    </a:r>
                    <a14:m>
                      <m:oMath xmlns:m="http://schemas.openxmlformats.org/officeDocument/2006/math">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𝝐</m:t>
                        </m:r>
                        <m:r>
                          <a:rPr lang="en-US" altLang="zh-CN" sz="2000" b="1" i="1" dirty="0" smtClean="0">
                            <a:solidFill>
                              <a:schemeClr val="tx1"/>
                            </a:solidFill>
                            <a:latin typeface="Cambria Math"/>
                            <a:ea typeface="楷体_GB2312" pitchFamily="49" charset="-122"/>
                          </a:rPr>
                          <m:t>&gt;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 </m:t>
                        </m:r>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oMath>
                    </a14:m>
                    <a:endParaRPr lang="en-US" altLang="zh-CN" sz="2000" i="1" dirty="0">
                      <a:solidFill>
                        <a:schemeClr val="tx1"/>
                      </a:solidFill>
                      <a:ea typeface="楷体_GB2312" pitchFamily="49" charset="-122"/>
                    </a:endParaRPr>
                  </a:p>
                </p:txBody>
              </p:sp>
            </mc:Choice>
            <mc:Fallback xmlns="">
              <p:sp>
                <p:nvSpPr>
                  <p:cNvPr id="9" name="AutoShape 7"/>
                  <p:cNvSpPr>
                    <a:spLocks noRot="1" noChangeAspect="1" noMove="1" noResize="1" noEditPoints="1" noAdjustHandles="1" noChangeArrowheads="1" noChangeShapeType="1" noTextEdit="1"/>
                  </p:cNvSpPr>
                  <p:nvPr/>
                </p:nvSpPr>
                <p:spPr bwMode="auto">
                  <a:xfrm>
                    <a:off x="1728" y="480"/>
                    <a:ext cx="2240" cy="336"/>
                  </a:xfrm>
                  <a:prstGeom prst="flowChartAlternateProcess">
                    <a:avLst/>
                  </a:prstGeom>
                  <a:blipFill rotWithShape="1">
                    <a:blip r:embed="rId4"/>
                    <a:stretch>
                      <a:fillRect l="-5155" t="-4054" r="-3265" b="-14865"/>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Rectangle 8"/>
                  <p:cNvSpPr>
                    <a:spLocks noChangeArrowheads="1"/>
                  </p:cNvSpPr>
                  <p:nvPr/>
                </p:nvSpPr>
                <p:spPr bwMode="auto">
                  <a:xfrm>
                    <a:off x="2112" y="2217"/>
                    <a:ext cx="1632" cy="624"/>
                  </a:xfrm>
                  <a:prstGeom prst="rect">
                    <a:avLst/>
                  </a:prstGeom>
                  <a:noFill/>
                  <a:ln w="9525">
                    <a:solidFill>
                      <a:schemeClr val="folHlink"/>
                    </a:solidFill>
                    <a:miter lim="800000"/>
                    <a:headEnd/>
                    <a:tailEnd/>
                  </a:ln>
                  <a:effectLst/>
                  <a:extLst>
                    <a:ext uri="{909E8E84-426E-40DD-AFC4-6F175D3DCCD1}">
                      <a14:hiddenFill>
                        <a:solidFill>
                          <a:schemeClr val="folHlink"/>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dirty="0">
                        <a:ea typeface="楷体_GB2312" pitchFamily="49" charset="-122"/>
                      </a:rPr>
                      <a:t>在</a:t>
                    </a:r>
                    <a14:m>
                      <m:oMath xmlns:m="http://schemas.openxmlformats.org/officeDocument/2006/math">
                        <m:sSup>
                          <m:sSupPr>
                            <m:ctrlPr>
                              <a:rPr lang="en-US" altLang="zh-CN" b="1" i="1" smtClean="0">
                                <a:latin typeface="Cambria Math" panose="02040503050406030204" pitchFamily="18" charset="0"/>
                                <a:ea typeface="楷体_GB2312" pitchFamily="49" charset="-122"/>
                              </a:rPr>
                            </m:ctrlPr>
                          </m:sSupPr>
                          <m:e>
                            <m:r>
                              <a:rPr lang="en-US" altLang="zh-CN" b="1" i="1" smtClean="0">
                                <a:latin typeface="Cambria Math"/>
                                <a:ea typeface="楷体_GB2312" pitchFamily="49" charset="-122"/>
                              </a:rPr>
                              <m:t>𝒙</m:t>
                            </m:r>
                          </m:e>
                          <m:sup>
                            <m:d>
                              <m:dPr>
                                <m:ctrlPr>
                                  <a:rPr lang="en-US" altLang="zh-CN" b="1" i="1" smtClean="0">
                                    <a:latin typeface="Cambria Math" panose="02040503050406030204" pitchFamily="18" charset="0"/>
                                    <a:ea typeface="楷体_GB2312" pitchFamily="49" charset="-122"/>
                                  </a:rPr>
                                </m:ctrlPr>
                              </m:dPr>
                              <m:e>
                                <m:r>
                                  <a:rPr lang="en-US" altLang="zh-CN" b="1" i="1" smtClean="0">
                                    <a:latin typeface="Cambria Math"/>
                                    <a:ea typeface="楷体_GB2312" pitchFamily="49" charset="-122"/>
                                  </a:rPr>
                                  <m:t>𝒌</m:t>
                                </m:r>
                              </m:e>
                            </m:d>
                          </m:sup>
                        </m:sSup>
                      </m:oMath>
                    </a14:m>
                    <a:r>
                      <a:rPr lang="zh-CN" altLang="en-US" dirty="0">
                        <a:solidFill>
                          <a:schemeClr val="tx1"/>
                        </a:solidFill>
                        <a:ea typeface="楷体_GB2312" pitchFamily="49" charset="-122"/>
                      </a:rPr>
                      <a:t>点选择</a:t>
                    </a:r>
                  </a:p>
                  <a:p>
                    <a:pPr algn="ctr">
                      <a:lnSpc>
                        <a:spcPct val="90000"/>
                      </a:lnSpc>
                    </a:pPr>
                    <a:r>
                      <a:rPr lang="zh-CN" altLang="en-US" dirty="0">
                        <a:solidFill>
                          <a:srgbClr val="FF0000"/>
                        </a:solidFill>
                        <a:ea typeface="楷体_GB2312" pitchFamily="49" charset="-122"/>
                      </a:rPr>
                      <a:t>可行下降方向</a:t>
                    </a:r>
                    <a14:m>
                      <m:oMath xmlns:m="http://schemas.openxmlformats.org/officeDocument/2006/math">
                        <m:sSup>
                          <m:sSupPr>
                            <m:ctrlPr>
                              <a:rPr lang="en-US" altLang="zh-CN" b="1" i="1" smtClean="0">
                                <a:solidFill>
                                  <a:srgbClr val="FF0000"/>
                                </a:solidFill>
                                <a:latin typeface="Cambria Math" panose="02040503050406030204" pitchFamily="18" charset="0"/>
                                <a:ea typeface="楷体_GB2312" pitchFamily="49" charset="-122"/>
                              </a:rPr>
                            </m:ctrlPr>
                          </m:sSupPr>
                          <m:e>
                            <m:r>
                              <a:rPr lang="en-US" altLang="zh-CN" b="1" i="1" smtClean="0">
                                <a:solidFill>
                                  <a:srgbClr val="FF0000"/>
                                </a:solidFill>
                                <a:latin typeface="Cambria Math"/>
                                <a:ea typeface="楷体_GB2312" pitchFamily="49" charset="-122"/>
                              </a:rPr>
                              <m:t>𝒑</m:t>
                            </m:r>
                          </m:e>
                          <m:sup>
                            <m:d>
                              <m:dPr>
                                <m:ctrlPr>
                                  <a:rPr lang="en-US" altLang="zh-CN" b="1" i="1" smtClean="0">
                                    <a:solidFill>
                                      <a:srgbClr val="FF0000"/>
                                    </a:solidFill>
                                    <a:latin typeface="Cambria Math" panose="02040503050406030204" pitchFamily="18" charset="0"/>
                                    <a:ea typeface="楷体_GB2312" pitchFamily="49" charset="-122"/>
                                  </a:rPr>
                                </m:ctrlPr>
                              </m:dPr>
                              <m:e>
                                <m:r>
                                  <a:rPr lang="en-US" altLang="zh-CN" b="1" i="1" smtClean="0">
                                    <a:solidFill>
                                      <a:srgbClr val="FF0000"/>
                                    </a:solidFill>
                                    <a:latin typeface="Cambria Math"/>
                                    <a:ea typeface="楷体_GB2312" pitchFamily="49" charset="-122"/>
                                  </a:rPr>
                                  <m:t>𝒌</m:t>
                                </m:r>
                              </m:e>
                            </m:d>
                          </m:sup>
                        </m:sSup>
                      </m:oMath>
                    </a14:m>
                    <a:endParaRPr lang="en-US" altLang="zh-CN" baseline="30000" dirty="0">
                      <a:solidFill>
                        <a:schemeClr val="tx1"/>
                      </a:solidFill>
                      <a:ea typeface="楷体_GB2312" pitchFamily="49" charset="-122"/>
                    </a:endParaRPr>
                  </a:p>
                </p:txBody>
              </p:sp>
            </mc:Choice>
            <mc:Fallback xmlns="">
              <p:sp>
                <p:nvSpPr>
                  <p:cNvPr id="10" name="Rectangle 8"/>
                  <p:cNvSpPr>
                    <a:spLocks noRot="1" noChangeAspect="1" noMove="1" noResize="1" noEditPoints="1" noAdjustHandles="1" noChangeArrowheads="1" noChangeShapeType="1" noTextEdit="1"/>
                  </p:cNvSpPr>
                  <p:nvPr/>
                </p:nvSpPr>
                <p:spPr bwMode="auto">
                  <a:xfrm>
                    <a:off x="2112" y="2217"/>
                    <a:ext cx="1632" cy="624"/>
                  </a:xfrm>
                  <a:prstGeom prst="rect">
                    <a:avLst/>
                  </a:prstGeom>
                  <a:blipFill rotWithShape="1">
                    <a:blip r:embed="rId5"/>
                    <a:stretch>
                      <a:fillRect l="-3066" t="-8088" b="-11765"/>
                    </a:stretch>
                  </a:blipFill>
                  <a:ln w="9525">
                    <a:solidFill>
                      <a:schemeClr val="folHlink"/>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graphicFrame>
                <p:nvGraphicFramePr>
                  <p:cNvPr id="11"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8011" r:id="rId6" imgW="254000" imgH="304800" progId="Equation.3">
                          <p:embed/>
                        </p:oleObj>
                      </mc:Choice>
                      <mc:Fallback>
                        <p:oleObj r:id="rId6" imgW="254000" imgH="304800" progId="Equation.3">
                          <p:embed/>
                          <p:pic>
                            <p:nvPicPr>
                              <p:cNvPr id="0" name="图片 37953"/>
                              <p:cNvPicPr>
                                <a:picLocks noChangeAspect="1" noChangeArrowheads="1"/>
                              </p:cNvPicPr>
                              <p:nvPr/>
                            </p:nvPicPr>
                            <p:blipFill>
                              <a:blip r:embed="rId7">
                                <a:extLst>
                                  <a:ext uri="{28A0092B-C50C-407E-A947-70E740481C1C}">
                                    <a14:useLocalDpi val="0"/>
                                  </a:ext>
                                </a:extLst>
                              </a:blip>
                              <a:srcRect/>
                              <a:stretch>
                                <a:fillRect/>
                              </a:stretch>
                            </p:blipFill>
                            <p:spPr bwMode="auto">
                              <a:xfrm>
                                <a:off x="3168" y="2304"/>
                                <a:ext cx="246" cy="294"/>
                              </a:xfrm>
                              <a:prstGeom prst="rect">
                                <a:avLst/>
                              </a:prstGeom>
                              <a:noFill/>
                              <a:extLst>
                                <a:ext uri="{909E8E84-426E-40DD-AFC4-6F175D3DCCD1}">
                                  <a14:hiddenFill>
                                    <a:solidFill>
                                      <a:schemeClr val="tx1"/>
                                    </a:solidFill>
                                  </a14:hiddenFill>
                                </a:ext>
                              </a:extLst>
                            </p:spPr>
                          </p:pic>
                        </p:oleObj>
                      </mc:Fallback>
                    </mc:AlternateContent>
                  </a:graphicData>
                </a:graphic>
              </p:graphicFrame>
            </mc:Choice>
            <mc:Fallback xmlns="">
              <p:graphicFrame>
                <p:nvGraphicFramePr>
                  <p:cNvPr id="11"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7958" r:id="rId8" imgW="254000" imgH="304800" progId="Equation.3">
                          <p:embed/>
                        </p:oleObj>
                      </mc:Choice>
                      <mc:Fallback>
                        <p:oleObj r:id="rId8" imgW="254000" imgH="304800" progId="Equation.3">
                          <p:embed/>
                          <p:pic>
                            <p:nvPicPr>
                              <p:cNvPr id="0" name="图片 379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2304"/>
                                <a:ext cx="246" cy="294"/>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2" name="AutoShape 11"/>
                  <p:cNvSpPr>
                    <a:spLocks noChangeArrowheads="1"/>
                  </p:cNvSpPr>
                  <p:nvPr/>
                </p:nvSpPr>
                <p:spPr bwMode="auto">
                  <a:xfrm>
                    <a:off x="1704" y="1200"/>
                    <a:ext cx="2448" cy="720"/>
                  </a:xfrm>
                  <a:prstGeom prst="flowChartDecision">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1800" dirty="0">
                        <a:solidFill>
                          <a:schemeClr val="tx1"/>
                        </a:solidFill>
                        <a:ea typeface="楷体_GB2312" pitchFamily="49" charset="-122"/>
                      </a:rPr>
                      <a:t>是否满足</a:t>
                    </a:r>
                    <a:r>
                      <a:rPr lang="zh-CN" altLang="en-US" sz="1800" dirty="0">
                        <a:solidFill>
                          <a:srgbClr val="FF0000"/>
                        </a:solidFill>
                        <a:ea typeface="楷体_GB2312" pitchFamily="49" charset="-122"/>
                      </a:rPr>
                      <a:t>停止准则</a:t>
                    </a:r>
                    <a:r>
                      <a:rPr lang="en-US" altLang="zh-CN" sz="1800" dirty="0">
                        <a:ea typeface="楷体_GB2312" pitchFamily="49" charset="-122"/>
                      </a:rPr>
                      <a:t>:</a:t>
                    </a:r>
                    <a14:m>
                      <m:oMath xmlns:m="http://schemas.openxmlformats.org/officeDocument/2006/math">
                        <m:d>
                          <m:dPr>
                            <m:begChr m:val="|"/>
                            <m:endChr m:val="|"/>
                            <m:ctrlPr>
                              <a:rPr lang="en-US" altLang="zh-CN" sz="1800" b="1" i="1" smtClean="0">
                                <a:latin typeface="Cambria Math" panose="02040503050406030204" pitchFamily="18" charset="0"/>
                                <a:ea typeface="楷体_GB2312" pitchFamily="49" charset="-122"/>
                              </a:rPr>
                            </m:ctrlPr>
                          </m:dPr>
                          <m:e>
                            <m:d>
                              <m:dPr>
                                <m:begChr m:val="|"/>
                                <m:endChr m:val="|"/>
                                <m:ctrlPr>
                                  <a:rPr lang="en-US" altLang="zh-CN" sz="1800" b="1" i="1" smtClean="0">
                                    <a:latin typeface="Cambria Math" panose="02040503050406030204" pitchFamily="18" charset="0"/>
                                    <a:ea typeface="楷体_GB2312" pitchFamily="49" charset="-122"/>
                                  </a:rPr>
                                </m:ctrlPr>
                              </m:dPr>
                              <m:e>
                                <m:r>
                                  <a:rPr lang="en-US" altLang="zh-CN" sz="1800" b="1" i="0" smtClean="0">
                                    <a:latin typeface="Cambria Math"/>
                                    <a:ea typeface="楷体_GB2312" pitchFamily="49" charset="-122"/>
                                  </a:rPr>
                                  <m:t>𝛁</m:t>
                                </m:r>
                                <m:r>
                                  <a:rPr lang="en-US" altLang="zh-CN" sz="1800" b="1" i="1" smtClean="0">
                                    <a:latin typeface="Cambria Math"/>
                                    <a:ea typeface="楷体_GB2312" pitchFamily="49" charset="-122"/>
                                  </a:rPr>
                                  <m:t>𝒇</m:t>
                                </m:r>
                                <m:d>
                                  <m:dPr>
                                    <m:ctrlPr>
                                      <a:rPr lang="en-US" altLang="zh-CN" sz="1800" b="1" i="1" smtClean="0">
                                        <a:latin typeface="Cambria Math" panose="02040503050406030204" pitchFamily="18" charset="0"/>
                                        <a:ea typeface="楷体_GB2312" pitchFamily="49" charset="-122"/>
                                      </a:rPr>
                                    </m:ctrlPr>
                                  </m:dPr>
                                  <m:e>
                                    <m:sSup>
                                      <m:sSupPr>
                                        <m:ctrlPr>
                                          <a:rPr lang="en-US" altLang="zh-CN" sz="1800" b="1" i="1" smtClean="0">
                                            <a:latin typeface="Cambria Math" panose="02040503050406030204" pitchFamily="18" charset="0"/>
                                            <a:ea typeface="楷体_GB2312" pitchFamily="49" charset="-122"/>
                                          </a:rPr>
                                        </m:ctrlPr>
                                      </m:sSupPr>
                                      <m:e>
                                        <m:r>
                                          <a:rPr lang="en-US" altLang="zh-CN" sz="1800" b="1" i="1" smtClean="0">
                                            <a:latin typeface="Cambria Math"/>
                                            <a:ea typeface="楷体_GB2312" pitchFamily="49" charset="-122"/>
                                          </a:rPr>
                                          <m:t>𝒙</m:t>
                                        </m:r>
                                      </m:e>
                                      <m:sup>
                                        <m:d>
                                          <m:dPr>
                                            <m:ctrlPr>
                                              <a:rPr lang="en-US" altLang="zh-CN" sz="1800" b="1" i="1" smtClean="0">
                                                <a:latin typeface="Cambria Math" panose="02040503050406030204" pitchFamily="18" charset="0"/>
                                                <a:ea typeface="楷体_GB2312" pitchFamily="49" charset="-122"/>
                                              </a:rPr>
                                            </m:ctrlPr>
                                          </m:dPr>
                                          <m:e>
                                            <m:r>
                                              <a:rPr lang="en-US" altLang="zh-CN" sz="1800" b="1" i="1" smtClean="0">
                                                <a:latin typeface="Cambria Math"/>
                                                <a:ea typeface="楷体_GB2312" pitchFamily="49" charset="-122"/>
                                              </a:rPr>
                                              <m:t>𝒌</m:t>
                                            </m:r>
                                          </m:e>
                                        </m:d>
                                      </m:sup>
                                    </m:sSup>
                                  </m:e>
                                </m:d>
                              </m:e>
                            </m:d>
                          </m:e>
                        </m:d>
                        <m:r>
                          <a:rPr lang="en-US" altLang="zh-CN" sz="1800" b="1" i="1" smtClean="0">
                            <a:latin typeface="Cambria Math"/>
                            <a:ea typeface="楷体_GB2312" pitchFamily="49" charset="-122"/>
                          </a:rPr>
                          <m:t>≤</m:t>
                        </m:r>
                        <m:r>
                          <a:rPr lang="en-US" altLang="zh-CN" sz="1800" b="1" i="1" smtClean="0">
                            <a:latin typeface="Cambria Math"/>
                            <a:ea typeface="楷体_GB2312" pitchFamily="49" charset="-122"/>
                          </a:rPr>
                          <m:t>𝝐</m:t>
                        </m:r>
                      </m:oMath>
                    </a14:m>
                    <a:r>
                      <a:rPr lang="zh-CN" altLang="en-US" sz="1800" dirty="0">
                        <a:solidFill>
                          <a:schemeClr val="tx1"/>
                        </a:solidFill>
                        <a:ea typeface="楷体_GB2312" pitchFamily="49" charset="-122"/>
                      </a:rPr>
                      <a:t>？</a:t>
                    </a:r>
                  </a:p>
                </p:txBody>
              </p:sp>
            </mc:Choice>
            <mc:Fallback xmlns="">
              <p:sp>
                <p:nvSpPr>
                  <p:cNvPr id="12" name="AutoShape 11"/>
                  <p:cNvSpPr>
                    <a:spLocks noRot="1" noChangeAspect="1" noMove="1" noResize="1" noEditPoints="1" noAdjustHandles="1" noChangeArrowheads="1" noChangeShapeType="1" noTextEdit="1"/>
                  </p:cNvSpPr>
                  <p:nvPr/>
                </p:nvSpPr>
                <p:spPr bwMode="auto">
                  <a:xfrm>
                    <a:off x="1704" y="1200"/>
                    <a:ext cx="2448" cy="720"/>
                  </a:xfrm>
                  <a:prstGeom prst="flowChartDecision">
                    <a:avLst/>
                  </a:prstGeom>
                  <a:blipFill rotWithShape="1">
                    <a:blip r:embed="rId10"/>
                    <a:stretch>
                      <a:fillRect l="-1711" r="-1866"/>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3" name="AutoShape 12"/>
              <p:cNvSpPr>
                <a:spLocks noChangeArrowheads="1"/>
              </p:cNvSpPr>
              <p:nvPr/>
            </p:nvSpPr>
            <p:spPr bwMode="auto">
              <a:xfrm>
                <a:off x="4701" y="1356"/>
                <a:ext cx="768" cy="384"/>
              </a:xfrm>
              <a:prstGeom prst="flowChartAlternateProcess">
                <a:avLst/>
              </a:prstGeom>
              <a:no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zh-CN" altLang="en-US" dirty="0">
                    <a:solidFill>
                      <a:schemeClr val="tx1"/>
                    </a:solidFill>
                    <a:ea typeface="楷体_GB2312" pitchFamily="49" charset="-122"/>
                  </a:rPr>
                  <a:t>停</a:t>
                </a:r>
              </a:p>
            </p:txBody>
          </p:sp>
          <p:sp>
            <p:nvSpPr>
              <p:cNvPr id="14" name="Line 13"/>
              <p:cNvSpPr>
                <a:spLocks noChangeShapeType="1"/>
              </p:cNvSpPr>
              <p:nvPr/>
            </p:nvSpPr>
            <p:spPr bwMode="auto">
              <a:xfrm>
                <a:off x="2928" y="816"/>
                <a:ext cx="0" cy="384"/>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4"/>
              <p:cNvSpPr>
                <a:spLocks noChangeShapeType="1"/>
              </p:cNvSpPr>
              <p:nvPr/>
            </p:nvSpPr>
            <p:spPr bwMode="auto">
              <a:xfrm>
                <a:off x="2928" y="1920"/>
                <a:ext cx="0" cy="288"/>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5"/>
              <p:cNvSpPr>
                <a:spLocks noChangeShapeType="1"/>
              </p:cNvSpPr>
              <p:nvPr/>
            </p:nvSpPr>
            <p:spPr bwMode="auto">
              <a:xfrm>
                <a:off x="2976" y="3168"/>
                <a:ext cx="0" cy="192"/>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p:cNvSpPr>
                <a:spLocks noChangeShapeType="1"/>
              </p:cNvSpPr>
              <p:nvPr/>
            </p:nvSpPr>
            <p:spPr bwMode="auto">
              <a:xfrm>
                <a:off x="4140" y="1564"/>
                <a:ext cx="576"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18" name="Rectangle 17"/>
                  <p:cNvSpPr>
                    <a:spLocks noChangeArrowheads="1"/>
                  </p:cNvSpPr>
                  <p:nvPr/>
                </p:nvSpPr>
                <p:spPr bwMode="auto">
                  <a:xfrm>
                    <a:off x="576" y="1584"/>
                    <a:ext cx="1008" cy="3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𝟏</m:t>
                          </m:r>
                        </m:oMath>
                      </m:oMathPara>
                    </a14:m>
                    <a:endParaRPr lang="en-US" altLang="zh-CN" dirty="0">
                      <a:solidFill>
                        <a:schemeClr val="tx1"/>
                      </a:solidFill>
                      <a:ea typeface="楷体_GB2312" pitchFamily="49" charset="-122"/>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576" y="1584"/>
                    <a:ext cx="1008" cy="336"/>
                  </a:xfrm>
                  <a:prstGeom prst="rect">
                    <a:avLst/>
                  </a:prstGeom>
                  <a:blipFill rotWithShape="1">
                    <a:blip r:embed="rId11"/>
                    <a:stretch>
                      <a:fillRect l="-2662"/>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9" name="Line 18"/>
              <p:cNvSpPr>
                <a:spLocks noChangeShapeType="1"/>
              </p:cNvSpPr>
              <p:nvPr/>
            </p:nvSpPr>
            <p:spPr bwMode="auto">
              <a:xfrm flipH="1">
                <a:off x="1056" y="3531"/>
                <a:ext cx="672"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9"/>
              <p:cNvSpPr>
                <a:spLocks noChangeShapeType="1"/>
              </p:cNvSpPr>
              <p:nvPr/>
            </p:nvSpPr>
            <p:spPr bwMode="auto">
              <a:xfrm flipV="1">
                <a:off x="1056" y="1920"/>
                <a:ext cx="0" cy="1611"/>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flipV="1">
                <a:off x="1056" y="1056"/>
                <a:ext cx="0" cy="52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1"/>
              <p:cNvSpPr>
                <a:spLocks noChangeShapeType="1"/>
              </p:cNvSpPr>
              <p:nvPr/>
            </p:nvSpPr>
            <p:spPr bwMode="auto">
              <a:xfrm>
                <a:off x="1056" y="1056"/>
                <a:ext cx="1872"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4"/>
              <p:cNvSpPr>
                <a:spLocks noChangeShapeType="1"/>
              </p:cNvSpPr>
              <p:nvPr/>
            </p:nvSpPr>
            <p:spPr bwMode="auto">
              <a:xfrm>
                <a:off x="2969" y="2841"/>
                <a:ext cx="0" cy="249"/>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Rectangle 22"/>
            <p:cNvSpPr>
              <a:spLocks noChangeArrowheads="1"/>
            </p:cNvSpPr>
            <p:nvPr/>
          </p:nvSpPr>
          <p:spPr bwMode="auto">
            <a:xfrm>
              <a:off x="6847632" y="1787843"/>
              <a:ext cx="762000" cy="457199"/>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a:solidFill>
                    <a:schemeClr val="tx1"/>
                  </a:solidFill>
                  <a:ea typeface="楷体_GB2312" pitchFamily="49" charset="-122"/>
                </a:rPr>
                <a:t>yes</a:t>
              </a:r>
            </a:p>
          </p:txBody>
        </p:sp>
        <p:sp>
          <p:nvSpPr>
            <p:cNvPr id="8" name="Rectangle 23"/>
            <p:cNvSpPr>
              <a:spLocks noChangeArrowheads="1"/>
            </p:cNvSpPr>
            <p:nvPr/>
          </p:nvSpPr>
          <p:spPr bwMode="auto">
            <a:xfrm>
              <a:off x="4428622" y="2888425"/>
              <a:ext cx="609600" cy="5334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dirty="0">
                  <a:solidFill>
                    <a:schemeClr val="tx1"/>
                  </a:solidFill>
                  <a:ea typeface="楷体_GB2312" pitchFamily="49" charset="-122"/>
                </a:rPr>
                <a:t>no</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下降方向与可行下降方向</a:t>
                </a:r>
                <a:r>
                  <a:rPr lang="en-US" altLang="zh-CN" sz="2800" dirty="0"/>
                  <a:t>(Descent direction and feasible descent direction)</a:t>
                </a:r>
              </a:p>
              <a:p>
                <a:r>
                  <a:rPr lang="zh-CN" altLang="en-US" sz="2800" dirty="0"/>
                  <a:t>根据前面迭代算法的要求</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i="1">
                        <a:solidFill>
                          <a:srgbClr val="FF0000"/>
                        </a:solidFill>
                        <a:latin typeface="Cambria Math"/>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oMath>
                </a14:m>
                <a:r>
                  <a:rPr lang="en-US" altLang="zh-CN" sz="2800" dirty="0"/>
                  <a:t>,</a:t>
                </a:r>
                <a:r>
                  <a:rPr lang="zh-CN" altLang="en-US" sz="2800" dirty="0"/>
                  <a:t>要求新点的目标函数值要比上一次迭代点的目标函数值小，因此</a:t>
                </a:r>
                <a:endParaRPr lang="en-US" altLang="zh-CN" sz="2800" dirty="0"/>
              </a:p>
              <a:p>
                <a:pPr marL="0" indent="0" algn="ctr">
                  <a:buNone/>
                </a:pP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b="1" i="1" smtClean="0">
                            <a:solidFill>
                              <a:srgbClr val="FF0000"/>
                            </a:solidFill>
                            <a:latin typeface="Cambria Math"/>
                          </a:rPr>
                          <m:t>𝒇</m:t>
                        </m:r>
                        <m:r>
                          <a:rPr lang="en-US" altLang="zh-CN" sz="2800" b="1" i="1" smtClean="0">
                            <a:solidFill>
                              <a:srgbClr val="FF0000"/>
                            </a:solidFill>
                            <a:latin typeface="Cambria Math"/>
                          </a:rPr>
                          <m:t>(</m:t>
                        </m:r>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b="1" i="1" smtClean="0">
                        <a:solidFill>
                          <a:srgbClr val="FF0000"/>
                        </a:solidFill>
                        <a:latin typeface="Cambria Math"/>
                      </a:rPr>
                      <m:t>)</m:t>
                    </m:r>
                    <m:r>
                      <a:rPr lang="en-US" altLang="zh-CN" sz="2800" i="1">
                        <a:solidFill>
                          <a:srgbClr val="FF0000"/>
                        </a:solidFill>
                        <a:latin typeface="Cambria Math"/>
                      </a:rPr>
                      <m:t>=</m:t>
                    </m:r>
                    <m:r>
                      <a:rPr lang="en-US" altLang="zh-CN" sz="2800" b="1" i="1" smtClean="0">
                        <a:solidFill>
                          <a:srgbClr val="FF0000"/>
                        </a:solidFill>
                        <a:latin typeface="Cambria Math"/>
                      </a:rPr>
                      <m:t>𝒇</m:t>
                    </m:r>
                    <m:d>
                      <m:dPr>
                        <m:ctrlPr>
                          <a:rPr lang="en-US" altLang="zh-CN" sz="2800" b="1" i="1" smtClean="0">
                            <a:solidFill>
                              <a:srgbClr val="FF0000"/>
                            </a:solidFill>
                            <a:latin typeface="Cambria Math" panose="02040503050406030204" pitchFamily="18" charset="0"/>
                          </a:rPr>
                        </m:ctrlPr>
                      </m:dPr>
                      <m:e>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e>
                    </m:d>
                    <m:r>
                      <a:rPr lang="en-US" altLang="zh-CN" sz="2800" b="1" i="1" smtClean="0">
                        <a:solidFill>
                          <a:srgbClr val="FF0000"/>
                        </a:solidFill>
                        <a:latin typeface="Cambria Math"/>
                      </a:rPr>
                      <m:t>&lt;</m:t>
                    </m:r>
                    <m:r>
                      <a:rPr lang="en-US" altLang="zh-CN" sz="2800" b="1" i="1" smtClean="0">
                        <a:solidFill>
                          <a:srgbClr val="FF0000"/>
                        </a:solidFill>
                        <a:latin typeface="Cambria Math"/>
                      </a:rPr>
                      <m:t>𝒇</m:t>
                    </m:r>
                    <m:r>
                      <a:rPr lang="en-US" altLang="zh-CN" sz="2800" b="1" i="1" smtClean="0">
                        <a:solidFill>
                          <a:srgbClr val="FF0000"/>
                        </a:solidFill>
                        <a:latin typeface="Cambria Math"/>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a:rPr>
                          <m:t>𝒙</m:t>
                        </m:r>
                      </m:e>
                      <m: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𝒌</m:t>
                            </m:r>
                          </m:e>
                        </m:d>
                      </m:sup>
                    </m:sSup>
                    <m:r>
                      <a:rPr lang="en-US" altLang="zh-CN" sz="2800" b="1" i="1" smtClean="0">
                        <a:solidFill>
                          <a:srgbClr val="FF0000"/>
                        </a:solidFill>
                        <a:latin typeface="Cambria Math"/>
                      </a:rPr>
                      <m:t>)</m:t>
                    </m:r>
                  </m:oMath>
                </a14:m>
                <a:r>
                  <a:rPr lang="en-US" altLang="zh-CN" sz="2800" dirty="0"/>
                  <a:t>,</a:t>
                </a:r>
              </a:p>
              <a:p>
                <a:pPr marL="0" indent="0" algn="ctr">
                  <a:buNone/>
                </a:pPr>
                <a:r>
                  <a:rPr lang="zh-CN" altLang="en-US" sz="2800" dirty="0"/>
                  <a:t>表明搜索方向</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𝒑</m:t>
                        </m:r>
                      </m:e>
                      <m:sup>
                        <m:d>
                          <m:dPr>
                            <m:ctrlPr>
                              <a:rPr lang="en-US" altLang="zh-CN" sz="2800" b="1" i="1" smtClean="0">
                                <a:latin typeface="Cambria Math" panose="02040503050406030204" pitchFamily="18" charset="0"/>
                              </a:rPr>
                            </m:ctrlPr>
                          </m:dPr>
                          <m:e>
                            <m:r>
                              <a:rPr lang="en-US" altLang="zh-CN" sz="2800" b="1" i="1" smtClean="0">
                                <a:latin typeface="Cambria Math"/>
                              </a:rPr>
                              <m:t>𝒌</m:t>
                            </m:r>
                          </m:e>
                        </m:d>
                      </m:sup>
                    </m:sSup>
                  </m:oMath>
                </a14:m>
                <a:r>
                  <a:rPr lang="zh-CN" altLang="en-US" sz="2800" dirty="0"/>
                  <a:t>必须指向目标函数值下降的方向</a:t>
                </a:r>
                <a:endParaRPr lang="en-US" altLang="zh-CN" sz="2800" dirty="0"/>
              </a:p>
              <a:p>
                <a:r>
                  <a:rPr lang="zh-CN" altLang="en-US" sz="2800" dirty="0">
                    <a:solidFill>
                      <a:srgbClr val="FF0000"/>
                    </a:solidFill>
                  </a:rPr>
                  <a:t>定义</a:t>
                </a:r>
                <a:r>
                  <a:rPr lang="en-US" altLang="zh-CN" sz="2800" dirty="0">
                    <a:solidFill>
                      <a:srgbClr val="FF0000"/>
                    </a:solidFill>
                  </a:rPr>
                  <a:t>(</a:t>
                </a:r>
                <a:r>
                  <a:rPr lang="zh-CN" altLang="en-US" sz="2800" dirty="0">
                    <a:solidFill>
                      <a:srgbClr val="FF0000"/>
                    </a:solidFill>
                  </a:rPr>
                  <a:t>下降方向</a:t>
                </a:r>
                <a:r>
                  <a:rPr lang="en-US" altLang="zh-CN" sz="2800" dirty="0">
                    <a:solidFill>
                      <a:srgbClr val="FF0000"/>
                    </a:solidFill>
                  </a:rPr>
                  <a:t>):</a:t>
                </a:r>
                <a:r>
                  <a:rPr lang="zh-CN" altLang="en-US" sz="2800" dirty="0"/>
                  <a:t>是指对目标函数</a:t>
                </a:r>
                <a14:m>
                  <m:oMath xmlns:m="http://schemas.openxmlformats.org/officeDocument/2006/math">
                    <m:r>
                      <a:rPr lang="en-US" altLang="zh-CN" sz="2800" b="1" i="1" smtClean="0">
                        <a:latin typeface="Cambria Math"/>
                      </a:rPr>
                      <m:t>𝒇</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𝟏</m:t>
                        </m:r>
                      </m:sup>
                    </m:sSup>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zh-CN" altLang="en-US" sz="2800" i="1">
                        <a:latin typeface="Cambria Math"/>
                      </a:rPr>
                      <m:t>向量</m:t>
                    </m:r>
                    <m:r>
                      <a:rPr lang="en-US" altLang="zh-CN" sz="2800" b="1" i="1" smtClean="0">
                        <a:latin typeface="Cambria Math"/>
                      </a:rPr>
                      <m:t>𝒑</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d>
                      <m:dPr>
                        <m:ctrlPr>
                          <a:rPr lang="en-US" altLang="zh-CN" sz="2800" b="1" i="1" smtClean="0">
                            <a:latin typeface="Cambria Math" panose="02040503050406030204" pitchFamily="18" charset="0"/>
                          </a:rPr>
                        </m:ctrlPr>
                      </m:dPr>
                      <m:e>
                        <m:r>
                          <a:rPr lang="en-US" altLang="zh-CN" sz="2800" b="1" i="1" smtClean="0">
                            <a:latin typeface="Cambria Math"/>
                          </a:rPr>
                          <m:t>𝒑</m:t>
                        </m:r>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oMath>
                </a14:m>
                <a:r>
                  <a:rPr lang="zh-CN" altLang="en-US" sz="2800" dirty="0"/>
                  <a:t>若存在</a:t>
                </a:r>
                <a14:m>
                  <m:oMath xmlns:m="http://schemas.openxmlformats.org/officeDocument/2006/math">
                    <m:r>
                      <a:rPr lang="en-US" altLang="zh-CN" sz="2800" b="1" i="1" smtClean="0">
                        <a:latin typeface="Cambria Math"/>
                      </a:rPr>
                      <m:t>𝜹</m:t>
                    </m:r>
                    <m:r>
                      <a:rPr lang="en-US" altLang="zh-CN" sz="2800" b="1" i="1" smtClean="0">
                        <a:latin typeface="Cambria Math"/>
                      </a:rPr>
                      <m:t>&gt;</m:t>
                    </m:r>
                    <m:r>
                      <a:rPr lang="en-US" altLang="zh-CN" sz="2800" b="1" i="1" smtClean="0">
                        <a:latin typeface="Cambria Math"/>
                      </a:rPr>
                      <m:t>𝟎</m:t>
                    </m:r>
                  </m:oMath>
                </a14:m>
                <a:r>
                  <a:rPr lang="en-US" altLang="zh-CN" sz="2800" dirty="0"/>
                  <a:t>,</a:t>
                </a:r>
                <a14:m>
                  <m:oMath xmlns:m="http://schemas.openxmlformats.org/officeDocument/2006/math">
                    <m:r>
                      <a:rPr lang="en-US" altLang="zh-CN" sz="2800" b="1" i="1" dirty="0" smtClean="0">
                        <a:latin typeface="Cambria Math"/>
                      </a:rPr>
                      <m:t>∀</m:t>
                    </m:r>
                    <m:r>
                      <a:rPr lang="en-US" altLang="zh-CN" sz="2800" b="1" i="1" dirty="0" smtClean="0">
                        <a:latin typeface="Cambria Math"/>
                      </a:rPr>
                      <m:t>𝝀</m:t>
                    </m:r>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r>
                      <a:rPr lang="en-US" altLang="zh-CN" sz="2800" b="1" i="1" dirty="0" smtClean="0">
                        <a:latin typeface="Cambria Math"/>
                      </a:rPr>
                      <m:t>𝜹</m:t>
                    </m:r>
                    <m:r>
                      <a:rPr lang="en-US" altLang="zh-CN" sz="2800" b="1" i="1" dirty="0" smtClean="0">
                        <a:latin typeface="Cambria Math"/>
                      </a:rPr>
                      <m:t>)</m:t>
                    </m:r>
                  </m:oMath>
                </a14:m>
                <a:r>
                  <a:rPr lang="en-US" altLang="zh-CN" sz="2800" dirty="0"/>
                  <a:t>,</a:t>
                </a:r>
                <a:r>
                  <a:rPr lang="zh-CN" altLang="en-US" sz="2800" dirty="0"/>
                  <a:t>都有</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r>
                          <a:rPr lang="en-US" altLang="zh-CN" sz="2800" b="1" i="1" smtClean="0">
                            <a:latin typeface="Cambria Math"/>
                          </a:rPr>
                          <m:t>𝝀</m:t>
                        </m:r>
                        <m:r>
                          <a:rPr lang="en-US" altLang="zh-CN" sz="2800" b="1" i="1" smtClean="0">
                            <a:latin typeface="Cambria Math"/>
                          </a:rPr>
                          <m:t>𝒑</m:t>
                        </m:r>
                      </m:e>
                    </m:d>
                    <m:r>
                      <a:rPr lang="en-US" altLang="zh-CN" sz="2800" b="1" i="1" smtClean="0">
                        <a:latin typeface="Cambria Math"/>
                      </a:rPr>
                      <m:t>&lt;</m:t>
                    </m:r>
                    <m:r>
                      <a:rPr lang="en-US" altLang="zh-CN" sz="2800" b="1" i="1" smtClean="0">
                        <a:latin typeface="Cambria Math"/>
                      </a:rPr>
                      <m:t>𝒇</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oMath>
                </a14:m>
                <a:r>
                  <a:rPr lang="en-US" altLang="zh-CN" sz="2800" dirty="0"/>
                  <a:t>,</a:t>
                </a:r>
                <a:r>
                  <a:rPr lang="zh-CN" altLang="en-US" sz="2800" dirty="0"/>
                  <a:t>则称向量</a:t>
                </a:r>
                <a14:m>
                  <m:oMath xmlns:m="http://schemas.openxmlformats.org/officeDocument/2006/math">
                    <m:r>
                      <a:rPr lang="en-US" altLang="zh-CN" sz="2800" b="1" i="1" smtClean="0">
                        <a:latin typeface="Cambria Math"/>
                      </a:rPr>
                      <m:t>𝒑</m:t>
                    </m:r>
                  </m:oMath>
                </a14:m>
                <a:r>
                  <a:rPr lang="zh-CN" altLang="en-US" sz="2800" dirty="0"/>
                  <a:t>为函数在</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的下降方向</a:t>
                </a:r>
                <a:endParaRPr lang="en-US" altLang="zh-CN" sz="2800" dirty="0"/>
              </a:p>
              <a:p>
                <a:r>
                  <a:rPr lang="zh-CN" altLang="en-US" sz="2800" dirty="0"/>
                  <a:t>凡满足这种迭代性质的最优化方法都可称为</a:t>
                </a:r>
                <a:r>
                  <a:rPr lang="zh-CN" altLang="en-US" sz="2800" dirty="0">
                    <a:solidFill>
                      <a:srgbClr val="FF0000"/>
                    </a:solidFill>
                  </a:rPr>
                  <a:t>下降方法</a:t>
                </a:r>
                <a:r>
                  <a:rPr lang="en-US" altLang="zh-CN" sz="2800" dirty="0"/>
                  <a:t>(Descent methods)</a:t>
                </a:r>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190" b="-618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可行下降方向</a:t>
                </a:r>
                <a:endParaRPr lang="en-US" altLang="zh-CN" sz="2800" dirty="0"/>
              </a:p>
              <a:p>
                <a:pPr lvl="1"/>
                <a:r>
                  <a:rPr lang="zh-CN" altLang="en-US" sz="2400" dirty="0"/>
                  <a:t>对于有约束的非线性规划问题</a:t>
                </a:r>
                <a:r>
                  <a:rPr lang="en-US" altLang="zh-CN" sz="2400" dirty="0"/>
                  <a:t>, </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latin typeface="Cambria Math"/>
                      </a:rPr>
                      <m:t>𝒙</m:t>
                    </m:r>
                    <m:r>
                      <a:rPr lang="en-US" altLang="zh-CN" sz="2400" i="1">
                        <a:latin typeface="Cambria Math"/>
                      </a:rPr>
                      <m:t>∈ℵ</m:t>
                    </m:r>
                    <m:r>
                      <a:rPr lang="en-US" altLang="zh-CN" sz="2400" b="1" i="0" smtClean="0">
                        <a:latin typeface="Cambria Math"/>
                      </a:rPr>
                      <m:t>,</m:t>
                    </m:r>
                  </m:oMath>
                </a14:m>
                <a:r>
                  <a:rPr lang="zh-CN" altLang="en-US" sz="2400" dirty="0"/>
                  <a:t>不仅要求下降，而且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zh-CN" altLang="en-US" sz="2400" dirty="0"/>
                  <a:t>必须仍然在原问题的可行域内，此时称为可行下降方向</a:t>
                </a:r>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r>
                  <a:rPr lang="zh-CN" altLang="en-US" sz="2400" dirty="0"/>
                  <a:t>这个方向有什么特殊性质？</a:t>
                </a:r>
                <a:endParaRPr lang="en-US" altLang="zh-CN" sz="2400" dirty="0"/>
              </a:p>
              <a:p>
                <a:pPr lvl="1"/>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b="-303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bwMode="auto">
              <a:xfrm>
                <a:off x="532491" y="2817094"/>
                <a:ext cx="5788662" cy="3179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88146" tIns="44073" rIns="88146" bIns="44073" numCol="1" anchor="t" anchorCtr="0" compatLnSpc="1">
                <a:prstTxWarp prst="textNoShape">
                  <a:avLst/>
                </a:prstTxWarp>
              </a:bodyPr>
              <a:lstStyle>
                <a:lvl1pPr marL="330200" indent="-330200" algn="l" defTabSz="881063" rtl="0" eaLnBrk="0" fontAlgn="base" hangingPunct="0">
                  <a:spcBef>
                    <a:spcPct val="20000"/>
                  </a:spcBef>
                  <a:spcAft>
                    <a:spcPct val="0"/>
                  </a:spcAft>
                  <a:buClr>
                    <a:srgbClr val="003366"/>
                  </a:buClr>
                  <a:buFont typeface="Wingdings"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a:lstStyle>
              <a:p>
                <a:r>
                  <a:rPr lang="zh-CN" altLang="en-US" sz="2800" dirty="0"/>
                  <a:t>步长因子的确定</a:t>
                </a:r>
                <a:endParaRPr lang="en-US" altLang="zh-CN" sz="2800" dirty="0"/>
              </a:p>
              <a:p>
                <a:pPr lvl="1"/>
                <a:r>
                  <a:rPr lang="zh-CN" altLang="en-US" sz="2400" dirty="0"/>
                  <a:t>显然步长</a:t>
                </a:r>
                <a14:m>
                  <m:oMath xmlns:m="http://schemas.openxmlformats.org/officeDocument/2006/math">
                    <m:r>
                      <a:rPr lang="en-US" altLang="zh-CN" sz="2400" i="1" smtClean="0">
                        <a:latin typeface="Cambria Math"/>
                      </a:rPr>
                      <m:t>𝝀</m:t>
                    </m:r>
                  </m:oMath>
                </a14:m>
                <a:r>
                  <a:rPr lang="zh-CN" altLang="en-US" sz="2400" dirty="0"/>
                  <a:t>是</a:t>
                </a:r>
                <a14:m>
                  <m:oMath xmlns:m="http://schemas.openxmlformats.org/officeDocument/2006/math">
                    <m:r>
                      <a:rPr lang="en-US" altLang="zh-CN" sz="2400" i="1" dirty="0" smtClean="0">
                        <a:latin typeface="Cambria Math"/>
                      </a:rPr>
                      <m:t>𝒇</m:t>
                    </m:r>
                    <m:r>
                      <a:rPr lang="en-US" altLang="zh-CN" sz="2400" i="1" dirty="0" smtClean="0">
                        <a:latin typeface="Cambria Math"/>
                      </a:rPr>
                      <m:t>(</m:t>
                    </m:r>
                    <m:sSup>
                      <m:sSupPr>
                        <m:ctrlPr>
                          <a:rPr lang="en-US" altLang="zh-CN" sz="2400" i="1" dirty="0" smtClean="0">
                            <a:latin typeface="Cambria Math" panose="02040503050406030204" pitchFamily="18" charset="0"/>
                          </a:rPr>
                        </m:ctrlPr>
                      </m:sSupPr>
                      <m:e>
                        <m:r>
                          <a:rPr lang="en-US" altLang="zh-CN" sz="2400" i="1" dirty="0" smtClean="0">
                            <a:latin typeface="Cambria Math"/>
                          </a:rPr>
                          <m:t>𝒙</m:t>
                        </m:r>
                      </m:e>
                      <m:sup>
                        <m:d>
                          <m:dPr>
                            <m:ctrlPr>
                              <a:rPr lang="en-US" altLang="zh-CN" sz="2400" i="1" dirty="0" smtClean="0">
                                <a:latin typeface="Cambria Math" panose="02040503050406030204" pitchFamily="18" charset="0"/>
                              </a:rPr>
                            </m:ctrlPr>
                          </m:dPr>
                          <m:e>
                            <m:r>
                              <a:rPr lang="en-US" altLang="zh-CN" sz="2400" i="1" dirty="0" smtClean="0">
                                <a:latin typeface="Cambria Math"/>
                              </a:rPr>
                              <m:t>𝒌</m:t>
                            </m:r>
                          </m:e>
                        </m:d>
                      </m:sup>
                    </m:sSup>
                    <m:r>
                      <a:rPr lang="en-US" altLang="zh-CN" sz="2400" i="1" dirty="0" smtClean="0">
                        <a:latin typeface="Cambria Math"/>
                      </a:rPr>
                      <m:t>+</m:t>
                    </m:r>
                    <m:r>
                      <a:rPr lang="en-US" altLang="zh-CN" sz="2400" i="1" dirty="0" smtClean="0">
                        <a:latin typeface="Cambria Math"/>
                      </a:rPr>
                      <m:t>𝝀</m:t>
                    </m:r>
                    <m:sSup>
                      <m:sSupPr>
                        <m:ctrlPr>
                          <a:rPr lang="en-US" altLang="zh-CN" sz="2400" i="1" dirty="0" smtClean="0">
                            <a:latin typeface="Cambria Math" panose="02040503050406030204" pitchFamily="18" charset="0"/>
                          </a:rPr>
                        </m:ctrlPr>
                      </m:sSupPr>
                      <m:e>
                        <m:r>
                          <a:rPr lang="en-US" altLang="zh-CN" sz="2400" i="1" dirty="0" smtClean="0">
                            <a:latin typeface="Cambria Math"/>
                          </a:rPr>
                          <m:t>𝒑</m:t>
                        </m:r>
                      </m:e>
                      <m:sup>
                        <m:d>
                          <m:dPr>
                            <m:ctrlPr>
                              <a:rPr lang="en-US" altLang="zh-CN" sz="2400" i="1" dirty="0" smtClean="0">
                                <a:latin typeface="Cambria Math" panose="02040503050406030204" pitchFamily="18" charset="0"/>
                              </a:rPr>
                            </m:ctrlPr>
                          </m:dPr>
                          <m:e>
                            <m:r>
                              <a:rPr lang="en-US" altLang="zh-CN" sz="2400" i="1" dirty="0" smtClean="0">
                                <a:latin typeface="Cambria Math"/>
                              </a:rPr>
                              <m:t>𝒌</m:t>
                            </m:r>
                          </m:e>
                        </m:d>
                      </m:sup>
                    </m:sSup>
                    <m:r>
                      <a:rPr lang="en-US" altLang="zh-CN" sz="2400" i="1" dirty="0" smtClean="0">
                        <a:latin typeface="Cambria Math"/>
                      </a:rPr>
                      <m:t>)</m:t>
                    </m:r>
                  </m:oMath>
                </a14:m>
                <a:r>
                  <a:rPr lang="zh-CN" altLang="en-US" sz="2400" dirty="0"/>
                  <a:t>的函数，因此求步长因子</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en-US" altLang="zh-CN" sz="2400" dirty="0"/>
                  <a:t>,</a:t>
                </a:r>
                <a:r>
                  <a:rPr lang="zh-CN" altLang="en-US" sz="2400" dirty="0"/>
                  <a:t>就相当于求上述函数的极小点</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i="1" dirty="0" smtClean="0">
                          <a:solidFill>
                            <a:srgbClr val="FF0000"/>
                          </a:solidFill>
                          <a:latin typeface="Cambria Math"/>
                        </a:rPr>
                        <m:t>𝒇</m:t>
                      </m:r>
                      <m:d>
                        <m:dPr>
                          <m:ctrlPr>
                            <a:rPr lang="en-US" altLang="zh-CN" sz="2400" i="1" dirty="0">
                              <a:solidFill>
                                <a:srgbClr val="FF0000"/>
                              </a:solidFill>
                              <a:latin typeface="Cambria Math" panose="02040503050406030204" pitchFamily="18" charset="0"/>
                            </a:rPr>
                          </m:ctrlPr>
                        </m:dPr>
                        <m:e>
                          <m:sSup>
                            <m:sSupPr>
                              <m:ctrlPr>
                                <a:rPr lang="en-US" altLang="zh-CN" sz="2400" i="1" dirty="0">
                                  <a:solidFill>
                                    <a:srgbClr val="FF0000"/>
                                  </a:solidFill>
                                  <a:latin typeface="Cambria Math" panose="02040503050406030204" pitchFamily="18" charset="0"/>
                                </a:rPr>
                              </m:ctrlPr>
                            </m:sSupPr>
                            <m:e>
                              <m:r>
                                <a:rPr lang="en-US" altLang="zh-CN" sz="2400" i="1" dirty="0">
                                  <a:solidFill>
                                    <a:srgbClr val="FF0000"/>
                                  </a:solidFill>
                                  <a:latin typeface="Cambria Math"/>
                                </a:rPr>
                                <m:t>𝒙</m:t>
                              </m:r>
                            </m:e>
                            <m:sup>
                              <m:d>
                                <m:dPr>
                                  <m:ctrlPr>
                                    <a:rPr lang="en-US" altLang="zh-CN" sz="2400" i="1" dirty="0">
                                      <a:solidFill>
                                        <a:srgbClr val="FF0000"/>
                                      </a:solidFill>
                                      <a:latin typeface="Cambria Math" panose="02040503050406030204" pitchFamily="18" charset="0"/>
                                    </a:rPr>
                                  </m:ctrlPr>
                                </m:dPr>
                                <m:e>
                                  <m:r>
                                    <a:rPr lang="en-US" altLang="zh-CN" sz="2400" i="1" dirty="0">
                                      <a:solidFill>
                                        <a:srgbClr val="FF0000"/>
                                      </a:solidFill>
                                      <a:latin typeface="Cambria Math"/>
                                    </a:rPr>
                                    <m:t>𝒌</m:t>
                                  </m:r>
                                </m:e>
                              </m:d>
                            </m:sup>
                          </m:sSup>
                          <m:r>
                            <a:rPr lang="en-US" altLang="zh-CN" sz="2400" i="1" dirty="0">
                              <a:solidFill>
                                <a:srgbClr val="FF0000"/>
                              </a:solidFill>
                              <a:latin typeface="Cambria Math"/>
                            </a:rPr>
                            <m:t>+</m:t>
                          </m:r>
                          <m:sSub>
                            <m:sSubPr>
                              <m:ctrlPr>
                                <a:rPr lang="en-US" altLang="zh-CN" sz="2400" b="1" i="1" dirty="0" smtClean="0">
                                  <a:solidFill>
                                    <a:srgbClr val="FF0000"/>
                                  </a:solidFill>
                                  <a:latin typeface="Cambria Math" panose="02040503050406030204" pitchFamily="18" charset="0"/>
                                </a:rPr>
                              </m:ctrlPr>
                            </m:sSubPr>
                            <m:e>
                              <m:r>
                                <a:rPr lang="en-US" altLang="zh-CN" sz="2400" i="1" dirty="0">
                                  <a:solidFill>
                                    <a:srgbClr val="FF0000"/>
                                  </a:solidFill>
                                  <a:latin typeface="Cambria Math"/>
                                </a:rPr>
                                <m:t>𝝀</m:t>
                              </m:r>
                            </m:e>
                            <m:sub>
                              <m:r>
                                <a:rPr lang="en-US" altLang="zh-CN" sz="2400" b="1" i="1" dirty="0" smtClean="0">
                                  <a:solidFill>
                                    <a:srgbClr val="FF0000"/>
                                  </a:solidFill>
                                  <a:latin typeface="Cambria Math"/>
                                </a:rPr>
                                <m:t>𝒌</m:t>
                              </m:r>
                            </m:sub>
                          </m:sSub>
                          <m:sSup>
                            <m:sSupPr>
                              <m:ctrlPr>
                                <a:rPr lang="en-US" altLang="zh-CN" sz="2400" i="1" dirty="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 </m:t>
                              </m:r>
                              <m:r>
                                <a:rPr lang="en-US" altLang="zh-CN" sz="2400" i="1" dirty="0">
                                  <a:solidFill>
                                    <a:srgbClr val="FF0000"/>
                                  </a:solidFill>
                                  <a:latin typeface="Cambria Math"/>
                                </a:rPr>
                                <m:t>𝒑</m:t>
                              </m:r>
                            </m:e>
                            <m:sup>
                              <m:d>
                                <m:dPr>
                                  <m:ctrlPr>
                                    <a:rPr lang="en-US" altLang="zh-CN" sz="2400" i="1" dirty="0">
                                      <a:solidFill>
                                        <a:srgbClr val="FF0000"/>
                                      </a:solidFill>
                                      <a:latin typeface="Cambria Math" panose="02040503050406030204" pitchFamily="18" charset="0"/>
                                    </a:rPr>
                                  </m:ctrlPr>
                                </m:dPr>
                                <m:e>
                                  <m:r>
                                    <a:rPr lang="en-US" altLang="zh-CN" sz="2400" i="1" dirty="0">
                                      <a:solidFill>
                                        <a:srgbClr val="FF0000"/>
                                      </a:solidFill>
                                      <a:latin typeface="Cambria Math"/>
                                    </a:rPr>
                                    <m:t>𝒌</m:t>
                                  </m:r>
                                </m:e>
                              </m:d>
                            </m:sup>
                          </m:sSup>
                        </m:e>
                      </m:d>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𝒎𝒊</m:t>
                      </m:r>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a:rPr>
                            <m:t>𝒏</m:t>
                          </m:r>
                        </m:e>
                        <m:sub>
                          <m:r>
                            <a:rPr lang="en-US" altLang="zh-CN" sz="2400" b="1" i="1" dirty="0" smtClean="0">
                              <a:solidFill>
                                <a:srgbClr val="FF0000"/>
                              </a:solidFill>
                              <a:latin typeface="Cambria Math"/>
                            </a:rPr>
                            <m:t>𝝀</m:t>
                          </m:r>
                        </m:sub>
                      </m:sSub>
                      <m:r>
                        <a:rPr lang="en-US" altLang="zh-CN" sz="2400" b="1" i="1" dirty="0" smtClean="0">
                          <a:solidFill>
                            <a:srgbClr val="FF0000"/>
                          </a:solidFill>
                          <a:latin typeface="Cambria Math"/>
                        </a:rPr>
                        <m:t>𝒇</m:t>
                      </m:r>
                      <m:r>
                        <a:rPr lang="en-US" altLang="zh-CN" sz="2400" b="1" i="1" dirty="0" smtClean="0">
                          <a:solidFill>
                            <a:srgbClr val="FF0000"/>
                          </a:solidFill>
                          <a:latin typeface="Cambria Math"/>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𝒙</m:t>
                          </m:r>
                        </m:e>
                        <m:sup>
                          <m:d>
                            <m:dPr>
                              <m:ctrlPr>
                                <a:rPr lang="en-US" altLang="zh-CN" sz="2400" b="1" i="1" dirty="0" smtClean="0">
                                  <a:solidFill>
                                    <a:srgbClr val="FF0000"/>
                                  </a:solidFill>
                                  <a:latin typeface="Cambria Math" panose="02040503050406030204" pitchFamily="18" charset="0"/>
                                </a:rPr>
                              </m:ctrlPr>
                            </m:dPr>
                            <m:e>
                              <m:r>
                                <a:rPr lang="en-US" altLang="zh-CN" sz="2400" b="1" i="1" dirty="0" smtClean="0">
                                  <a:solidFill>
                                    <a:srgbClr val="FF0000"/>
                                  </a:solidFill>
                                  <a:latin typeface="Cambria Math"/>
                                </a:rPr>
                                <m:t>𝒌</m:t>
                              </m:r>
                            </m:e>
                          </m:d>
                        </m:sup>
                      </m:sSup>
                      <m:r>
                        <a:rPr lang="en-US" altLang="zh-CN" sz="2400" b="1" i="1" dirty="0" smtClean="0">
                          <a:solidFill>
                            <a:srgbClr val="FF0000"/>
                          </a:solidFill>
                          <a:latin typeface="Cambria Math"/>
                        </a:rPr>
                        <m:t>+</m:t>
                      </m:r>
                      <m:r>
                        <a:rPr lang="en-US" altLang="zh-CN" sz="2400" b="1" i="1" dirty="0" smtClean="0">
                          <a:solidFill>
                            <a:srgbClr val="FF0000"/>
                          </a:solidFill>
                          <a:latin typeface="Cambria Math"/>
                        </a:rPr>
                        <m:t>𝝀</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𝒑</m:t>
                          </m:r>
                        </m:e>
                        <m:sup>
                          <m:d>
                            <m:dPr>
                              <m:ctrlPr>
                                <a:rPr lang="en-US" altLang="zh-CN" sz="2400" b="1" i="1" dirty="0" smtClean="0">
                                  <a:solidFill>
                                    <a:srgbClr val="FF0000"/>
                                  </a:solidFill>
                                  <a:latin typeface="Cambria Math" panose="02040503050406030204" pitchFamily="18" charset="0"/>
                                </a:rPr>
                              </m:ctrlPr>
                            </m:dPr>
                            <m:e>
                              <m:r>
                                <a:rPr lang="en-US" altLang="zh-CN" sz="2400" b="1" i="1" dirty="0" smtClean="0">
                                  <a:solidFill>
                                    <a:srgbClr val="FF0000"/>
                                  </a:solidFill>
                                  <a:latin typeface="Cambria Math"/>
                                </a:rPr>
                                <m:t>𝒌</m:t>
                              </m:r>
                            </m:e>
                          </m:d>
                        </m:sup>
                      </m:sSup>
                      <m:r>
                        <a:rPr lang="en-US" altLang="zh-CN" sz="2400" b="1" i="1" dirty="0" smtClean="0">
                          <a:solidFill>
                            <a:srgbClr val="FF0000"/>
                          </a:solidFill>
                          <a:latin typeface="Cambria Math"/>
                        </a:rPr>
                        <m:t>)</m:t>
                      </m:r>
                    </m:oMath>
                  </m:oMathPara>
                </a14:m>
                <a:endParaRPr lang="en-US" altLang="zh-CN" sz="2400" dirty="0">
                  <a:solidFill>
                    <a:srgbClr val="FF0000"/>
                  </a:solidFill>
                </a:endParaRPr>
              </a:p>
              <a:p>
                <a:pPr lvl="1"/>
                <a:r>
                  <a:rPr lang="zh-CN" altLang="en-US" sz="2400" dirty="0"/>
                  <a:t>上述求最优步长的过程称为一维搜索，或者线性搜索，</a:t>
                </a:r>
                <a:r>
                  <a:rPr lang="zh-CN" altLang="en-US" sz="2400" dirty="0">
                    <a:solidFill>
                      <a:srgbClr val="0000FF"/>
                    </a:solidFill>
                  </a:rPr>
                  <a:t>具体怎么求？</a:t>
                </a:r>
                <a:endParaRPr lang="en-US" altLang="zh-CN" sz="2400" dirty="0">
                  <a:solidFill>
                    <a:srgbClr val="0000FF"/>
                  </a:solidFill>
                </a:endParaRPr>
              </a:p>
              <a:p>
                <a:pPr marL="441325" lvl="1" indent="0">
                  <a:buNone/>
                </a:pPr>
                <a:endParaRPr lang="en-US" altLang="zh-CN" sz="2400" dirty="0"/>
              </a:p>
            </p:txBody>
          </p:sp>
        </mc:Choice>
        <mc:Fallback xmlns="">
          <p:sp>
            <p:nvSpPr>
              <p:cNvPr id="59" name="Content Placeholder 2"/>
              <p:cNvSpPr txBox="1">
                <a:spLocks noRot="1" noChangeAspect="1" noMove="1" noResize="1" noEditPoints="1" noAdjustHandles="1" noChangeArrowheads="1" noChangeShapeType="1" noTextEdit="1"/>
              </p:cNvSpPr>
              <p:nvPr/>
            </p:nvSpPr>
            <p:spPr bwMode="auto">
              <a:xfrm>
                <a:off x="532491" y="2817094"/>
                <a:ext cx="5788662" cy="3179122"/>
              </a:xfrm>
              <a:prstGeom prst="rect">
                <a:avLst/>
              </a:prstGeom>
              <a:blipFill rotWithShape="1">
                <a:blip r:embed="rId3"/>
                <a:stretch>
                  <a:fillRect l="-1895" t="-2490" b="-86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60" name="图片 59">
            <a:extLst>
              <a:ext uri="{FF2B5EF4-FFF2-40B4-BE49-F238E27FC236}">
                <a16:creationId xmlns:a16="http://schemas.microsoft.com/office/drawing/2014/main" id="{7A55FA9D-C224-4F59-9337-BF20DD29155E}"/>
              </a:ext>
            </a:extLst>
          </p:cNvPr>
          <p:cNvPicPr>
            <a:picLocks noChangeAspect="1"/>
          </p:cNvPicPr>
          <p:nvPr/>
        </p:nvPicPr>
        <p:blipFill>
          <a:blip r:embed="rId4"/>
          <a:stretch>
            <a:fillRect/>
          </a:stretch>
        </p:blipFill>
        <p:spPr>
          <a:xfrm>
            <a:off x="6268831" y="2447131"/>
            <a:ext cx="3409950" cy="2324100"/>
          </a:xfrm>
          <a:prstGeom prst="rect">
            <a:avLst/>
          </a:prstGeom>
        </p:spPr>
      </p:pic>
      <p:pic>
        <p:nvPicPr>
          <p:cNvPr id="61" name="图片 60">
            <a:extLst>
              <a:ext uri="{FF2B5EF4-FFF2-40B4-BE49-F238E27FC236}">
                <a16:creationId xmlns:a16="http://schemas.microsoft.com/office/drawing/2014/main" id="{09F3073A-3FE7-4D9B-9B0B-8F7DD51B8941}"/>
              </a:ext>
            </a:extLst>
          </p:cNvPr>
          <p:cNvPicPr>
            <a:picLocks noChangeAspect="1"/>
          </p:cNvPicPr>
          <p:nvPr/>
        </p:nvPicPr>
        <p:blipFill>
          <a:blip r:embed="rId5"/>
          <a:stretch>
            <a:fillRect/>
          </a:stretch>
        </p:blipFill>
        <p:spPr>
          <a:xfrm>
            <a:off x="6264962" y="4736292"/>
            <a:ext cx="3409949" cy="248207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一维搜索的最优步长</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en-US" altLang="zh-CN" dirty="0"/>
                  <a:t>,</a:t>
                </a:r>
                <a:r>
                  <a:rPr lang="zh-CN" altLang="en-US" dirty="0"/>
                  <a:t>所对应的点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oMath>
                </a14:m>
                <a:r>
                  <a:rPr lang="zh-CN" altLang="en-US" dirty="0"/>
                  <a:t>处的目标函数的梯度</a:t>
                </a:r>
                <a14:m>
                  <m:oMath xmlns:m="http://schemas.openxmlformats.org/officeDocument/2006/math">
                    <m:r>
                      <a:rPr lang="en-US" altLang="zh-CN" b="1" i="0" smtClean="0">
                        <a:latin typeface="Cambria Math"/>
                      </a:rPr>
                      <m:t>𝛁</m:t>
                    </m:r>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oMath>
                </a14:m>
                <a:r>
                  <a:rPr lang="zh-CN" altLang="en-US" dirty="0"/>
                  <a:t>与搜索方向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正交</a:t>
                </a:r>
                <a:r>
                  <a:rPr lang="en-US" altLang="zh-CN" dirty="0"/>
                  <a:t>.</a:t>
                </a:r>
              </a:p>
              <a:p>
                <a:r>
                  <a:rPr lang="zh-CN" altLang="en-US" dirty="0"/>
                  <a:t>定理：</a:t>
                </a:r>
                <a:r>
                  <a:rPr lang="zh-CN" altLang="en-US" dirty="0">
                    <a:solidFill>
                      <a:srgbClr val="FF0000"/>
                    </a:solidFill>
                  </a:rPr>
                  <a:t>设目标函数</a:t>
                </a:r>
                <a14:m>
                  <m:oMath xmlns:m="http://schemas.openxmlformats.org/officeDocument/2006/math">
                    <m:r>
                      <a:rPr lang="en-US" altLang="zh-CN" b="1" i="1" smtClean="0">
                        <a:solidFill>
                          <a:srgbClr val="FF0000"/>
                        </a:solidFill>
                        <a:latin typeface="Cambria Math"/>
                      </a:rPr>
                      <m:t>𝒇</m:t>
                    </m:r>
                    <m:r>
                      <a:rPr lang="en-US" altLang="zh-CN" b="1" i="1" smtClean="0">
                        <a:solidFill>
                          <a:srgbClr val="FF0000"/>
                        </a:solidFill>
                        <a:latin typeface="Cambria Math"/>
                      </a:rPr>
                      <m:t>(</m:t>
                    </m:r>
                    <m:r>
                      <a:rPr lang="en-US" altLang="zh-CN" b="1" i="1" smtClean="0">
                        <a:solidFill>
                          <a:srgbClr val="FF0000"/>
                        </a:solidFill>
                        <a:latin typeface="Cambria Math"/>
                      </a:rPr>
                      <m:t>𝒙</m:t>
                    </m:r>
                    <m:r>
                      <a:rPr lang="en-US" altLang="zh-CN" b="1" i="1" smtClean="0">
                        <a:solidFill>
                          <a:srgbClr val="FF0000"/>
                        </a:solidFill>
                        <a:latin typeface="Cambria Math"/>
                      </a:rPr>
                      <m:t>)</m:t>
                    </m:r>
                  </m:oMath>
                </a14:m>
                <a:r>
                  <a:rPr lang="zh-CN" altLang="en-US" dirty="0">
                    <a:solidFill>
                      <a:srgbClr val="FF0000"/>
                    </a:solidFill>
                  </a:rPr>
                  <a:t>具有连续的一阶偏导数，</a:t>
                </a:r>
                <a:r>
                  <a:rPr lang="en-US" altLang="zh-CN" dirty="0">
                    <a:solidFill>
                      <a:srgbClr val="FF0000"/>
                    </a:solidFill>
                  </a:rPr>
                  <a:t> </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a:rPr>
                              <m:t>𝒌</m:t>
                            </m:r>
                            <m:r>
                              <a:rPr lang="en-US" altLang="zh-CN" i="1">
                                <a:solidFill>
                                  <a:srgbClr val="FF0000"/>
                                </a:solidFill>
                                <a:latin typeface="Cambria Math"/>
                              </a:rPr>
                              <m:t>+</m:t>
                            </m:r>
                            <m:r>
                              <a:rPr lang="en-US" altLang="zh-CN" i="1">
                                <a:solidFill>
                                  <a:srgbClr val="FF0000"/>
                                </a:solidFill>
                                <a:latin typeface="Cambria Math"/>
                              </a:rPr>
                              <m:t>𝟏</m:t>
                            </m:r>
                          </m:e>
                        </m:d>
                      </m:sup>
                    </m:sSup>
                  </m:oMath>
                </a14:m>
                <a:r>
                  <a:rPr lang="zh-CN" altLang="en-US" dirty="0">
                    <a:solidFill>
                      <a:srgbClr val="FF0000"/>
                    </a:solidFill>
                  </a:rPr>
                  <a:t>由下列规则产生：</a:t>
                </a:r>
                <a:endParaRPr lang="en-US" altLang="zh-CN" dirty="0">
                  <a:solidFill>
                    <a:srgbClr val="FF0000"/>
                  </a:solidFill>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FF0000"/>
                              </a:solidFill>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𝝀</m:t>
                                      </m:r>
                                    </m:e>
                                    <m:sub>
                                      <m:r>
                                        <a:rPr lang="en-US" altLang="zh-CN" b="1" i="1" smtClean="0">
                                          <a:solidFill>
                                            <a:srgbClr val="FF0000"/>
                                          </a:solidFill>
                                          <a:latin typeface="Cambria Math"/>
                                        </a:rPr>
                                        <m:t>𝒌</m:t>
                                      </m:r>
                                    </m:sub>
                                  </m:sSub>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d>
                              <m:r>
                                <a:rPr lang="en-US" altLang="zh-CN" b="1" i="1" smtClean="0">
                                  <a:solidFill>
                                    <a:srgbClr val="FF0000"/>
                                  </a:solidFill>
                                  <a:latin typeface="Cambria Math"/>
                                </a:rPr>
                                <m:t>=</m:t>
                              </m:r>
                              <m:r>
                                <a:rPr lang="en-US" altLang="zh-CN" b="1" i="1" smtClean="0">
                                  <a:solidFill>
                                    <a:srgbClr val="FF0000"/>
                                  </a:solidFill>
                                  <a:latin typeface="Cambria Math"/>
                                </a:rPr>
                                <m:t>𝒎𝒊</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𝒏</m:t>
                                  </m:r>
                                </m:e>
                                <m:sub>
                                  <m:r>
                                    <a:rPr lang="en-US" altLang="zh-CN" b="1" i="1" smtClean="0">
                                      <a:solidFill>
                                        <a:srgbClr val="FF0000"/>
                                      </a:solidFill>
                                      <a:latin typeface="Cambria Math"/>
                                    </a:rPr>
                                    <m:t>𝝀</m:t>
                                  </m:r>
                                </m:sub>
                              </m:sSub>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r>
                                    <a:rPr lang="en-US" altLang="zh-CN" b="1" i="1" smtClean="0">
                                      <a:solidFill>
                                        <a:srgbClr val="FF0000"/>
                                      </a:solidFill>
                                      <a:latin typeface="Cambria Math"/>
                                    </a:rPr>
                                    <m:t>𝝀</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d>
                            </m:e>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r>
                                        <a:rPr lang="en-US" altLang="zh-CN" b="1" i="1" smtClean="0">
                                          <a:solidFill>
                                            <a:srgbClr val="FF0000"/>
                                          </a:solidFill>
                                          <a:latin typeface="Cambria Math"/>
                                        </a:rPr>
                                        <m:t>+</m:t>
                                      </m:r>
                                      <m:r>
                                        <a:rPr lang="en-US" altLang="zh-CN" b="1" i="1" smtClean="0">
                                          <a:solidFill>
                                            <a:srgbClr val="FF0000"/>
                                          </a:solidFill>
                                          <a:latin typeface="Cambria Math"/>
                                        </a:rPr>
                                        <m:t>𝟏</m:t>
                                      </m:r>
                                    </m:e>
                                  </m:d>
                                </m:sup>
                              </m:sSup>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𝝀</m:t>
                                  </m:r>
                                </m:e>
                                <m:sub>
                                  <m:r>
                                    <a:rPr lang="en-US" altLang="zh-CN" b="1" i="1" smtClean="0">
                                      <a:solidFill>
                                        <a:srgbClr val="FF0000"/>
                                      </a:solidFill>
                                      <a:latin typeface="Cambria Math"/>
                                    </a:rPr>
                                    <m:t>𝒌</m:t>
                                  </m:r>
                                </m:sub>
                              </m:sSub>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eqArr>
                        </m:e>
                      </m:d>
                    </m:oMath>
                  </m:oMathPara>
                </a14:m>
                <a:endParaRPr lang="en-US" altLang="zh-CN" dirty="0">
                  <a:solidFill>
                    <a:srgbClr val="FF0000"/>
                  </a:solidFill>
                </a:endParaRPr>
              </a:p>
              <a:p>
                <a:pPr marL="0" indent="0">
                  <a:buNone/>
                </a:pPr>
                <a:r>
                  <a:rPr lang="en-US" altLang="zh-CN" dirty="0">
                    <a:solidFill>
                      <a:srgbClr val="FF0000"/>
                    </a:solidFill>
                  </a:rPr>
                  <a:t>	</a:t>
                </a:r>
                <a:r>
                  <a:rPr lang="zh-CN" altLang="en-US" dirty="0">
                    <a:solidFill>
                      <a:srgbClr val="FF0000"/>
                    </a:solidFill>
                  </a:rPr>
                  <a:t>则有：</a:t>
                </a:r>
                <a:r>
                  <a:rPr lang="en-US" altLang="zh-CN" dirty="0">
                    <a:solidFill>
                      <a:srgbClr val="FF0000"/>
                    </a:solidFill>
                  </a:rPr>
                  <a:t> </a:t>
                </a:r>
                <a14:m>
                  <m:oMath xmlns:m="http://schemas.openxmlformats.org/officeDocument/2006/math">
                    <m:r>
                      <a:rPr lang="en-US" altLang="zh-CN">
                        <a:solidFill>
                          <a:srgbClr val="FF0000"/>
                        </a:solidFill>
                        <a:latin typeface="Cambria Math"/>
                      </a:rPr>
                      <m:t>𝛁</m:t>
                    </m:r>
                    <m:r>
                      <a:rPr lang="en-US" altLang="zh-CN" i="1">
                        <a:solidFill>
                          <a:srgbClr val="FF0000"/>
                        </a:solidFill>
                        <a:latin typeface="Cambria Math"/>
                      </a:rPr>
                      <m:t>𝒇</m:t>
                    </m:r>
                    <m:sSup>
                      <m:sSupPr>
                        <m:ctrlPr>
                          <a:rPr lang="en-US" altLang="zh-CN" b="1"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a:rPr>
                                      <m:t>𝒌</m:t>
                                    </m:r>
                                    <m:r>
                                      <a:rPr lang="en-US" altLang="zh-CN" i="1">
                                        <a:solidFill>
                                          <a:srgbClr val="FF0000"/>
                                        </a:solidFill>
                                        <a:latin typeface="Cambria Math"/>
                                      </a:rPr>
                                      <m:t>+</m:t>
                                    </m:r>
                                    <m:r>
                                      <a:rPr lang="en-US" altLang="zh-CN" i="1">
                                        <a:solidFill>
                                          <a:srgbClr val="FF0000"/>
                                        </a:solidFill>
                                        <a:latin typeface="Cambria Math"/>
                                      </a:rPr>
                                      <m:t>𝟏</m:t>
                                    </m:r>
                                  </m:e>
                                </m:d>
                              </m:sup>
                            </m:sSup>
                          </m:e>
                        </m:d>
                      </m:e>
                      <m:sup>
                        <m:r>
                          <a:rPr lang="en-US" altLang="zh-CN" b="1" i="0" smtClean="0">
                            <a:solidFill>
                              <a:srgbClr val="FF0000"/>
                            </a:solidFill>
                            <a:latin typeface="Cambria Math"/>
                          </a:rPr>
                          <m:t>𝐓</m:t>
                        </m:r>
                      </m:sup>
                    </m:sSup>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0" smtClean="0">
                        <a:solidFill>
                          <a:srgbClr val="FF0000"/>
                        </a:solidFill>
                        <a:latin typeface="Cambria Math"/>
                      </a:rPr>
                      <m:t>=</m:t>
                    </m:r>
                    <m:r>
                      <a:rPr lang="en-US" altLang="zh-CN" b="1" i="0" smtClean="0">
                        <a:solidFill>
                          <a:srgbClr val="FF0000"/>
                        </a:solidFill>
                        <a:latin typeface="Cambria Math"/>
                      </a:rPr>
                      <m:t>𝟎</m:t>
                    </m:r>
                  </m:oMath>
                </a14:m>
                <a:endParaRPr lang="en-US" altLang="zh-CN" dirty="0">
                  <a:solidFill>
                    <a:srgbClr val="FF0000"/>
                  </a:solidFill>
                </a:endParaRPr>
              </a:p>
              <a:p>
                <a:pPr marL="0" indent="0">
                  <a:buNone/>
                </a:pPr>
                <a:r>
                  <a:rPr lang="zh-CN" altLang="en-US" dirty="0"/>
                  <a:t>证明：设</a:t>
                </a:r>
                <a14:m>
                  <m:oMath xmlns:m="http://schemas.openxmlformats.org/officeDocument/2006/math">
                    <m:r>
                      <a:rPr lang="en-US" altLang="zh-CN" b="1" i="1" smtClean="0">
                        <a:latin typeface="Cambria Math"/>
                      </a:rPr>
                      <m:t>𝝋</m:t>
                    </m:r>
                    <m:d>
                      <m:dPr>
                        <m:ctrlPr>
                          <a:rPr lang="en-US" altLang="zh-CN" b="1" i="1" smtClean="0">
                            <a:latin typeface="Cambria Math" panose="02040503050406030204" pitchFamily="18" charset="0"/>
                          </a:rPr>
                        </m:ctrlPr>
                      </m:dPr>
                      <m:e>
                        <m:r>
                          <a:rPr lang="en-US" altLang="zh-CN" b="1" i="1" smtClean="0">
                            <a:latin typeface="Cambria Math"/>
                          </a:rPr>
                          <m:t>𝒕</m:t>
                        </m:r>
                      </m:e>
                    </m:d>
                    <m:r>
                      <a:rPr lang="en-US" altLang="zh-CN" b="1" i="1" smtClean="0">
                        <a:latin typeface="Cambria Math"/>
                      </a:rPr>
                      <m:t>=</m:t>
                    </m:r>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r>
                      <a:rPr lang="en-US" altLang="zh-CN" b="1" i="1" smtClean="0">
                        <a:latin typeface="Cambria Math"/>
                      </a:rPr>
                      <m:t>𝒕</m:t>
                    </m:r>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a14:m>
                <a:r>
                  <a:rPr lang="zh-CN" altLang="en-US" dirty="0"/>
                  <a:t>，因为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是</a:t>
                </a:r>
                <a14:m>
                  <m:oMath xmlns:m="http://schemas.openxmlformats.org/officeDocument/2006/math">
                    <m:r>
                      <a:rPr lang="en-US" altLang="zh-CN" b="1" i="1" dirty="0" smtClean="0">
                        <a:latin typeface="Cambria Math"/>
                      </a:rPr>
                      <m:t>𝝋</m:t>
                    </m:r>
                    <m:r>
                      <a:rPr lang="en-US" altLang="zh-CN" b="1" i="1" dirty="0" smtClean="0">
                        <a:latin typeface="Cambria Math"/>
                      </a:rPr>
                      <m:t>(</m:t>
                    </m:r>
                    <m:r>
                      <a:rPr lang="en-US" altLang="zh-CN" b="1" i="1" dirty="0" smtClean="0">
                        <a:latin typeface="Cambria Math"/>
                      </a:rPr>
                      <m:t>𝒕</m:t>
                    </m:r>
                    <m:r>
                      <a:rPr lang="en-US" altLang="zh-CN" b="1" i="1" dirty="0" smtClean="0">
                        <a:latin typeface="Cambria Math"/>
                      </a:rPr>
                      <m:t>)</m:t>
                    </m:r>
                  </m:oMath>
                </a14:m>
                <a:r>
                  <a:rPr lang="zh-CN" altLang="en-US" dirty="0"/>
                  <a:t>的极值点，因此必为其临界点，从而必有</a:t>
                </a:r>
                <a14:m>
                  <m:oMath xmlns:m="http://schemas.openxmlformats.org/officeDocument/2006/math">
                    <m:f>
                      <m:fPr>
                        <m:ctrlPr>
                          <a:rPr lang="en-US" altLang="zh-CN" b="1" i="1" smtClean="0">
                            <a:latin typeface="Cambria Math" panose="02040503050406030204" pitchFamily="18" charset="0"/>
                          </a:rPr>
                        </m:ctrlPr>
                      </m:fPr>
                      <m:num>
                        <m:r>
                          <a:rPr lang="zh-CN" altLang="en-US" i="1" smtClean="0">
                            <a:latin typeface="Cambria Math"/>
                          </a:rPr>
                          <m:t>𝝏</m:t>
                        </m:r>
                        <m:r>
                          <a:rPr lang="en-US" altLang="zh-CN" b="1" i="1" smtClean="0">
                            <a:latin typeface="Cambria Math"/>
                          </a:rPr>
                          <m:t>𝝋</m:t>
                        </m:r>
                      </m:num>
                      <m:den>
                        <m:r>
                          <a:rPr lang="zh-CN" altLang="en-US" b="1" i="1" smtClean="0">
                            <a:latin typeface="Cambria Math"/>
                          </a:rPr>
                          <m:t>𝝏</m:t>
                        </m:r>
                        <m:r>
                          <a:rPr lang="en-US" altLang="zh-CN" b="1" i="1" smtClean="0">
                            <a:latin typeface="Cambria Math"/>
                          </a:rPr>
                          <m:t>𝒕</m:t>
                        </m:r>
                      </m:den>
                    </m:f>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zh-CN" altLang="en-US">
                                <a:latin typeface="Cambria Math"/>
                              </a:rPr>
                              <m:t>​</m:t>
                            </m:r>
                          </m:e>
                        </m:d>
                      </m:e>
                      <m:sub>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e>
                      <m:sup>
                        <m:r>
                          <a:rPr lang="en-US" altLang="zh-CN" b="1" i="1" smtClean="0">
                            <a:latin typeface="Cambria Math"/>
                          </a:rPr>
                          <m:t>𝑻</m:t>
                        </m:r>
                      </m:sup>
                    </m:sSup>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r>
                      <a:rPr lang="en-US" altLang="zh-CN" b="1" i="1" smtClean="0">
                        <a:latin typeface="Cambria Math"/>
                      </a:rPr>
                      <m:t>𝟎</m:t>
                    </m:r>
                  </m:oMath>
                </a14:m>
                <a:r>
                  <a:rPr lang="zh-CN" altLang="en-US" dirty="0"/>
                  <a:t> 证毕</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87" t="-1193" b="-6182"/>
                </a:stretch>
              </a:blipFill>
            </p:spPr>
            <p:txBody>
              <a:bodyPr/>
              <a:lstStyle/>
              <a:p>
                <a:r>
                  <a:rPr lang="zh-CN" altLang="en-US">
                    <a:noFill/>
                  </a:rPr>
                  <a:t> </a:t>
                </a:r>
                <a:endParaRPr lang="zh-CN" altLang="en-US">
                  <a:noFill/>
                </a:endParaRPr>
              </a:p>
            </p:txBody>
          </p:sp>
        </mc:Fallback>
      </mc:AlternateContent>
      <p:pic>
        <p:nvPicPr>
          <p:cNvPr id="4" name="图片 3">
            <a:extLst>
              <a:ext uri="{FF2B5EF4-FFF2-40B4-BE49-F238E27FC236}">
                <a16:creationId xmlns:a16="http://schemas.microsoft.com/office/drawing/2014/main" id="{30C67F9A-0C40-4ABE-A9D2-D21FF187C084}"/>
              </a:ext>
            </a:extLst>
          </p:cNvPr>
          <p:cNvPicPr>
            <a:picLocks noChangeAspect="1"/>
          </p:cNvPicPr>
          <p:nvPr/>
        </p:nvPicPr>
        <p:blipFill>
          <a:blip r:embed="rId3"/>
          <a:stretch>
            <a:fillRect/>
          </a:stretch>
        </p:blipFill>
        <p:spPr>
          <a:xfrm>
            <a:off x="7329264" y="3753197"/>
            <a:ext cx="2190750" cy="161925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显然，这种方法是一类迭代方法，令</a:t>
                </a:r>
                <a14:m>
                  <m:oMath xmlns:m="http://schemas.openxmlformats.org/officeDocument/2006/math">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m:oMathPara>
                </a14:m>
                <a:endParaRPr lang="en-US" altLang="zh-CN" dirty="0"/>
              </a:p>
              <a:p>
                <a:r>
                  <a:rPr lang="zh-CN" altLang="en-US" dirty="0"/>
                  <a:t>就是要找到映射的一个不动点</a:t>
                </a:r>
                <a:r>
                  <a:rPr lang="en-US" altLang="zh-CN" dirty="0"/>
                  <a:t>(a fixed point)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en-US" altLang="zh-CN" dirty="0"/>
                  <a:t>,</a:t>
                </a:r>
                <a:r>
                  <a:rPr lang="zh-CN" altLang="en-US" dirty="0"/>
                  <a:t>使得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zh-CN" altLang="en-US" b="1" i="1" smtClean="0">
                            <a:latin typeface="Cambria Math"/>
                          </a:rPr>
                          <m:t>∗</m:t>
                        </m:r>
                      </m:sup>
                    </m:sSup>
                    <m:r>
                      <a:rPr lang="en-US" altLang="zh-CN" b="1" i="1" smtClean="0">
                        <a:latin typeface="Cambria Math"/>
                      </a:rPr>
                      <m:t>)</m:t>
                    </m:r>
                  </m:oMath>
                </a14:m>
                <a:r>
                  <a:rPr lang="zh-CN" altLang="en-US" dirty="0"/>
                  <a:t>，这只需要映射</a:t>
                </a:r>
                <a14:m>
                  <m:oMath xmlns:m="http://schemas.openxmlformats.org/officeDocument/2006/math">
                    <m:r>
                      <a:rPr lang="en-US" altLang="zh-CN" b="1" i="1" smtClean="0">
                        <a:latin typeface="Cambria Math"/>
                      </a:rPr>
                      <m:t>𝑻</m:t>
                    </m:r>
                  </m:oMath>
                </a14:m>
                <a:r>
                  <a:rPr lang="zh-CN" altLang="en-US" dirty="0"/>
                  <a:t>关于某种范数是收缩映射</a:t>
                </a:r>
                <a:r>
                  <a:rPr lang="en-US" altLang="zh-CN" dirty="0"/>
                  <a:t>(Contraction mapping)</a:t>
                </a:r>
                <a:r>
                  <a:rPr lang="zh-CN" altLang="en-US" dirty="0"/>
                  <a:t>：</a:t>
                </a:r>
                <a14:m>
                  <m:oMath xmlns:m="http://schemas.openxmlformats.org/officeDocument/2006/math">
                    <m:r>
                      <m:rPr>
                        <m:lit/>
                      </m:rPr>
                      <a:rPr lang="en-US" altLang="zh-CN" b="1" i="1" smtClean="0">
                        <a:latin typeface="Cambria Math"/>
                      </a:rPr>
                      <m:t>||</m:t>
                    </m:r>
                    <m:r>
                      <a:rPr lang="en-US" altLang="zh-CN" b="1" i="1" smtClean="0">
                        <a:latin typeface="Cambria Math"/>
                      </a:rPr>
                      <m:t>𝑻</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𝑻</m:t>
                    </m:r>
                    <m:d>
                      <m:dPr>
                        <m:ctrlPr>
                          <a:rPr lang="en-US" altLang="zh-CN" b="1" i="1" smtClean="0">
                            <a:latin typeface="Cambria Math" panose="02040503050406030204" pitchFamily="18" charset="0"/>
                          </a:rPr>
                        </m:ctrlPr>
                      </m:dPr>
                      <m:e>
                        <m:r>
                          <a:rPr lang="en-US" altLang="zh-CN" b="1" i="1" smtClean="0">
                            <a:latin typeface="Cambria Math"/>
                          </a:rPr>
                          <m:t>𝒚</m:t>
                        </m:r>
                      </m:e>
                    </m:d>
                    <m:r>
                      <m:rPr>
                        <m:lit/>
                      </m:rPr>
                      <a:rPr lang="en-US" altLang="zh-CN" b="1" i="1" smtClean="0">
                        <a:latin typeface="Cambria Math"/>
                      </a:rPr>
                      <m:t>||</m:t>
                    </m:r>
                    <m:r>
                      <a:rPr lang="en-US" altLang="zh-CN" b="1" i="1" smtClean="0">
                        <a:latin typeface="Cambria Math"/>
                      </a:rPr>
                      <m:t>≤</m:t>
                    </m:r>
                    <m:r>
                      <a:rPr lang="en-US" altLang="zh-CN" b="1" i="1" smtClean="0">
                        <a:latin typeface="Cambria Math"/>
                      </a:rPr>
                      <m:t>𝜷</m:t>
                    </m:r>
                    <m:r>
                      <m:rPr>
                        <m:lit/>
                      </m:rP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m:rPr>
                        <m:lit/>
                      </m:rPr>
                      <a:rPr lang="en-US" altLang="zh-CN" b="1" i="1" smtClean="0">
                        <a:latin typeface="Cambria Math"/>
                      </a:rPr>
                      <m:t>||</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14:m>
                  <m:oMath xmlns:m="http://schemas.openxmlformats.org/officeDocument/2006/math">
                    <m:r>
                      <a:rPr lang="en-US" altLang="zh-CN" b="1" i="1" dirty="0" smtClean="0">
                        <a:latin typeface="Cambria Math"/>
                      </a:rPr>
                      <m:t>𝜷</m:t>
                    </m:r>
                    <m:r>
                      <a:rPr lang="en-US" altLang="zh-CN" b="1" i="1" dirty="0" smtClean="0">
                        <a:latin typeface="Cambria Math"/>
                      </a:rPr>
                      <m:t>&lt;</m:t>
                    </m:r>
                    <m:r>
                      <a:rPr lang="en-US" altLang="zh-CN" b="1" i="1" dirty="0" smtClean="0">
                        <a:latin typeface="Cambria Math"/>
                      </a:rPr>
                      <m:t>𝟏</m:t>
                    </m:r>
                  </m:oMath>
                </a14:m>
                <a:r>
                  <a:rPr lang="en-US" altLang="zh-CN" dirty="0"/>
                  <a:t>,</a:t>
                </a:r>
                <a:r>
                  <a:rPr lang="zh-CN" altLang="en-US" dirty="0"/>
                  <a:t>则意味着映射</a:t>
                </a:r>
                <a14:m>
                  <m:oMath xmlns:m="http://schemas.openxmlformats.org/officeDocument/2006/math">
                    <m:r>
                      <a:rPr lang="en-US" altLang="zh-CN" b="1" i="1" smtClean="0">
                        <a:latin typeface="Cambria Math"/>
                      </a:rPr>
                      <m:t>𝑻</m:t>
                    </m:r>
                  </m:oMath>
                </a14:m>
                <a:r>
                  <a:rPr lang="zh-CN" altLang="en-US" dirty="0"/>
                  <a:t>有唯一的不动点，从任意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r>
                  <a:rPr lang="zh-CN" altLang="en-US" dirty="0"/>
                  <a:t>点，迭代后一定收敛于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点</a:t>
                </a:r>
                <a:endParaRPr lang="en-US" altLang="zh-CN" dirty="0"/>
              </a:p>
              <a:p>
                <a:r>
                  <a:rPr lang="zh-CN" altLang="en-US" dirty="0"/>
                  <a:t>如果</a:t>
                </a:r>
                <a14:m>
                  <m:oMath xmlns:m="http://schemas.openxmlformats.org/officeDocument/2006/math">
                    <m:r>
                      <a:rPr lang="en-US" altLang="zh-CN" b="1" i="1" smtClean="0">
                        <a:latin typeface="Cambria Math"/>
                      </a:rPr>
                      <m:t>𝜷</m:t>
                    </m:r>
                    <m:r>
                      <a:rPr lang="en-US" altLang="zh-CN" b="1" i="1" smtClean="0">
                        <a:latin typeface="Cambria Math"/>
                      </a:rPr>
                      <m:t>=</m:t>
                    </m:r>
                    <m:r>
                      <a:rPr lang="en-US" altLang="zh-CN" b="1" i="1" smtClean="0">
                        <a:latin typeface="Cambria Math"/>
                      </a:rPr>
                      <m:t>𝟏</m:t>
                    </m:r>
                  </m:oMath>
                </a14:m>
                <a:r>
                  <a:rPr lang="en-US" altLang="zh-CN" dirty="0"/>
                  <a:t>,</a:t>
                </a:r>
                <a:r>
                  <a:rPr lang="zh-CN" altLang="en-US" dirty="0"/>
                  <a:t>且范数为欧氏范数，且有至少一个不动点，则迭代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e>
                    </m:d>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r>
                      <a:rPr lang="en-US" altLang="zh-CN" b="1" i="1" smtClean="0">
                        <a:latin typeface="Cambria Math"/>
                      </a:rPr>
                      <m:t>𝑻</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r>
                      <a:rPr lang="en-US" altLang="zh-CN" b="1" i="1" smtClean="0">
                        <a:latin typeface="Cambria Math"/>
                      </a:rPr>
                      <m:t>]</m:t>
                    </m:r>
                  </m:oMath>
                </a14:m>
                <a:r>
                  <a:rPr lang="en-US" altLang="zh-CN" dirty="0"/>
                  <a:t>,</a:t>
                </a:r>
                <a:r>
                  <a:rPr lang="zh-CN" altLang="en-US" dirty="0"/>
                  <a:t>且</a:t>
                </a:r>
                <a14:m>
                  <m:oMath xmlns:m="http://schemas.openxmlformats.org/officeDocument/2006/math">
                    <m:nary>
                      <m:naryPr>
                        <m:chr m:val="∑"/>
                        <m:ctrlPr>
                          <a:rPr lang="en-US" altLang="zh-CN" b="1" i="1" dirty="0" smtClean="0">
                            <a:latin typeface="Cambria Math" panose="02040503050406030204" pitchFamily="18" charset="0"/>
                          </a:rPr>
                        </m:ctrlPr>
                      </m:naryPr>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𝟎</m:t>
                        </m:r>
                      </m:sub>
                      <m:sup>
                        <m:r>
                          <a:rPr lang="en-US" altLang="zh-CN" i="1" dirty="0">
                            <a:latin typeface="Cambria Math"/>
                            <a:ea typeface="Cambria Math"/>
                          </a:rPr>
                          <m:t>∞</m:t>
                        </m:r>
                      </m:sup>
                      <m:e>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d>
                          <m:dPr>
                            <m:ctrlPr>
                              <a:rPr lang="en-US" altLang="zh-CN" b="1" i="1" dirty="0" smtClean="0">
                                <a:latin typeface="Cambria Math" panose="02040503050406030204" pitchFamily="18" charset="0"/>
                              </a:rPr>
                            </m:ctrlPr>
                          </m:dPr>
                          <m:e>
                            <m:r>
                              <a:rPr lang="en-US" altLang="zh-CN" b="1" i="1" dirty="0" smtClean="0">
                                <a:latin typeface="Cambria Math"/>
                              </a:rPr>
                              <m:t>𝟏</m:t>
                            </m:r>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e>
                        </m:d>
                        <m:r>
                          <a:rPr lang="en-US" altLang="zh-CN" b="1" i="1" dirty="0" smtClean="0">
                            <a:latin typeface="Cambria Math"/>
                          </a:rPr>
                          <m:t>=</m:t>
                        </m:r>
                        <m:r>
                          <a:rPr lang="en-US" altLang="zh-CN" b="1" i="1" dirty="0" smtClean="0">
                            <a:latin typeface="Cambria Math"/>
                            <a:ea typeface="Cambria Math"/>
                          </a:rPr>
                          <m:t>∞</m:t>
                        </m:r>
                      </m:e>
                    </m:nary>
                  </m:oMath>
                </a14:m>
                <a:r>
                  <a:rPr lang="en-US" altLang="zh-CN" dirty="0"/>
                  <a:t>,</a:t>
                </a:r>
                <a:r>
                  <a:rPr lang="zh-CN" altLang="en-US" dirty="0"/>
                  <a:t>从任意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𝟎</m:t>
                            </m:r>
                          </m:e>
                        </m:d>
                      </m:sup>
                    </m:sSup>
                  </m:oMath>
                </a14:m>
                <a:r>
                  <a:rPr lang="zh-CN" altLang="en-US" dirty="0"/>
                  <a:t>点出发，迭代后一定收敛于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点</a:t>
                </a:r>
                <a:endParaRPr lang="en-US" altLang="zh-CN" dirty="0"/>
              </a:p>
              <a:p>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87" b="-21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计算的终止条件</a:t>
                </a:r>
                <a:r>
                  <a:rPr lang="en-US" altLang="zh-CN" dirty="0"/>
                  <a:t>(Termination criterion)</a:t>
                </a:r>
                <a:r>
                  <a:rPr lang="zh-CN" altLang="en-US" dirty="0"/>
                  <a:t>与收敛速度</a:t>
                </a:r>
                <a:r>
                  <a:rPr lang="en-US" altLang="zh-CN" dirty="0"/>
                  <a:t>(Convergence rate)</a:t>
                </a:r>
              </a:p>
              <a:p>
                <a:pPr lvl="1"/>
                <a:r>
                  <a:rPr lang="en-US" altLang="zh-CN" dirty="0">
                    <a:solidFill>
                      <a:srgbClr val="FF0000"/>
                    </a:solidFill>
                  </a:rPr>
                  <a:t>TC1</a:t>
                </a:r>
                <a:r>
                  <a:rPr lang="en-US" altLang="zh-CN" dirty="0"/>
                  <a:t>.</a:t>
                </a:r>
                <a:r>
                  <a:rPr lang="zh-CN" altLang="en-US" dirty="0"/>
                  <a:t>最自然的停止准则：</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𝟏</m:t>
                        </m:r>
                      </m:sub>
                    </m:sSub>
                  </m:oMath>
                </a14:m>
                <a:r>
                  <a:rPr lang="en-US" altLang="zh-CN"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𝟏</m:t>
                        </m:r>
                      </m:sub>
                    </m:sSub>
                  </m:oMath>
                </a14:m>
                <a:r>
                  <a:rPr lang="zh-CN" altLang="en-US" dirty="0"/>
                  <a:t>为某个事先定义的精度，这表明梯度向量趋近于</a:t>
                </a:r>
                <a:r>
                  <a:rPr lang="en-US" altLang="zh-CN" dirty="0"/>
                  <a:t>0</a:t>
                </a:r>
                <a:r>
                  <a:rPr lang="zh-CN" altLang="en-US" dirty="0"/>
                  <a:t>，并且迭代序列</a:t>
                </a:r>
                <a14:m>
                  <m:oMath xmlns:m="http://schemas.openxmlformats.org/officeDocument/2006/math">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a14:m>
                <a:r>
                  <a:rPr lang="zh-CN" altLang="en-US" dirty="0"/>
                  <a:t>收敛到某个平稳点</a:t>
                </a:r>
                <a:endParaRPr lang="en-US" altLang="zh-CN" dirty="0"/>
              </a:p>
              <a:p>
                <a:pPr lvl="1"/>
                <a:r>
                  <a:rPr lang="en-US" altLang="zh-CN" dirty="0">
                    <a:solidFill>
                      <a:srgbClr val="FF0000"/>
                    </a:solidFill>
                  </a:rPr>
                  <a:t>TC2</a:t>
                </a:r>
                <a:r>
                  <a:rPr lang="en-US" altLang="zh-CN" dirty="0"/>
                  <a:t>. </a:t>
                </a:r>
                <a:r>
                  <a:rPr lang="zh-CN" altLang="en-US" dirty="0"/>
                  <a:t>相邻两次迭代点关系：</a:t>
                </a:r>
                <a:r>
                  <a:rPr lang="en-US" altLang="zh-CN" dirty="0"/>
                  <a:t> </a:t>
                </a:r>
                <a14:m>
                  <m:oMath xmlns:m="http://schemas.openxmlformats.org/officeDocument/2006/math">
                    <m:d>
                      <m:dPr>
                        <m:begChr m:val="‖"/>
                        <m:endChr m:val="‖"/>
                        <m:ctrlPr>
                          <a:rPr lang="en-US" altLang="zh-CN"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𝟐</m:t>
                        </m:r>
                      </m:sub>
                    </m:sSub>
                  </m:oMath>
                </a14:m>
                <a:r>
                  <a:rPr lang="en-US" altLang="zh-CN" dirty="0"/>
                  <a:t>,</a:t>
                </a:r>
                <a:r>
                  <a:rPr lang="zh-CN" altLang="en-US" dirty="0"/>
                  <a:t>或者</a:t>
                </a:r>
                <a14:m>
                  <m:oMath xmlns:m="http://schemas.openxmlformats.org/officeDocument/2006/math">
                    <m:f>
                      <m:fPr>
                        <m:ctrlPr>
                          <a:rPr lang="en-US" altLang="zh-CN" b="1"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num>
                      <m:den>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den>
                    </m:f>
                    <m:r>
                      <a:rPr lang="en-US" altLang="zh-CN" i="1">
                        <a:latin typeface="Cambria Math"/>
                      </a:rPr>
                      <m:t>&lt;</m:t>
                    </m:r>
                    <m:sSub>
                      <m:sSubPr>
                        <m:ctrlPr>
                          <a:rPr lang="en-US" altLang="zh-CN" i="1">
                            <a:latin typeface="Cambria Math" panose="02040503050406030204" pitchFamily="18" charset="0"/>
                          </a:rPr>
                        </m:ctrlPr>
                      </m:sSubPr>
                      <m:e>
                        <m:r>
                          <a:rPr lang="en-US" altLang="zh-CN" i="1">
                            <a:latin typeface="Cambria Math"/>
                          </a:rPr>
                          <m:t>𝝐</m:t>
                        </m:r>
                      </m:e>
                      <m:sub>
                        <m:r>
                          <a:rPr lang="en-US" altLang="zh-CN" b="1" i="1" smtClean="0">
                            <a:latin typeface="Cambria Math"/>
                          </a:rPr>
                          <m:t>𝟑</m:t>
                        </m:r>
                      </m:sub>
                    </m:sSub>
                  </m:oMath>
                </a14:m>
                <a:r>
                  <a:rPr lang="en-US" altLang="zh-CN" dirty="0"/>
                  <a:t>,</a:t>
                </a:r>
              </a:p>
              <a:p>
                <a:pPr lvl="1"/>
                <a:r>
                  <a:rPr lang="en-US" altLang="zh-CN" dirty="0">
                    <a:solidFill>
                      <a:srgbClr val="FF0000"/>
                    </a:solidFill>
                  </a:rPr>
                  <a:t>TC3</a:t>
                </a:r>
                <a:r>
                  <a:rPr lang="en-US" altLang="zh-CN" dirty="0"/>
                  <a:t>.</a:t>
                </a:r>
                <a:r>
                  <a:rPr lang="zh-CN" altLang="en-US" dirty="0"/>
                  <a:t>相邻两次迭代函数值的关系</a:t>
                </a:r>
                <a:r>
                  <a:rPr lang="en-US" altLang="zh-CN" dirty="0"/>
                  <a:t>:</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𝟒</m:t>
                        </m:r>
                      </m:sub>
                    </m:sSub>
                  </m:oMath>
                </a14:m>
                <a:r>
                  <a:rPr lang="en-US" altLang="zh-CN" dirty="0"/>
                  <a:t>,</a:t>
                </a:r>
                <a:r>
                  <a:rPr lang="zh-CN" altLang="en-US" dirty="0"/>
                  <a:t>或者</a:t>
                </a:r>
                <a14:m>
                  <m:oMath xmlns:m="http://schemas.openxmlformats.org/officeDocument/2006/math">
                    <m:f>
                      <m:fPr>
                        <m:ctrlPr>
                          <a:rPr lang="en-US" altLang="zh-CN" b="1" i="1" smtClean="0">
                            <a:latin typeface="Cambria Math" panose="02040503050406030204" pitchFamily="18" charset="0"/>
                          </a:rPr>
                        </m:ctrlPr>
                      </m:fPr>
                      <m:num>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e>
                        </m:d>
                      </m:num>
                      <m:den>
                        <m:d>
                          <m:dPr>
                            <m:begChr m:val="|"/>
                            <m:endChr m:val="|"/>
                            <m:ctrlPr>
                              <a:rPr lang="en-US" altLang="zh-CN" b="1" i="1" smtClean="0">
                                <a:latin typeface="Cambria Math" panose="02040503050406030204" pitchFamily="18" charset="0"/>
                              </a:rPr>
                            </m:ctrlPr>
                          </m:dPr>
                          <m:e>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e>
                        </m:d>
                      </m:den>
                    </m:f>
                    <m:r>
                      <a:rPr lang="en-US" altLang="zh-CN" i="1">
                        <a:latin typeface="Cambria Math"/>
                      </a:rPr>
                      <m:t>&lt;</m:t>
                    </m:r>
                    <m:sSub>
                      <m:sSubPr>
                        <m:ctrlPr>
                          <a:rPr lang="en-US" altLang="zh-CN" i="1">
                            <a:latin typeface="Cambria Math" panose="02040503050406030204" pitchFamily="18" charset="0"/>
                          </a:rPr>
                        </m:ctrlPr>
                      </m:sSubPr>
                      <m:e>
                        <m:r>
                          <a:rPr lang="en-US" altLang="zh-CN" i="1">
                            <a:latin typeface="Cambria Math"/>
                          </a:rPr>
                          <m:t>𝝐</m:t>
                        </m:r>
                      </m:e>
                      <m:sub>
                        <m:r>
                          <a:rPr lang="en-US" altLang="zh-CN" b="1" i="1" smtClean="0">
                            <a:latin typeface="Cambria Math"/>
                          </a:rPr>
                          <m:t>𝟓</m:t>
                        </m:r>
                      </m:sub>
                    </m:sSub>
                  </m:oMath>
                </a14:m>
                <a:endParaRPr lang="en-US" altLang="zh-CN" dirty="0"/>
              </a:p>
              <a:p>
                <a:pPr marL="441325" lvl="1" indent="0">
                  <a:buNone/>
                </a:pPr>
                <a:r>
                  <a:rPr lang="zh-CN" altLang="en-US" dirty="0"/>
                  <a:t>在不同情况下，可以分别采用这些准则来终止迭代，这里这些</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𝒊</m:t>
                        </m:r>
                      </m:sub>
                    </m:sSub>
                  </m:oMath>
                </a14:m>
                <a:r>
                  <a:rPr lang="zh-CN" altLang="en-US" dirty="0"/>
                  <a:t>都是事先定义的精度值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66" b="-564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169024" y="5481390"/>
                <a:ext cx="4680520" cy="516295"/>
              </a:xfrm>
              <a:prstGeom prst="rect">
                <a:avLst/>
              </a:prstGeom>
              <a:noFill/>
            </p:spPr>
            <p:txBody>
              <a:bodyPr wrap="square" rtlCol="0">
                <a:spAutoFit/>
              </a:bodyPr>
              <a:lstStyle/>
              <a:p>
                <a:r>
                  <a:rPr lang="zh-CN" altLang="en-US" dirty="0">
                    <a:solidFill>
                      <a:srgbClr val="CC00CC"/>
                    </a:solidFill>
                  </a:rPr>
                  <a:t>为什么不用</a:t>
                </a:r>
                <a14:m>
                  <m:oMath xmlns:m="http://schemas.openxmlformats.org/officeDocument/2006/math">
                    <m:d>
                      <m:dPr>
                        <m:begChr m:val="|"/>
                        <m:endChr m:val="|"/>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𝒇</m:t>
                        </m:r>
                        <m:d>
                          <m:dPr>
                            <m:ctrlPr>
                              <a:rPr lang="en-US" altLang="zh-CN" b="1" i="1" smtClean="0">
                                <a:solidFill>
                                  <a:srgbClr val="CC00CC"/>
                                </a:solidFill>
                                <a:latin typeface="Cambria Math" panose="02040503050406030204" pitchFamily="18" charset="0"/>
                              </a:rPr>
                            </m:ctrlPr>
                          </m:dPr>
                          <m:e>
                            <m:sSup>
                              <m:sSupPr>
                                <m:ctrlPr>
                                  <a:rPr lang="en-US" altLang="zh-CN" b="1" i="1" smtClean="0">
                                    <a:solidFill>
                                      <a:srgbClr val="CC00CC"/>
                                    </a:solidFill>
                                    <a:latin typeface="Cambria Math" panose="02040503050406030204" pitchFamily="18" charset="0"/>
                                  </a:rPr>
                                </m:ctrlPr>
                              </m:sSupPr>
                              <m:e>
                                <m:r>
                                  <a:rPr lang="en-US" altLang="zh-CN" b="1" i="1" smtClean="0">
                                    <a:solidFill>
                                      <a:srgbClr val="CC00CC"/>
                                    </a:solidFill>
                                    <a:latin typeface="Cambria Math"/>
                                  </a:rPr>
                                  <m:t>𝒙</m:t>
                                </m:r>
                              </m:e>
                              <m:sup>
                                <m:d>
                                  <m:dPr>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𝒌</m:t>
                                    </m:r>
                                  </m:e>
                                </m:d>
                              </m:sup>
                            </m:sSup>
                          </m:e>
                        </m:d>
                        <m:r>
                          <a:rPr lang="en-US" altLang="zh-CN" b="1" i="1" smtClean="0">
                            <a:solidFill>
                              <a:srgbClr val="CC00CC"/>
                            </a:solidFill>
                            <a:latin typeface="Cambria Math"/>
                          </a:rPr>
                          <m:t>−</m:t>
                        </m:r>
                        <m:r>
                          <a:rPr lang="en-US" altLang="zh-CN" b="1" i="1" smtClean="0">
                            <a:solidFill>
                              <a:srgbClr val="CC00CC"/>
                            </a:solidFill>
                            <a:latin typeface="Cambria Math"/>
                          </a:rPr>
                          <m:t>𝒇</m:t>
                        </m:r>
                        <m:d>
                          <m:dPr>
                            <m:ctrlPr>
                              <a:rPr lang="en-US" altLang="zh-CN" b="1" i="1" smtClean="0">
                                <a:solidFill>
                                  <a:srgbClr val="CC00CC"/>
                                </a:solidFill>
                                <a:latin typeface="Cambria Math" panose="02040503050406030204" pitchFamily="18" charset="0"/>
                              </a:rPr>
                            </m:ctrlPr>
                          </m:dPr>
                          <m:e>
                            <m:sSup>
                              <m:sSupPr>
                                <m:ctrlPr>
                                  <a:rPr lang="en-US" altLang="zh-CN" b="1" i="1" smtClean="0">
                                    <a:solidFill>
                                      <a:srgbClr val="CC00CC"/>
                                    </a:solidFill>
                                    <a:latin typeface="Cambria Math" panose="02040503050406030204" pitchFamily="18" charset="0"/>
                                  </a:rPr>
                                </m:ctrlPr>
                              </m:sSupPr>
                              <m:e>
                                <m:r>
                                  <a:rPr lang="en-US" altLang="zh-CN" b="1" i="1" smtClean="0">
                                    <a:solidFill>
                                      <a:srgbClr val="CC00CC"/>
                                    </a:solidFill>
                                    <a:latin typeface="Cambria Math"/>
                                  </a:rPr>
                                  <m:t>𝒙</m:t>
                                </m:r>
                              </m:e>
                              <m:sup>
                                <m:r>
                                  <a:rPr lang="en-US" altLang="zh-CN" b="1" i="1" smtClean="0">
                                    <a:solidFill>
                                      <a:srgbClr val="CC00CC"/>
                                    </a:solidFill>
                                    <a:latin typeface="Cambria Math"/>
                                  </a:rPr>
                                  <m:t>∗</m:t>
                                </m:r>
                              </m:sup>
                            </m:sSup>
                          </m:e>
                        </m:d>
                      </m:e>
                    </m:d>
                    <m:r>
                      <a:rPr lang="en-US" altLang="zh-CN" b="1" i="1" smtClean="0">
                        <a:solidFill>
                          <a:srgbClr val="CC00CC"/>
                        </a:solidFill>
                        <a:latin typeface="Cambria Math"/>
                      </a:rPr>
                      <m:t>&lt;</m:t>
                    </m:r>
                    <m:r>
                      <a:rPr lang="en-US" altLang="zh-CN" b="1" i="1" smtClean="0">
                        <a:solidFill>
                          <a:srgbClr val="CC00CC"/>
                        </a:solidFill>
                        <a:latin typeface="Cambria Math"/>
                      </a:rPr>
                      <m:t>𝝐</m:t>
                    </m:r>
                  </m:oMath>
                </a14:m>
                <a:endParaRPr lang="zh-CN" altLang="en-US" dirty="0">
                  <a:solidFill>
                    <a:srgbClr val="CC00CC"/>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169024" y="5481389"/>
                <a:ext cx="4680520" cy="516295"/>
              </a:xfrm>
              <a:prstGeom prst="rect">
                <a:avLst/>
              </a:prstGeom>
              <a:blipFill rotWithShape="1">
                <a:blip r:embed="rId3"/>
                <a:stretch>
                  <a:fillRect l="-260" t="-8235" b="-1647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DEBDA-4D73-4348-BB7E-9E5104C88502}"/>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E6396E8-14BD-4B00-88D2-06479C4EE483}"/>
                  </a:ext>
                </a:extLst>
              </p:cNvPr>
              <p:cNvSpPr>
                <a:spLocks noGrp="1"/>
              </p:cNvSpPr>
              <p:nvPr>
                <p:ph idx="1"/>
              </p:nvPr>
            </p:nvSpPr>
            <p:spPr/>
            <p:txBody>
              <a:bodyPr/>
              <a:lstStyle/>
              <a:p>
                <a:r>
                  <a:rPr lang="zh-CN" altLang="en-US" dirty="0"/>
                  <a:t>收敛性</a:t>
                </a:r>
                <a:endParaRPr lang="en-US" altLang="zh-CN" dirty="0"/>
              </a:p>
              <a:p>
                <a:pPr lvl="1"/>
                <a14:m>
                  <m:oMath xmlns:m="http://schemas.openxmlformats.org/officeDocument/2006/math">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sub>
                    </m:sSub>
                    <m:f>
                      <m:fPr>
                        <m:ctrlPr>
                          <a:rPr lang="en-US" altLang="zh-CN" b="1" i="1" smtClean="0">
                            <a:latin typeface="Cambria Math" panose="02040503050406030204" pitchFamily="18" charset="0"/>
                          </a:rPr>
                        </m:ctrlPr>
                      </m:fPr>
                      <m:num>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num>
                      <m:den>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𝑪</m:t>
                    </m:r>
                  </m:oMath>
                </a14:m>
                <a:endParaRPr lang="en-US" altLang="zh-CN" dirty="0"/>
              </a:p>
              <a:p>
                <a:pPr lvl="2"/>
                <a14:m>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就说序列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zh-CN" altLang="en-US" dirty="0"/>
                  <a:t>是超线性收敛</a:t>
                </a:r>
                <a:r>
                  <a:rPr lang="en-US" altLang="zh-CN" dirty="0"/>
                  <a:t>(super-linear convergence)</a:t>
                </a:r>
              </a:p>
              <a:p>
                <a:pPr lvl="2"/>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r>
                      <a:rPr lang="en-US" altLang="zh-CN" b="1" i="1" smtClean="0">
                        <a:latin typeface="Cambria Math" panose="02040503050406030204" pitchFamily="18" charset="0"/>
                      </a:rPr>
                      <m:t>𝑪</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en-US" altLang="zh-CN" dirty="0"/>
                  <a:t>,</a:t>
                </a:r>
                <a:r>
                  <a:rPr lang="zh-CN" altLang="en-US" dirty="0"/>
                  <a:t>就说线性收敛（</a:t>
                </a:r>
                <a:r>
                  <a:rPr lang="en-US" altLang="zh-CN" dirty="0"/>
                  <a:t>linear convergence</a:t>
                </a:r>
                <a:r>
                  <a:rPr lang="zh-CN" altLang="en-US" dirty="0"/>
                  <a:t>）</a:t>
                </a:r>
                <a:endParaRPr lang="en-US" altLang="zh-CN" dirty="0"/>
              </a:p>
              <a:p>
                <a:pPr lvl="2"/>
                <a14:m>
                  <m:oMath xmlns:m="http://schemas.openxmlformats.org/officeDocument/2006/math">
                    <m:r>
                      <a:rPr lang="en-US" altLang="zh-CN" b="1" i="1" smtClean="0">
                        <a:latin typeface="Cambria Math" panose="02040503050406030204" pitchFamily="18" charset="0"/>
                      </a:rPr>
                      <m:t>𝑪</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，就是次线性收敛</a:t>
                </a:r>
                <a:endParaRPr lang="en-US" altLang="zh-CN" dirty="0"/>
              </a:p>
              <a:p>
                <a:pPr lvl="1"/>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&gt;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zh-CN" altLang="en-US" i="1">
                        <a:latin typeface="Cambria Math" panose="02040503050406030204" pitchFamily="18" charset="0"/>
                      </a:rPr>
                      <m:t>且</m:t>
                    </m:r>
                    <m:r>
                      <a:rPr lang="en-US" altLang="zh-CN" b="1" i="1" smtClean="0">
                        <a:latin typeface="Cambria Math" panose="02040503050406030204" pitchFamily="18" charset="0"/>
                      </a:rPr>
                      <m:t>𝒍𝒊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sub>
                    </m:sSub>
                    <m:f>
                      <m:fPr>
                        <m:ctrlPr>
                          <a:rPr lang="en-US" altLang="zh-CN" b="1" i="1" smtClean="0">
                            <a:latin typeface="Cambria Math" panose="02040503050406030204" pitchFamily="18" charset="0"/>
                          </a:rPr>
                        </m:ctrlPr>
                      </m:fPr>
                      <m:num>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num>
                      <m:den>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𝒑</m:t>
                            </m:r>
                          </m:sup>
                        </m:sSup>
                      </m:den>
                    </m:f>
                    <m:r>
                      <a:rPr lang="en-US" altLang="zh-CN" b="1" i="1" smtClean="0">
                        <a:latin typeface="Cambria Math" panose="02040503050406030204" pitchFamily="18" charset="0"/>
                      </a:rPr>
                      <m:t>=</m:t>
                    </m:r>
                    <m:r>
                      <a:rPr lang="en-US" altLang="zh-CN" b="1" i="1" smtClean="0">
                        <a:latin typeface="Cambria Math" panose="02040503050406030204" pitchFamily="18" charset="0"/>
                      </a:rPr>
                      <m:t>𝑪</m:t>
                    </m:r>
                  </m:oMath>
                </a14:m>
                <a:r>
                  <a:rPr lang="zh-CN" altLang="en-US" dirty="0"/>
                  <a:t>，则称序列是</a:t>
                </a:r>
                <a14:m>
                  <m:oMath xmlns:m="http://schemas.openxmlformats.org/officeDocument/2006/math">
                    <m:r>
                      <a:rPr lang="en-US" altLang="zh-CN" b="1" i="1" smtClean="0">
                        <a:latin typeface="Cambria Math" panose="02040503050406030204" pitchFamily="18" charset="0"/>
                      </a:rPr>
                      <m:t>𝒑</m:t>
                    </m:r>
                  </m:oMath>
                </a14:m>
                <a:r>
                  <a:rPr lang="zh-CN" altLang="en-US" dirty="0"/>
                  <a:t>阶收敛到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2E6396E8-14BD-4B00-88D2-06479C4EE483}"/>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680651"/>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选址问题</a:t>
                </a:r>
                <a:endParaRPr lang="en-US" altLang="zh-CN" dirty="0"/>
              </a:p>
              <a:p>
                <a:pPr lvl="1"/>
                <a:r>
                  <a:rPr lang="zh-CN" altLang="en-US" dirty="0"/>
                  <a:t>最终该问题的数学模型可以表示为</a:t>
                </a:r>
                <a:endParaRPr lang="en-US" altLang="zh-CN" dirty="0"/>
              </a:p>
              <a:p>
                <a14:m>
                  <m:oMath xmlns:m="http://schemas.openxmlformats.org/officeDocument/2006/math">
                    <m:r>
                      <a:rPr lang="en-US" altLang="zh-CN" b="1" i="1" smtClean="0">
                        <a:latin typeface="Cambria Math"/>
                      </a:rPr>
                      <m:t>𝒎𝒊𝒏</m:t>
                    </m:r>
                    <m:nary>
                      <m:naryPr>
                        <m:chr m:val="∑"/>
                        <m:ctrlPr>
                          <a:rPr lang="zh-CN" altLang="en-US" i="1">
                            <a:latin typeface="Cambria Math" panose="02040503050406030204" pitchFamily="18" charset="0"/>
                          </a:rPr>
                        </m:ctrlPr>
                      </m:naryPr>
                      <m:sub>
                        <m:r>
                          <m:rPr>
                            <m:brk m:alnAt="23"/>
                          </m:rP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e>
                        <m:nary>
                          <m:naryPr>
                            <m:chr m:val="∑"/>
                            <m:ctrlPr>
                              <a:rPr lang="en-US" altLang="zh-CN" i="1">
                                <a:latin typeface="Cambria Math" panose="02040503050406030204" pitchFamily="18" charset="0"/>
                              </a:rPr>
                            </m:ctrlPr>
                          </m:naryPr>
                          <m:sub>
                            <m:r>
                              <m:rPr>
                                <m:brk m:alnAt="23"/>
                              </m:rPr>
                              <a:rPr lang="en-US" altLang="zh-CN" i="1">
                                <a:latin typeface="Cambria Math"/>
                              </a:rPr>
                              <m:t>𝒋</m:t>
                            </m:r>
                            <m:r>
                              <a:rPr lang="en-US" altLang="zh-CN" i="1">
                                <a:latin typeface="Cambria Math"/>
                              </a:rPr>
                              <m:t>=</m:t>
                            </m:r>
                            <m:r>
                              <a:rPr lang="en-US" altLang="zh-CN" i="1">
                                <a:latin typeface="Cambria Math"/>
                              </a:rPr>
                              <m:t>𝟏</m:t>
                            </m:r>
                          </m:sub>
                          <m:sup>
                            <m:r>
                              <a:rPr lang="en-US" altLang="zh-CN" i="1">
                                <a:latin typeface="Cambria Math"/>
                              </a:rPr>
                              <m:t>𝒏</m:t>
                            </m:r>
                          </m:sup>
                          <m:e>
                            <m:sSub>
                              <m:sSubPr>
                                <m:ctrlPr>
                                  <a:rPr lang="en-US" altLang="zh-CN" i="1">
                                    <a:latin typeface="Cambria Math" panose="02040503050406030204" pitchFamily="18" charset="0"/>
                                  </a:rPr>
                                </m:ctrlPr>
                              </m:sSubPr>
                              <m:e>
                                <m:r>
                                  <a:rPr lang="en-US" altLang="zh-CN" i="1">
                                    <a:latin typeface="Cambria Math"/>
                                  </a:rPr>
                                  <m:t>𝒛</m:t>
                                </m:r>
                              </m:e>
                              <m:sub>
                                <m:r>
                                  <a:rPr lang="en-US" altLang="zh-CN" i="1">
                                    <a:latin typeface="Cambria Math"/>
                                  </a:rPr>
                                  <m:t>𝒊𝒋</m:t>
                                </m:r>
                              </m:sub>
                            </m:sSub>
                            <m:sSub>
                              <m:sSubPr>
                                <m:ctrlPr>
                                  <a:rPr lang="en-US" altLang="zh-CN" i="1">
                                    <a:latin typeface="Cambria Math" panose="02040503050406030204" pitchFamily="18" charset="0"/>
                                  </a:rPr>
                                </m:ctrlPr>
                              </m:sSubPr>
                              <m:e>
                                <m:r>
                                  <a:rPr lang="en-US" altLang="zh-CN" i="1">
                                    <a:latin typeface="Cambria Math"/>
                                  </a:rPr>
                                  <m:t> </m:t>
                                </m:r>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𝒊</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𝒑</m:t>
                                                </m:r>
                                              </m:e>
                                              <m:sub>
                                                <m:r>
                                                  <a:rPr lang="en-US" altLang="zh-CN" i="1">
                                                    <a:latin typeface="Cambria Math"/>
                                                  </a:rPr>
                                                  <m:t>𝒋</m:t>
                                                </m:r>
                                              </m:sub>
                                            </m:sSub>
                                          </m:e>
                                        </m:d>
                                      </m:e>
                                      <m:sup>
                                        <m:r>
                                          <a:rPr lang="en-US" altLang="zh-CN" i="1">
                                            <a:latin typeface="Cambria Math"/>
                                          </a:rPr>
                                          <m:t>𝟐</m:t>
                                        </m:r>
                                      </m:sup>
                                    </m:sSup>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𝒊</m:t>
                                                </m:r>
                                              </m:sub>
                                            </m:sSub>
                                            <m:sSub>
                                              <m:sSubPr>
                                                <m:ctrlPr>
                                                  <a:rPr lang="en-US" altLang="zh-CN" i="1">
                                                    <a:latin typeface="Cambria Math" panose="02040503050406030204" pitchFamily="18" charset="0"/>
                                                  </a:rPr>
                                                </m:ctrlPr>
                                              </m:sSubPr>
                                              <m:e>
                                                <m:r>
                                                  <a:rPr lang="en-US" altLang="zh-CN" i="1">
                                                    <a:latin typeface="Cambria Math"/>
                                                  </a:rPr>
                                                  <m:t>−</m:t>
                                                </m:r>
                                                <m:r>
                                                  <a:rPr lang="en-US" altLang="zh-CN" i="1">
                                                    <a:latin typeface="Cambria Math"/>
                                                  </a:rPr>
                                                  <m:t>𝒒</m:t>
                                                </m:r>
                                              </m:e>
                                              <m:sub>
                                                <m:r>
                                                  <a:rPr lang="en-US" altLang="zh-CN" i="1">
                                                    <a:latin typeface="Cambria Math"/>
                                                  </a:rPr>
                                                  <m:t>𝒋</m:t>
                                                </m:r>
                                              </m:sub>
                                            </m:sSub>
                                          </m:e>
                                        </m:d>
                                      </m:e>
                                      <m:sup>
                                        <m:r>
                                          <a:rPr lang="en-US" altLang="zh-CN" i="1">
                                            <a:latin typeface="Cambria Math"/>
                                          </a:rPr>
                                          <m:t>𝟐</m:t>
                                        </m:r>
                                      </m:sup>
                                    </m:sSup>
                                  </m:e>
                                </m:rad>
                              </m:e>
                              <m:sub>
                                <m:r>
                                  <a:rPr lang="en-US" altLang="zh-CN" i="1">
                                    <a:latin typeface="Cambria Math"/>
                                  </a:rPr>
                                  <m:t> </m:t>
                                </m:r>
                              </m:sub>
                            </m:sSub>
                          </m:e>
                        </m:nary>
                      </m:e>
                    </m:nary>
                  </m:oMath>
                </a14:m>
                <a:r>
                  <a:rPr lang="en-US" altLang="zh-CN" dirty="0"/>
                  <a:t>, </a:t>
                </a:r>
                <a14:m>
                  <m:oMath xmlns:m="http://schemas.openxmlformats.org/officeDocument/2006/math">
                    <m:r>
                      <a:rPr lang="en-US" altLang="zh-CN" b="1" i="1" dirty="0" smtClean="0">
                        <a:latin typeface="Cambria Math"/>
                      </a:rPr>
                      <m:t>𝒔</m:t>
                    </m:r>
                    <m:r>
                      <a:rPr lang="en-US" altLang="zh-CN" b="1" i="1" dirty="0" smtClean="0">
                        <a:latin typeface="Cambria Math"/>
                      </a:rPr>
                      <m:t>.</m:t>
                    </m:r>
                    <m:r>
                      <a:rPr lang="en-US" altLang="zh-CN" b="1" i="1" dirty="0" smtClean="0">
                        <a:latin typeface="Cambria Math"/>
                      </a:rPr>
                      <m:t>𝒕</m:t>
                    </m:r>
                    <m:r>
                      <a:rPr lang="en-US" altLang="zh-CN" b="1" i="1" dirty="0" smtClean="0">
                        <a:latin typeface="Cambria Math"/>
                      </a:rPr>
                      <m:t>. </m:t>
                    </m:r>
                    <m:d>
                      <m:dPr>
                        <m:begChr m:val="{"/>
                        <m:endChr m:val=""/>
                        <m:ctrlPr>
                          <a:rPr lang="en-US" altLang="zh-CN" b="1" i="1" dirty="0" smtClean="0">
                            <a:latin typeface="Cambria Math" panose="02040503050406030204" pitchFamily="18" charset="0"/>
                          </a:rPr>
                        </m:ctrlPr>
                      </m:dPr>
                      <m:e>
                        <m:eqArr>
                          <m:eqArrPr>
                            <m:ctrlPr>
                              <a:rPr lang="en-US" altLang="zh-CN" b="1" i="1" dirty="0" smtClean="0">
                                <a:latin typeface="Cambria Math" panose="02040503050406030204" pitchFamily="18" charset="0"/>
                              </a:rPr>
                            </m:ctrlPr>
                          </m:eqArrPr>
                          <m:e>
                            <m:nary>
                              <m:naryPr>
                                <m:chr m:val="∑"/>
                                <m:limLoc m:val="subSup"/>
                                <m:ctrlPr>
                                  <a:rPr lang="en-US" altLang="zh-CN" b="1" i="1" dirty="0" smtClean="0">
                                    <a:latin typeface="Cambria Math" panose="02040503050406030204" pitchFamily="18" charset="0"/>
                                  </a:rPr>
                                </m:ctrlPr>
                              </m:naryPr>
                              <m:sub>
                                <m:r>
                                  <m:rPr>
                                    <m:brk m:alnAt="25"/>
                                  </m:rP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sub>
                              <m:sup>
                                <m:r>
                                  <a:rPr lang="en-US" altLang="zh-CN" b="1" i="1" dirty="0" smtClean="0">
                                    <a:latin typeface="Cambria Math"/>
                                  </a:rPr>
                                  <m:t>𝒏</m:t>
                                </m:r>
                              </m:sup>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𝒂</m:t>
                                    </m:r>
                                  </m:e>
                                  <m:sub>
                                    <m:r>
                                      <a:rPr lang="en-US" altLang="zh-CN" b="1" i="1" dirty="0" smtClean="0">
                                        <a:latin typeface="Cambria Math"/>
                                      </a:rPr>
                                      <m:t>𝒊</m:t>
                                    </m:r>
                                  </m:sub>
                                </m:sSub>
                                <m:r>
                                  <a:rPr lang="en-US" altLang="zh-CN" b="1" i="1" dirty="0" smtClean="0">
                                    <a:latin typeface="Cambria Math"/>
                                  </a:rPr>
                                  <m:t>,</m:t>
                                </m:r>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𝟐</m:t>
                                </m:r>
                                <m:r>
                                  <a:rPr lang="en-US" altLang="zh-CN" b="1" i="1" dirty="0" smtClean="0">
                                    <a:latin typeface="Cambria Math"/>
                                  </a:rPr>
                                  <m:t>,⋯,</m:t>
                                </m:r>
                                <m:r>
                                  <a:rPr lang="en-US" altLang="zh-CN" b="1" i="1" dirty="0" smtClean="0">
                                    <a:latin typeface="Cambria Math"/>
                                  </a:rPr>
                                  <m:t>𝒎</m:t>
                                </m:r>
                              </m:e>
                            </m:nary>
                          </m:e>
                          <m:e>
                            <m:nary>
                              <m:naryPr>
                                <m:chr m:val="∑"/>
                                <m:limLoc m:val="subSup"/>
                                <m:ctrlPr>
                                  <a:rPr lang="en-US" altLang="zh-CN" b="1" i="1" dirty="0" smtClean="0">
                                    <a:latin typeface="Cambria Math" panose="02040503050406030204" pitchFamily="18" charset="0"/>
                                  </a:rPr>
                                </m:ctrlPr>
                              </m:naryPr>
                              <m:sub>
                                <m:r>
                                  <m:rPr>
                                    <m:brk m:alnAt="25"/>
                                  </m:rP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sub>
                              <m:sup>
                                <m:r>
                                  <a:rPr lang="en-US" altLang="zh-CN" b="1" i="1" dirty="0" smtClean="0">
                                    <a:latin typeface="Cambria Math"/>
                                  </a:rPr>
                                  <m:t>𝒎</m:t>
                                </m:r>
                              </m:sup>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𝒋</m:t>
                                    </m:r>
                                  </m:sub>
                                </m:sSub>
                                <m:r>
                                  <a:rPr lang="en-US" altLang="zh-CN" b="1" i="1" dirty="0" smtClean="0">
                                    <a:latin typeface="Cambria Math"/>
                                  </a:rPr>
                                  <m:t>,</m:t>
                                </m:r>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𝟐</m:t>
                                </m:r>
                                <m:r>
                                  <a:rPr lang="en-US" altLang="zh-CN" b="1" i="1" dirty="0" smtClean="0">
                                    <a:latin typeface="Cambria Math"/>
                                  </a:rPr>
                                  <m:t>,⋯,</m:t>
                                </m:r>
                                <m:r>
                                  <a:rPr lang="en-US" altLang="zh-CN" b="1" i="1" dirty="0" smtClean="0">
                                    <a:latin typeface="Cambria Math"/>
                                  </a:rPr>
                                  <m:t>𝒏</m:t>
                                </m:r>
                              </m:e>
                            </m:nary>
                          </m:e>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r>
                              <a:rPr lang="en-US" altLang="zh-CN" b="1" i="1" dirty="0" smtClean="0">
                                <a:latin typeface="Cambria Math"/>
                              </a:rPr>
                              <m:t>𝟎</m:t>
                            </m:r>
                            <m:r>
                              <a:rPr lang="en-US" altLang="zh-CN" b="1" i="1" dirty="0" smtClean="0">
                                <a:latin typeface="Cambria Math"/>
                              </a:rPr>
                              <m:t>,</m:t>
                            </m:r>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𝒎</m:t>
                            </m:r>
                            <m:r>
                              <a:rPr lang="en-US" altLang="zh-CN" b="1" i="1" dirty="0" smtClean="0">
                                <a:latin typeface="Cambria Math"/>
                              </a:rPr>
                              <m:t>,</m:t>
                            </m:r>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𝒏</m:t>
                            </m:r>
                          </m:e>
                        </m:eqArr>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6BA9D-FA1D-4287-B373-6F1B375B6069}"/>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957870-97DB-449A-BD05-C7CD5F38A6F1}"/>
                  </a:ext>
                </a:extLst>
              </p:cNvPr>
              <p:cNvSpPr>
                <a:spLocks noGrp="1"/>
              </p:cNvSpPr>
              <p:nvPr>
                <p:ph idx="1"/>
              </p:nvPr>
            </p:nvSpPr>
            <p:spPr>
              <a:xfrm>
                <a:off x="488950" y="1160464"/>
                <a:ext cx="4464050" cy="5616575"/>
              </a:xfrm>
            </p:spPr>
            <p:txBody>
              <a:bodyPr/>
              <a:lstStyle/>
              <a:p>
                <a:r>
                  <a:rPr lang="zh-CN" altLang="en-US" sz="2000" dirty="0"/>
                  <a:t>收敛的直观感受</a:t>
                </a:r>
                <a:endParaRPr lang="en-US" altLang="zh-CN" sz="20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𝒌</m:t>
                        </m:r>
                      </m:den>
                    </m:f>
                  </m:oMath>
                </a14:m>
                <a:r>
                  <a:rPr lang="en-US" altLang="zh-CN" sz="1800" dirty="0"/>
                  <a:t>(</a:t>
                </a:r>
                <a:r>
                  <a:rPr lang="zh-CN" altLang="en-US" sz="1800" dirty="0"/>
                  <a:t>次线性收敛</a:t>
                </a:r>
                <a:r>
                  <a:rPr lang="en-US" altLang="zh-CN" sz="1800" dirty="0"/>
                  <a:t>)</a:t>
                </a:r>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𝒃</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𝒌</m:t>
                            </m:r>
                          </m:e>
                          <m:sup>
                            <m:r>
                              <a:rPr lang="en-US" altLang="zh-CN" sz="1800" b="1" i="1" smtClean="0">
                                <a:latin typeface="Cambria Math" panose="02040503050406030204" pitchFamily="18" charset="0"/>
                              </a:rPr>
                              <m:t>𝟐</m:t>
                            </m:r>
                          </m:sup>
                        </m:sSup>
                      </m:den>
                    </m:f>
                    <m:r>
                      <a:rPr lang="en-US" altLang="zh-CN" sz="1800" b="1" i="1" smtClean="0">
                        <a:latin typeface="Cambria Math" panose="02040503050406030204" pitchFamily="18" charset="0"/>
                      </a:rPr>
                      <m:t>(</m:t>
                    </m:r>
                  </m:oMath>
                </a14:m>
                <a:r>
                  <a:rPr lang="zh-CN" altLang="en-US" sz="1800" dirty="0"/>
                  <a:t>次线性）</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r>
                              <a:rPr lang="en-US" altLang="zh-CN" sz="1800" b="1" i="1" smtClean="0">
                                <a:latin typeface="Cambria Math" panose="02040503050406030204" pitchFamily="18" charset="0"/>
                              </a:rPr>
                              <m:t>𝒌</m:t>
                            </m:r>
                          </m:sup>
                        </m:sSup>
                      </m:den>
                    </m:f>
                    <m:r>
                      <a:rPr lang="en-US" altLang="zh-CN" sz="1800" b="1" i="1" smtClean="0">
                        <a:latin typeface="Cambria Math" panose="02040503050406030204" pitchFamily="18" charset="0"/>
                      </a:rPr>
                      <m:t>(</m:t>
                    </m:r>
                  </m:oMath>
                </a14:m>
                <a:r>
                  <a:rPr lang="zh-CN" altLang="en-US" sz="1800" dirty="0"/>
                  <a:t>线性）</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r>
                                  <a:rPr lang="en-US" altLang="zh-CN" sz="1800" b="1" i="1" smtClean="0">
                                    <a:latin typeface="Cambria Math" panose="02040503050406030204" pitchFamily="18" charset="0"/>
                                  </a:rPr>
                                  <m:t>𝒌</m:t>
                                </m:r>
                              </m:sup>
                            </m:sSup>
                          </m:sup>
                        </m:sSup>
                      </m:den>
                    </m:f>
                    <m:r>
                      <a:rPr lang="en-US" altLang="zh-CN" sz="1800" b="1" i="1" smtClean="0">
                        <a:latin typeface="Cambria Math" panose="02040503050406030204" pitchFamily="18" charset="0"/>
                      </a:rPr>
                      <m:t>(</m:t>
                    </m:r>
                  </m:oMath>
                </a14:m>
                <a:r>
                  <a:rPr lang="zh-CN" altLang="en-US" sz="1800" dirty="0"/>
                  <a:t>平方）</a:t>
                </a:r>
                <a:endParaRPr lang="en-US" altLang="zh-CN" sz="1800" dirty="0"/>
              </a:p>
              <a:p>
                <a:pPr lvl="1"/>
                <a:r>
                  <a:rPr lang="zh-CN" altLang="en-US" sz="1800" dirty="0"/>
                  <a:t>次线性一般是以多项式的速度逼近，如</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ad>
                          <m:radPr>
                            <m:degHide m:val="on"/>
                            <m:ctrlPr>
                              <a:rPr lang="en-US" altLang="zh-CN" sz="1800" b="1" i="1" smtClean="0">
                                <a:latin typeface="Cambria Math" panose="02040503050406030204" pitchFamily="18" charset="0"/>
                              </a:rPr>
                            </m:ctrlPr>
                          </m:radPr>
                          <m:deg/>
                          <m:e>
                            <m:r>
                              <a:rPr lang="en-US" altLang="zh-CN" sz="1800" b="1" i="1" smtClean="0">
                                <a:latin typeface="Cambria Math" panose="02040503050406030204" pitchFamily="18" charset="0"/>
                              </a:rPr>
                              <m:t>𝒌</m:t>
                            </m:r>
                          </m:e>
                        </m:rad>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𝒌</m:t>
                            </m:r>
                          </m:e>
                          <m:sup>
                            <m:r>
                              <a:rPr lang="en-US" altLang="zh-CN" sz="1800" b="1" i="1" smtClean="0">
                                <a:latin typeface="Cambria Math" panose="02040503050406030204" pitchFamily="18" charset="0"/>
                              </a:rPr>
                              <m:t>𝟑</m:t>
                            </m:r>
                          </m:sup>
                        </m:sSup>
                      </m:den>
                    </m:f>
                  </m:oMath>
                </a14:m>
                <a:r>
                  <a:rPr lang="zh-CN" altLang="en-US" sz="1800" dirty="0"/>
                  <a:t>都是次线性收敛，但快慢也有区别</a:t>
                </a:r>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EB957870-97DB-449A-BD05-C7CD5F38A6F1}"/>
                  </a:ext>
                </a:extLst>
              </p:cNvPr>
              <p:cNvSpPr>
                <a:spLocks noGrp="1" noRot="1" noChangeAspect="1" noMove="1" noResize="1" noEditPoints="1" noAdjustHandles="1" noChangeArrowheads="1" noChangeShapeType="1" noTextEdit="1"/>
              </p:cNvSpPr>
              <p:nvPr>
                <p:ph idx="1"/>
              </p:nvPr>
            </p:nvSpPr>
            <p:spPr>
              <a:xfrm>
                <a:off x="488950" y="1160464"/>
                <a:ext cx="4464050" cy="5616575"/>
              </a:xfrm>
              <a:blipFill>
                <a:blip r:embed="rId2"/>
                <a:stretch>
                  <a:fillRect l="-1228" t="-759" r="-4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F0D4A08-6233-46C0-A4A0-E9B543738A89}"/>
              </a:ext>
            </a:extLst>
          </p:cNvPr>
          <p:cNvPicPr>
            <a:picLocks noChangeAspect="1"/>
          </p:cNvPicPr>
          <p:nvPr/>
        </p:nvPicPr>
        <p:blipFill>
          <a:blip r:embed="rId3"/>
          <a:stretch>
            <a:fillRect/>
          </a:stretch>
        </p:blipFill>
        <p:spPr>
          <a:xfrm>
            <a:off x="5313040" y="1329225"/>
            <a:ext cx="4192748" cy="2639526"/>
          </a:xfrm>
          <a:prstGeom prst="rect">
            <a:avLst/>
          </a:prstGeom>
        </p:spPr>
      </p:pic>
      <p:pic>
        <p:nvPicPr>
          <p:cNvPr id="9" name="图片 8">
            <a:extLst>
              <a:ext uri="{FF2B5EF4-FFF2-40B4-BE49-F238E27FC236}">
                <a16:creationId xmlns:a16="http://schemas.microsoft.com/office/drawing/2014/main" id="{936CF622-5961-4448-AADB-3F67AABFBE6B}"/>
              </a:ext>
            </a:extLst>
          </p:cNvPr>
          <p:cNvPicPr>
            <a:picLocks noChangeAspect="1"/>
          </p:cNvPicPr>
          <p:nvPr/>
        </p:nvPicPr>
        <p:blipFill>
          <a:blip r:embed="rId4"/>
          <a:stretch>
            <a:fillRect/>
          </a:stretch>
        </p:blipFill>
        <p:spPr>
          <a:xfrm>
            <a:off x="776536" y="4689301"/>
            <a:ext cx="5861452" cy="763588"/>
          </a:xfrm>
          <a:prstGeom prst="rect">
            <a:avLst/>
          </a:prstGeom>
        </p:spPr>
      </p:pic>
      <p:pic>
        <p:nvPicPr>
          <p:cNvPr id="11" name="图片 10">
            <a:extLst>
              <a:ext uri="{FF2B5EF4-FFF2-40B4-BE49-F238E27FC236}">
                <a16:creationId xmlns:a16="http://schemas.microsoft.com/office/drawing/2014/main" id="{53443AB6-0B80-4BF6-B02C-34293E3F5935}"/>
              </a:ext>
            </a:extLst>
          </p:cNvPr>
          <p:cNvPicPr>
            <a:picLocks noChangeAspect="1"/>
          </p:cNvPicPr>
          <p:nvPr/>
        </p:nvPicPr>
        <p:blipFill>
          <a:blip r:embed="rId5"/>
          <a:stretch>
            <a:fillRect/>
          </a:stretch>
        </p:blipFill>
        <p:spPr>
          <a:xfrm>
            <a:off x="776536" y="5453561"/>
            <a:ext cx="8353178" cy="568080"/>
          </a:xfrm>
          <a:prstGeom prst="rect">
            <a:avLst/>
          </a:prstGeom>
        </p:spPr>
      </p:pic>
      <p:pic>
        <p:nvPicPr>
          <p:cNvPr id="13" name="图片 12">
            <a:extLst>
              <a:ext uri="{FF2B5EF4-FFF2-40B4-BE49-F238E27FC236}">
                <a16:creationId xmlns:a16="http://schemas.microsoft.com/office/drawing/2014/main" id="{9C211249-E42A-4BF1-9F61-D57C10B3B7D6}"/>
              </a:ext>
            </a:extLst>
          </p:cNvPr>
          <p:cNvPicPr>
            <a:picLocks noChangeAspect="1"/>
          </p:cNvPicPr>
          <p:nvPr/>
        </p:nvPicPr>
        <p:blipFill>
          <a:blip r:embed="rId6"/>
          <a:stretch>
            <a:fillRect/>
          </a:stretch>
        </p:blipFill>
        <p:spPr>
          <a:xfrm>
            <a:off x="776286" y="6129461"/>
            <a:ext cx="8209162" cy="1029138"/>
          </a:xfrm>
          <a:prstGeom prst="rect">
            <a:avLst/>
          </a:prstGeom>
        </p:spPr>
      </p:pic>
    </p:spTree>
    <p:extLst>
      <p:ext uri="{BB962C8B-B14F-4D97-AF65-F5344CB8AC3E}">
        <p14:creationId xmlns:p14="http://schemas.microsoft.com/office/powerpoint/2010/main" val="159365369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计算的终止条件</a:t>
                </a:r>
                <a:r>
                  <a:rPr lang="en-US" altLang="zh-CN" sz="2800" dirty="0"/>
                  <a:t>(Termination criterion)</a:t>
                </a:r>
                <a:r>
                  <a:rPr lang="zh-CN" altLang="en-US" sz="2800" dirty="0"/>
                  <a:t>与收敛速度</a:t>
                </a:r>
                <a:r>
                  <a:rPr lang="en-US" altLang="zh-CN" sz="2800" dirty="0"/>
                  <a:t>(Convergence rate)</a:t>
                </a:r>
              </a:p>
              <a:p>
                <a:pPr lvl="1"/>
                <a:r>
                  <a:rPr lang="zh-CN" altLang="en-US" sz="2400" dirty="0"/>
                  <a:t>收敛速率是算法的局部刻画，度量了优化算法的有效性，令迭代序列</a:t>
                </a:r>
                <a14:m>
                  <m:oMath xmlns:m="http://schemas.openxmlformats.org/officeDocument/2006/math">
                    <m:r>
                      <a:rPr lang="en-US" altLang="zh-CN" sz="2400" dirty="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r>
                      <a:rPr lang="en-US" altLang="zh-CN" sz="2400" b="1" i="1" dirty="0" smtClean="0">
                        <a:latin typeface="Cambria Math"/>
                      </a:rPr>
                      <m:t>}</m:t>
                    </m:r>
                  </m:oMath>
                </a14:m>
                <a:r>
                  <a:rPr lang="zh-CN" altLang="en-US" sz="2400" dirty="0"/>
                  <a:t>依某范数收敛到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en-US" altLang="zh-CN" sz="2400" dirty="0"/>
                  <a:t>:</a:t>
                </a:r>
              </a:p>
              <a:p>
                <a:pPr marL="441325" lvl="1" indent="0">
                  <a:buNone/>
                </a:pPr>
                <a14:m>
                  <m:oMath xmlns:m="http://schemas.openxmlformats.org/officeDocument/2006/math">
                    <m:func>
                      <m:funcPr>
                        <m:ctrlPr>
                          <a:rPr lang="en-US" altLang="zh-CN" sz="2400" i="1" dirty="0" smtClean="0">
                            <a:latin typeface="Cambria Math" panose="02040503050406030204" pitchFamily="18" charset="0"/>
                          </a:rPr>
                        </m:ctrlPr>
                      </m:funcPr>
                      <m:fName>
                        <m:limLow>
                          <m:limLowPr>
                            <m:ctrlPr>
                              <a:rPr lang="en-US" altLang="zh-CN" sz="2400" i="1" dirty="0" smtClean="0">
                                <a:latin typeface="Cambria Math" panose="02040503050406030204" pitchFamily="18" charset="0"/>
                              </a:rPr>
                            </m:ctrlPr>
                          </m:limLowPr>
                          <m:e>
                            <m:r>
                              <m:rPr>
                                <m:sty m:val="p"/>
                              </m:rPr>
                              <a:rPr lang="en-US" altLang="zh-CN" sz="2400" i="0" dirty="0" smtClean="0">
                                <a:latin typeface="Cambria Math"/>
                              </a:rPr>
                              <m:t>lim</m:t>
                            </m:r>
                          </m:e>
                          <m:lim>
                            <m:r>
                              <a:rPr lang="en-US" altLang="zh-CN" sz="2400" b="1" i="1" dirty="0" smtClean="0">
                                <a:latin typeface="Cambria Math"/>
                              </a:rPr>
                              <m:t>𝒌</m:t>
                            </m:r>
                            <m:r>
                              <a:rPr lang="en-US" altLang="zh-CN" sz="2400" b="1" i="1" dirty="0" smtClean="0">
                                <a:latin typeface="Cambria Math"/>
                              </a:rPr>
                              <m:t>→∞</m:t>
                            </m:r>
                          </m:lim>
                        </m:limLow>
                      </m:fName>
                      <m:e>
                        <m:d>
                          <m:dPr>
                            <m:begChr m:val="‖"/>
                            <m:endChr m:val="‖"/>
                            <m:ctrlPr>
                              <a:rPr lang="en-US" altLang="zh-CN" sz="2400"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e>
                        </m:d>
                        <m:r>
                          <a:rPr lang="en-US" altLang="zh-CN" sz="2400" b="1" i="1" dirty="0" smtClean="0">
                            <a:latin typeface="Cambria Math"/>
                          </a:rPr>
                          <m:t>=</m:t>
                        </m:r>
                        <m:r>
                          <a:rPr lang="en-US" altLang="zh-CN" sz="2400" b="1" i="1" dirty="0" smtClean="0">
                            <a:latin typeface="Cambria Math"/>
                          </a:rPr>
                          <m:t>𝟎</m:t>
                        </m:r>
                      </m:e>
                    </m:func>
                    <m:r>
                      <a:rPr lang="en-US" altLang="zh-CN" sz="2400" b="1" i="0" dirty="0" smtClean="0">
                        <a:latin typeface="Cambria Math"/>
                      </a:rPr>
                      <m:t>,</m:t>
                    </m:r>
                  </m:oMath>
                </a14:m>
                <a:r>
                  <a:rPr lang="zh-CN" altLang="en-US" sz="2400" dirty="0"/>
                  <a:t>若存在实数</a:t>
                </a:r>
                <a14:m>
                  <m:oMath xmlns:m="http://schemas.openxmlformats.org/officeDocument/2006/math">
                    <m:r>
                      <a:rPr lang="en-US" altLang="zh-CN" sz="2400" b="1" i="1" smtClean="0">
                        <a:latin typeface="Cambria Math"/>
                      </a:rPr>
                      <m:t>𝜶</m:t>
                    </m:r>
                    <m:r>
                      <a:rPr lang="en-US" altLang="zh-CN" sz="2400" b="1" i="0" smtClean="0">
                        <a:latin typeface="Cambria Math"/>
                      </a:rPr>
                      <m:t>≥</m:t>
                    </m:r>
                    <m:r>
                      <a:rPr lang="en-US" altLang="zh-CN" sz="2400" b="1" i="0" smtClean="0">
                        <a:latin typeface="Cambria Math"/>
                      </a:rPr>
                      <m:t>𝟏</m:t>
                    </m:r>
                  </m:oMath>
                </a14:m>
                <a:r>
                  <a:rPr lang="en-US" altLang="zh-CN" sz="2400" dirty="0"/>
                  <a:t>,</a:t>
                </a:r>
                <a:r>
                  <a:rPr lang="zh-CN" altLang="en-US" sz="2400" dirty="0"/>
                  <a:t>和与迭代次数</a:t>
                </a:r>
                <a14:m>
                  <m:oMath xmlns:m="http://schemas.openxmlformats.org/officeDocument/2006/math">
                    <m:r>
                      <a:rPr lang="en-US" altLang="zh-CN" sz="2400" b="1" i="1" smtClean="0">
                        <a:latin typeface="Cambria Math"/>
                      </a:rPr>
                      <m:t>𝒌</m:t>
                    </m:r>
                  </m:oMath>
                </a14:m>
                <a:r>
                  <a:rPr lang="zh-CN" altLang="en-US" sz="2400" dirty="0"/>
                  <a:t>无关的正数</a:t>
                </a:r>
                <a14:m>
                  <m:oMath xmlns:m="http://schemas.openxmlformats.org/officeDocument/2006/math">
                    <m:r>
                      <a:rPr lang="en-US" altLang="zh-CN" sz="2400" b="1" i="1" smtClean="0">
                        <a:latin typeface="Cambria Math"/>
                      </a:rPr>
                      <m:t>𝜷</m:t>
                    </m:r>
                    <m:r>
                      <a:rPr lang="en-US" altLang="zh-CN" sz="2400" b="1" i="1" smtClean="0">
                        <a:latin typeface="Cambria Math"/>
                      </a:rPr>
                      <m:t>&gt;</m:t>
                    </m:r>
                    <m:r>
                      <a:rPr lang="en-US" altLang="zh-CN" sz="2400" b="1" i="1" smtClean="0">
                        <a:latin typeface="Cambria Math"/>
                      </a:rPr>
                      <m:t>𝟎</m:t>
                    </m:r>
                  </m:oMath>
                </a14:m>
                <a:r>
                  <a:rPr lang="zh-CN" altLang="en-US" sz="2400" dirty="0"/>
                  <a:t>，使得</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a:rPr>
                                <m:t>lim</m:t>
                              </m:r>
                            </m:e>
                            <m:lim>
                              <m:r>
                                <a:rPr lang="en-US" altLang="zh-CN" sz="2400" b="1" i="1" smtClean="0">
                                  <a:latin typeface="Cambria Math"/>
                                </a:rPr>
                                <m:t>𝒌</m:t>
                              </m:r>
                              <m:r>
                                <a:rPr lang="en-US" altLang="zh-CN" sz="2400" b="1" i="1" smtClean="0">
                                  <a:latin typeface="Cambria Math"/>
                                </a:rPr>
                                <m:t>→∞</m:t>
                              </m:r>
                            </m:lim>
                          </m:limLow>
                        </m:fName>
                        <m:e>
                          <m:f>
                            <m:fPr>
                              <m:ctrlPr>
                                <a:rPr lang="en-US" altLang="zh-CN" sz="2400" b="1" i="1" smtClean="0">
                                  <a:latin typeface="Cambria Math" panose="02040503050406030204" pitchFamily="18" charset="0"/>
                                </a:rPr>
                              </m:ctrlPr>
                            </m:fPr>
                            <m:num>
                              <m:d>
                                <m:dPr>
                                  <m:begChr m:val="‖"/>
                                  <m:endChr m:val="‖"/>
                                  <m:ctrlPr>
                                    <a:rPr lang="en-US" altLang="zh-CN" sz="2400"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num>
                            <m:den>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sup>
                                  <m:r>
                                    <a:rPr lang="en-US" altLang="zh-CN" sz="2400" b="1" i="1" smtClean="0">
                                      <a:latin typeface="Cambria Math"/>
                                    </a:rPr>
                                    <m:t>𝜶</m:t>
                                  </m:r>
                                </m:sup>
                              </m:sSup>
                            </m:den>
                          </m:f>
                          <m:r>
                            <a:rPr lang="en-US" altLang="zh-CN" sz="2400" b="1" i="1" smtClean="0">
                              <a:latin typeface="Cambria Math"/>
                            </a:rPr>
                            <m:t>=</m:t>
                          </m:r>
                          <m:r>
                            <a:rPr lang="en-US" altLang="zh-CN" sz="2400" b="1" i="1" smtClean="0">
                              <a:latin typeface="Cambria Math"/>
                            </a:rPr>
                            <m:t>𝜷</m:t>
                          </m:r>
                        </m:e>
                      </m:func>
                    </m:oMath>
                  </m:oMathPara>
                </a14:m>
                <a:endParaRPr lang="en-US" altLang="zh-CN" sz="2400" dirty="0"/>
              </a:p>
              <a:p>
                <a:pPr marL="441325" lvl="1" indent="0">
                  <a:buNone/>
                </a:pPr>
                <a:r>
                  <a:rPr lang="zh-CN" altLang="en-US" sz="2400" dirty="0"/>
                  <a:t>则称算法产生的点列具有</a:t>
                </a:r>
                <a14:m>
                  <m:oMath xmlns:m="http://schemas.openxmlformats.org/officeDocument/2006/math">
                    <m:r>
                      <a:rPr lang="en-US" altLang="zh-CN" sz="2400" b="1" i="1" smtClean="0">
                        <a:latin typeface="Cambria Math"/>
                      </a:rPr>
                      <m:t>𝑸</m:t>
                    </m:r>
                    <m:r>
                      <a:rPr lang="en-US" altLang="zh-CN" sz="2400" b="1" i="1" smtClean="0">
                        <a:latin typeface="Cambria Math"/>
                      </a:rPr>
                      <m:t>−</m:t>
                    </m:r>
                    <m:r>
                      <a:rPr lang="en-US" altLang="zh-CN" sz="2400" b="1" i="1" smtClean="0">
                        <a:latin typeface="Cambria Math"/>
                      </a:rPr>
                      <m:t>𝜶</m:t>
                    </m:r>
                  </m:oMath>
                </a14:m>
                <a:r>
                  <a:rPr lang="zh-CN" altLang="en-US" sz="2400" dirty="0"/>
                  <a:t>阶收敛速度，</a:t>
                </a:r>
                <a14:m>
                  <m:oMath xmlns:m="http://schemas.openxmlformats.org/officeDocument/2006/math">
                    <m:r>
                      <a:rPr lang="en-US" altLang="zh-CN" sz="2400" b="1" i="1" smtClean="0">
                        <a:latin typeface="Cambria Math"/>
                      </a:rPr>
                      <m:t>𝑸</m:t>
                    </m:r>
                    <m:r>
                      <a:rPr lang="en-US" altLang="zh-CN" sz="2400" b="1" i="1" smtClean="0">
                        <a:latin typeface="Cambria Math"/>
                      </a:rPr>
                      <m:t>:</m:t>
                    </m:r>
                    <m:r>
                      <a:rPr lang="en-US" altLang="zh-CN" sz="2400" b="1" i="1" smtClean="0">
                        <a:latin typeface="Cambria Math"/>
                      </a:rPr>
                      <m:t>𝑸𝒖𝒐𝒕𝒊𝒆𝒏𝒕</m:t>
                    </m:r>
                  </m:oMath>
                </a14:m>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𝜷</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dirty="0"/>
                  <a:t>,</a:t>
                </a:r>
                <a:r>
                  <a:rPr lang="zh-CN" altLang="en-US" sz="2400" dirty="0"/>
                  <a:t>迭代点列</a:t>
                </a:r>
                <a14:m>
                  <m:oMath xmlns:m="http://schemas.openxmlformats.org/officeDocument/2006/math">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oMath>
                </a14:m>
                <a:r>
                  <a:rPr lang="zh-CN" altLang="en-US" sz="2400" dirty="0"/>
                  <a:t>叫做具有</a:t>
                </a:r>
                <a:r>
                  <a:rPr lang="en-US" altLang="zh-CN" sz="2400" dirty="0"/>
                  <a:t>Q-</a:t>
                </a:r>
                <a:r>
                  <a:rPr lang="zh-CN" altLang="en-US" sz="2400" dirty="0"/>
                  <a:t>线性收敛</a:t>
                </a:r>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e>
                    </m:d>
                    <m:r>
                      <a:rPr lang="en-US" altLang="zh-CN" sz="2400" b="1" i="1" smtClean="0">
                        <a:latin typeface="Cambria Math"/>
                      </a:rPr>
                      <m:t>,</m:t>
                    </m:r>
                    <m:r>
                      <a:rPr lang="en-US" altLang="zh-CN" sz="2400" b="1" i="1" smtClean="0">
                        <a:latin typeface="Cambria Math"/>
                      </a:rPr>
                      <m:t>𝜷</m:t>
                    </m:r>
                    <m:r>
                      <a:rPr lang="en-US" altLang="zh-CN" sz="2400" b="1" i="1" smtClean="0">
                        <a:latin typeface="Cambria Math"/>
                      </a:rPr>
                      <m:t>&gt;</m:t>
                    </m:r>
                    <m:r>
                      <a:rPr lang="en-US" altLang="zh-CN" sz="2400" b="1" i="1" smtClean="0">
                        <a:latin typeface="Cambria Math"/>
                      </a:rPr>
                      <m:t>𝟎</m:t>
                    </m:r>
                  </m:oMath>
                </a14:m>
                <a:r>
                  <a:rPr lang="zh-CN" altLang="en-US" sz="2400" dirty="0"/>
                  <a:t>或</a:t>
                </a:r>
                <a14:m>
                  <m:oMath xmlns:m="http://schemas.openxmlformats.org/officeDocument/2006/math">
                    <m:r>
                      <a:rPr lang="en-US" altLang="zh-CN" sz="2400" b="1" i="1" dirty="0" smtClean="0">
                        <a:latin typeface="Cambria Math"/>
                      </a:rPr>
                      <m:t>𝜶</m:t>
                    </m:r>
                    <m:r>
                      <a:rPr lang="en-US" altLang="zh-CN" sz="2400" b="1" i="1" dirty="0" smtClean="0">
                        <a:latin typeface="Cambria Math"/>
                      </a:rPr>
                      <m:t>=</m:t>
                    </m:r>
                    <m:r>
                      <a:rPr lang="en-US" altLang="zh-CN" sz="2400" b="1" i="1" dirty="0" smtClean="0">
                        <a:latin typeface="Cambria Math"/>
                      </a:rPr>
                      <m:t>𝟏</m:t>
                    </m:r>
                    <m:r>
                      <a:rPr lang="en-US" altLang="zh-CN" sz="2400" b="1" i="1" dirty="0" smtClean="0">
                        <a:latin typeface="Cambria Math"/>
                      </a:rPr>
                      <m:t>,</m:t>
                    </m:r>
                    <m:r>
                      <a:rPr lang="en-US" altLang="zh-CN" sz="2400" b="1" i="1" dirty="0" smtClean="0">
                        <a:latin typeface="Cambria Math"/>
                      </a:rPr>
                      <m:t>𝜷</m:t>
                    </m:r>
                    <m:r>
                      <a:rPr lang="en-US" altLang="zh-CN" sz="2400" b="1" i="1" dirty="0" smtClean="0">
                        <a:latin typeface="Cambria Math"/>
                      </a:rPr>
                      <m:t>=</m:t>
                    </m:r>
                    <m:r>
                      <a:rPr lang="en-US" altLang="zh-CN" sz="2400" b="1" i="1" dirty="0" smtClean="0">
                        <a:latin typeface="Cambria Math"/>
                      </a:rPr>
                      <m:t>𝟎</m:t>
                    </m:r>
                  </m:oMath>
                </a14:m>
                <a:r>
                  <a:rPr lang="zh-CN" altLang="en-US" sz="2400" dirty="0"/>
                  <a:t>时，</a:t>
                </a:r>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oMath>
                </a14:m>
                <a:r>
                  <a:rPr lang="zh-CN" altLang="en-US" sz="2400" dirty="0"/>
                  <a:t>叫做具有</a:t>
                </a:r>
                <a:r>
                  <a:rPr lang="en-US" altLang="zh-CN" sz="2400" dirty="0"/>
                  <a:t>Q-</a:t>
                </a:r>
                <a:r>
                  <a:rPr lang="zh-CN" altLang="en-US" sz="2400" dirty="0"/>
                  <a:t>超线性收敛</a:t>
                </a:r>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𝟐</m:t>
                    </m:r>
                  </m:oMath>
                </a14:m>
                <a:r>
                  <a:rPr lang="zh-CN" altLang="en-US" sz="2400" dirty="0"/>
                  <a:t>，</a:t>
                </a:r>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oMath>
                </a14:m>
                <a:r>
                  <a:rPr lang="zh-CN" altLang="en-US" sz="2400" dirty="0"/>
                  <a:t>叫做具有</a:t>
                </a:r>
                <a:r>
                  <a:rPr lang="en-US" altLang="zh-CN" sz="2400" dirty="0"/>
                  <a:t>Q-</a:t>
                </a:r>
                <a:r>
                  <a:rPr lang="zh-CN" altLang="en-US" sz="2400" dirty="0"/>
                  <a:t>二阶收敛</a:t>
                </a:r>
                <a:r>
                  <a:rPr lang="en-US" altLang="zh-CN" sz="2400" dirty="0"/>
                  <a:t>(Q-quadratic)</a:t>
                </a:r>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672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725A6-F7D7-44C4-A5B8-BA216E165A52}"/>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E6C83E-C80C-416A-AC31-E501F1EFC343}"/>
                  </a:ext>
                </a:extLst>
              </p:cNvPr>
              <p:cNvSpPr>
                <a:spLocks noGrp="1"/>
              </p:cNvSpPr>
              <p:nvPr>
                <p:ph idx="1"/>
              </p:nvPr>
            </p:nvSpPr>
            <p:spPr/>
            <p:txBody>
              <a:bodyPr/>
              <a:lstStyle/>
              <a:p>
                <a:r>
                  <a:rPr lang="en-US" altLang="zh-CN" sz="2800" dirty="0"/>
                  <a:t>R-</a:t>
                </a:r>
                <a:r>
                  <a:rPr lang="zh-CN" altLang="en-US" sz="2800" dirty="0"/>
                  <a:t>收敛</a:t>
                </a:r>
                <a:r>
                  <a:rPr lang="en-US" altLang="zh-CN" sz="2800" dirty="0"/>
                  <a:t>(Root-convergence rate)</a:t>
                </a:r>
              </a:p>
              <a:p>
                <a:pPr lvl="1"/>
                <a14:m>
                  <m:oMath xmlns:m="http://schemas.openxmlformats.org/officeDocument/2006/math">
                    <m:d>
                      <m:dPr>
                        <m:begChr m:val="{"/>
                        <m:endChr m:val="}"/>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0" dirty="0" smtClean="0">
                                <a:latin typeface="Cambria Math" panose="02040503050406030204" pitchFamily="18" charset="0"/>
                              </a:rPr>
                              <m:t>𝐱</m:t>
                            </m:r>
                          </m:e>
                          <m:sub>
                            <m:r>
                              <a:rPr lang="en-US" altLang="zh-CN" sz="2400" b="1" i="0" dirty="0" smtClean="0">
                                <a:latin typeface="Cambria Math" panose="02040503050406030204" pitchFamily="18" charset="0"/>
                              </a:rPr>
                              <m:t>𝐤</m:t>
                            </m:r>
                          </m:sub>
                        </m:sSub>
                      </m:e>
                    </m:d>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𝑹</m:t>
                        </m:r>
                      </m:e>
                      <m:sup>
                        <m:r>
                          <a:rPr lang="en-US" altLang="zh-CN" sz="2400" b="1" i="1" dirty="0" smtClean="0">
                            <a:latin typeface="Cambria Math" panose="02040503050406030204" pitchFamily="18" charset="0"/>
                          </a:rPr>
                          <m:t>𝒏</m:t>
                        </m:r>
                      </m:sup>
                    </m:sSup>
                    <m:r>
                      <a:rPr lang="en-US" altLang="zh-CN" sz="2400" b="1" i="1" dirty="0" smtClean="0">
                        <a:latin typeface="Cambria Math" panose="02040503050406030204" pitchFamily="18" charset="0"/>
                      </a:rPr>
                      <m:t>,</m:t>
                    </m:r>
                  </m:oMath>
                </a14:m>
                <a:r>
                  <a:rPr lang="zh-CN" altLang="en-US" sz="2400" dirty="0"/>
                  <a:t>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𝒑</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𝒍𝒊𝒎𝒔𝒖</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𝒌</m:t>
                                    </m:r>
                                  </m:den>
                                </m:f>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𝒊𝒇𝒑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e>
                            <m:r>
                              <a:rPr lang="en-US" altLang="zh-CN" sz="2400" b="1" i="1" smtClean="0">
                                <a:latin typeface="Cambria Math" panose="02040503050406030204" pitchFamily="18" charset="0"/>
                              </a:rPr>
                              <m:t>𝒍𝒊𝒎𝒔𝒖</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𝒑</m:t>
                                        </m:r>
                                      </m:e>
                                      <m:sup>
                                        <m:r>
                                          <a:rPr lang="en-US" altLang="zh-CN" sz="2400" b="1" i="1" smtClean="0">
                                            <a:latin typeface="Cambria Math" panose="02040503050406030204" pitchFamily="18" charset="0"/>
                                          </a:rPr>
                                          <m:t>𝒌</m:t>
                                        </m:r>
                                      </m:sup>
                                    </m:sSup>
                                  </m:den>
                                </m:f>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𝒊𝒇𝒑</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𝟏</m:t>
                            </m:r>
                          </m:e>
                        </m:eqArr>
                      </m:e>
                    </m:d>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为</a:t>
                </a:r>
                <a14:m>
                  <m:oMath xmlns:m="http://schemas.openxmlformats.org/officeDocument/2006/math">
                    <m:r>
                      <a:rPr lang="en-US" altLang="zh-CN" sz="2400" b="1" i="1" dirty="0" smtClean="0">
                        <a:latin typeface="Cambria Math" panose="02040503050406030204" pitchFamily="18" charset="0"/>
                      </a:rPr>
                      <m:t>𝑹</m:t>
                    </m:r>
                  </m:oMath>
                </a14:m>
                <a:r>
                  <a:rPr lang="zh-CN" altLang="en-US" sz="2400" dirty="0"/>
                  <a:t>超线性收敛到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b="1" dirty="0"/>
              </a:p>
              <a:p>
                <a:pPr lvl="1"/>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𝟏</m:t>
                    </m:r>
                  </m:oMath>
                </a14:m>
                <a:r>
                  <a:rPr lang="en-US" altLang="zh-CN" sz="2400" dirty="0"/>
                  <a:t>,</a:t>
                </a:r>
                <a:r>
                  <a:rPr lang="zh-CN" altLang="en-US" sz="2400" dirty="0"/>
                  <a:t>称为</a:t>
                </a:r>
                <a14:m>
                  <m:oMath xmlns:m="http://schemas.openxmlformats.org/officeDocument/2006/math">
                    <m:r>
                      <a:rPr lang="en-US" altLang="zh-CN" sz="2400" b="1" i="1" smtClean="0">
                        <a:latin typeface="Cambria Math" panose="02040503050406030204" pitchFamily="18" charset="0"/>
                      </a:rPr>
                      <m:t>𝑹</m:t>
                    </m:r>
                  </m:oMath>
                </a14:m>
                <a:r>
                  <a:rPr lang="zh-CN" altLang="en-US" sz="2400" dirty="0"/>
                  <a:t>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zh-CN" altLang="en-US" sz="2400" dirty="0"/>
                  <a:t>，称为</a:t>
                </a:r>
                <a14:m>
                  <m:oMath xmlns:m="http://schemas.openxmlformats.org/officeDocument/2006/math">
                    <m:r>
                      <a:rPr lang="en-US" altLang="zh-CN" sz="2400" b="1" i="1" smtClean="0">
                        <a:latin typeface="Cambria Math" panose="02040503050406030204" pitchFamily="18" charset="0"/>
                      </a:rPr>
                      <m:t>𝑹</m:t>
                    </m:r>
                  </m:oMath>
                </a14:m>
                <a:r>
                  <a:rPr lang="zh-CN" altLang="en-US" sz="2400" dirty="0"/>
                  <a:t>次线性收敛到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𝟏</m:t>
                    </m:r>
                  </m:oMath>
                </a14:m>
                <a:r>
                  <a:rPr lang="zh-CN" altLang="en-US" sz="2400" dirty="0"/>
                  <a:t>则分别称为</a:t>
                </a:r>
                <a:r>
                  <a:rPr lang="en-US" altLang="zh-CN" sz="2400" dirty="0"/>
                  <a:t>R</a:t>
                </a:r>
                <a:r>
                  <a:rPr lang="zh-CN" altLang="en-US" sz="2400" dirty="0"/>
                  <a:t>超二次，二次，次二次收敛</a:t>
                </a:r>
                <a:endParaRPr lang="en-US" altLang="zh-CN" sz="2400" dirty="0"/>
              </a:p>
              <a:p>
                <a:pPr lvl="1"/>
                <a:r>
                  <a:rPr lang="zh-CN" altLang="en-US" sz="2400" dirty="0"/>
                  <a:t>右边用非负标量序列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约束，则也可用</a:t>
                </a:r>
                <a14:m>
                  <m:oMath xmlns:m="http://schemas.openxmlformats.org/officeDocument/2006/math">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𝑸</m:t>
                    </m:r>
                  </m:oMath>
                </a14:m>
                <a:r>
                  <a:rPr lang="zh-CN" altLang="en-US" sz="2400" dirty="0"/>
                  <a:t>线性收敛到</a:t>
                </a:r>
                <a:r>
                  <a:rPr lang="en-US" altLang="zh-CN" sz="2400" dirty="0"/>
                  <a:t>0.</a:t>
                </a:r>
                <a:r>
                  <a:rPr lang="zh-CN" altLang="en-US" sz="2400" dirty="0"/>
                  <a:t>表示序列</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R</a:t>
                </a:r>
                <a:r>
                  <a:rPr lang="zh-CN" altLang="en-US" sz="2400" dirty="0"/>
                  <a:t>线性收敛</a:t>
                </a:r>
              </a:p>
            </p:txBody>
          </p:sp>
        </mc:Choice>
        <mc:Fallback xmlns="">
          <p:sp>
            <p:nvSpPr>
              <p:cNvPr id="3" name="内容占位符 2">
                <a:extLst>
                  <a:ext uri="{FF2B5EF4-FFF2-40B4-BE49-F238E27FC236}">
                    <a16:creationId xmlns:a16="http://schemas.microsoft.com/office/drawing/2014/main" id="{2AE6C83E-C80C-416A-AC31-E501F1EFC343}"/>
                  </a:ext>
                </a:extLst>
              </p:cNvPr>
              <p:cNvSpPr>
                <a:spLocks noGrp="1" noRot="1" noChangeAspect="1" noMove="1" noResize="1" noEditPoints="1" noAdjustHandles="1" noChangeArrowheads="1" noChangeShapeType="1" noTextEdit="1"/>
              </p:cNvSpPr>
              <p:nvPr>
                <p:ph idx="1"/>
              </p:nvPr>
            </p:nvSpPr>
            <p:spPr>
              <a:blipFill>
                <a:blip r:embed="rId2"/>
                <a:stretch>
                  <a:fillRect l="-1190" t="-1410" b="-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701000"/>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solidFill>
                      <a:srgbClr val="FF0000"/>
                    </a:solidFill>
                  </a:rPr>
                  <a:t>定理</a:t>
                </a:r>
                <a:r>
                  <a:rPr lang="zh-CN" altLang="en-US" sz="2000" dirty="0"/>
                  <a:t>：如果迭代点列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oMath>
                </a14:m>
                <a:r>
                  <a:rPr lang="zh-CN" altLang="en-US" sz="2000" dirty="0"/>
                  <a:t>具有</a:t>
                </a:r>
                <a:r>
                  <a:rPr lang="en-US" altLang="zh-CN" sz="2000" dirty="0"/>
                  <a:t>Q-</a:t>
                </a:r>
                <a:r>
                  <a:rPr lang="zh-CN" altLang="en-US" sz="2000" dirty="0"/>
                  <a:t>超线性收敛到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en-US" altLang="zh-CN" sz="2000" dirty="0"/>
                  <a:t>, </a:t>
                </a:r>
                <a:r>
                  <a:rPr lang="zh-CN" altLang="en-US" sz="2000" dirty="0"/>
                  <a:t>则</a:t>
                </a:r>
                <a14:m>
                  <m:oMath xmlns:m="http://schemas.openxmlformats.org/officeDocument/2006/math">
                    <m:func>
                      <m:funcPr>
                        <m:ctrlPr>
                          <a:rPr lang="en-US" altLang="zh-CN" sz="2000" i="1" dirty="0" smtClean="0">
                            <a:latin typeface="Cambria Math" panose="02040503050406030204" pitchFamily="18" charset="0"/>
                          </a:rPr>
                        </m:ctrlPr>
                      </m:funcPr>
                      <m:fName>
                        <m:limLow>
                          <m:limLowPr>
                            <m:ctrlPr>
                              <a:rPr lang="en-US" altLang="zh-CN" sz="2000" i="1" dirty="0" smtClean="0">
                                <a:latin typeface="Cambria Math" panose="02040503050406030204" pitchFamily="18" charset="0"/>
                              </a:rPr>
                            </m:ctrlPr>
                          </m:limLowPr>
                          <m:e>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a:rPr>
                                      <m:t>lim</m:t>
                                    </m:r>
                                  </m:e>
                                  <m:lim>
                                    <m:r>
                                      <a:rPr lang="en-US" altLang="zh-CN" sz="2000" i="1">
                                        <a:latin typeface="Cambria Math"/>
                                      </a:rPr>
                                      <m:t>𝒌</m:t>
                                    </m:r>
                                    <m:r>
                                      <a:rPr lang="en-US" altLang="zh-CN" sz="2000" i="1">
                                        <a:latin typeface="Cambria Math"/>
                                      </a:rPr>
                                      <m:t>→∞</m:t>
                                    </m:r>
                                  </m:lim>
                                </m:limLow>
                              </m:fName>
                              <m:e>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r>
                                          <a:rPr lang="en-US" altLang="zh-CN" sz="2000" i="1">
                                            <a:latin typeface="Cambria Math"/>
                                          </a:rPr>
                                          <m:t>−</m:t>
                                        </m:r>
                                        <m:sSup>
                                          <m:sSupPr>
                                            <m:ctrlPr>
                                              <a:rPr lang="en-US" altLang="zh-CN" sz="2000" i="1">
                                                <a:latin typeface="Cambria Math" panose="02040503050406030204" pitchFamily="18" charset="0"/>
                                              </a:rPr>
                                            </m:ctrlPr>
                                          </m:sSupPr>
                                          <m:e>
                                            <m:sSup>
                                              <m:sSupPr>
                                                <m:ctrlPr>
                                                  <a:rPr lang="en-US" altLang="zh-CN" sz="2000" b="1" i="1" smtClean="0">
                                                    <a:latin typeface="Cambria Math" panose="02040503050406030204" pitchFamily="18" charset="0"/>
                                                  </a:rPr>
                                                </m:ctrlPr>
                                              </m:sSupPr>
                                              <m:e>
                                                <m:r>
                                                  <a:rPr lang="en-US" altLang="zh-CN" sz="2000" i="1">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sup>
                                            <m:r>
                                              <a:rPr lang="en-US" altLang="zh-CN" sz="2000" b="1" i="1" smtClean="0">
                                                <a:latin typeface="Cambria Math"/>
                                              </a:rPr>
                                              <m:t> </m:t>
                                            </m:r>
                                          </m:sup>
                                        </m:sSup>
                                      </m:e>
                                    </m:d>
                                  </m:num>
                                  <m:den>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p>
                                        <m:r>
                                          <a:rPr lang="en-US" altLang="zh-CN" sz="2000" b="1" i="1" smtClean="0">
                                            <a:latin typeface="Cambria Math"/>
                                          </a:rPr>
                                          <m:t> </m:t>
                                        </m:r>
                                      </m:sup>
                                    </m:sSup>
                                  </m:den>
                                </m:f>
                                <m:r>
                                  <a:rPr lang="en-US" altLang="zh-CN" sz="2000" i="1">
                                    <a:latin typeface="Cambria Math"/>
                                  </a:rPr>
                                  <m:t>=</m:t>
                                </m:r>
                                <m:r>
                                  <a:rPr lang="en-US" altLang="zh-CN" sz="2000" b="1" i="1" smtClean="0">
                                    <a:latin typeface="Cambria Math"/>
                                  </a:rPr>
                                  <m:t>𝟏</m:t>
                                </m:r>
                              </m:e>
                            </m:func>
                          </m:e>
                          <m:lim>
                            <m:r>
                              <a:rPr lang="en-US" altLang="zh-CN" sz="2000" b="1" i="1" dirty="0" smtClean="0">
                                <a:latin typeface="Cambria Math"/>
                              </a:rPr>
                              <m:t> </m:t>
                            </m:r>
                          </m:lim>
                        </m:limLow>
                      </m:fName>
                      <m:e>
                        <m:r>
                          <a:rPr lang="en-US" altLang="zh-CN" sz="2000" b="1" i="1" dirty="0" smtClean="0">
                            <a:latin typeface="Cambria Math"/>
                          </a:rPr>
                          <m:t> </m:t>
                        </m:r>
                      </m:e>
                    </m:func>
                  </m:oMath>
                </a14:m>
                <a:r>
                  <a:rPr lang="en-US" altLang="zh-CN" sz="2000" dirty="0"/>
                  <a:t>,</a:t>
                </a:r>
                <a:r>
                  <a:rPr lang="zh-CN" altLang="en-US" sz="2000" dirty="0"/>
                  <a:t>反之一般不成立</a:t>
                </a:r>
                <a:endParaRPr lang="en-US" altLang="zh-CN" sz="2000" dirty="0"/>
              </a:p>
              <a:p>
                <a:r>
                  <a:rPr lang="zh-CN" altLang="en-US" sz="2000" dirty="0"/>
                  <a:t>表明可以用相邻两次迭代点关系</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r>
                      <a:rPr lang="en-US" altLang="zh-CN" sz="2000" i="1">
                        <a:latin typeface="Cambria Math"/>
                      </a:rPr>
                      <m:t>&lt;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𝟐</m:t>
                        </m:r>
                      </m:sub>
                    </m:sSub>
                  </m:oMath>
                </a14:m>
                <a:r>
                  <a:rPr lang="en-US" altLang="zh-CN" sz="2000" dirty="0"/>
                  <a:t>,</a:t>
                </a:r>
                <a:r>
                  <a:rPr lang="zh-CN" altLang="en-US" sz="2000" dirty="0"/>
                  <a:t>来作为终止条件</a:t>
                </a:r>
                <a:r>
                  <a:rPr lang="en-US" altLang="zh-CN" sz="2000" dirty="0"/>
                  <a:t>,</a:t>
                </a:r>
                <a:r>
                  <a:rPr lang="zh-CN" altLang="en-US" sz="2000" dirty="0"/>
                  <a:t>这就是前面提到的终止条件</a:t>
                </a:r>
                <a:r>
                  <a:rPr lang="en-US" altLang="zh-CN" sz="2000" dirty="0"/>
                  <a:t>TC2</a:t>
                </a:r>
              </a:p>
              <a:p>
                <a:r>
                  <a:rPr lang="zh-CN" altLang="en-US" sz="2000" dirty="0"/>
                  <a:t>当然也可以用</a:t>
                </a:r>
                <a:r>
                  <a:rPr lang="en-US" altLang="zh-CN" sz="2000" dirty="0"/>
                  <a:t>TC3</a:t>
                </a:r>
              </a:p>
              <a:p>
                <a:r>
                  <a:rPr lang="zh-CN" altLang="en-US" sz="2000" dirty="0"/>
                  <a:t>问题：</a:t>
                </a:r>
                <a:r>
                  <a:rPr lang="en-US" altLang="zh-CN" sz="2000" dirty="0"/>
                  <a:t>TC2</a:t>
                </a:r>
                <a:r>
                  <a:rPr lang="zh-CN" altLang="en-US" sz="2000" dirty="0"/>
                  <a:t>和</a:t>
                </a:r>
                <a:r>
                  <a:rPr lang="en-US" altLang="zh-CN" sz="2000" dirty="0"/>
                  <a:t>TC3</a:t>
                </a:r>
                <a:r>
                  <a:rPr lang="zh-CN" altLang="en-US" sz="2000" dirty="0"/>
                  <a:t>有时候矛盾，就是一个大，另一个很小，此时</a:t>
                </a:r>
                <a:r>
                  <a:rPr lang="en-US" altLang="zh-CN" sz="2000" dirty="0" err="1"/>
                  <a:t>Himmeblau</a:t>
                </a:r>
                <a:r>
                  <a:rPr lang="zh-CN" altLang="en-US" sz="2000" dirty="0"/>
                  <a:t>提出使用</a:t>
                </a:r>
                <a:r>
                  <a:rPr lang="en-US" altLang="zh-CN" sz="2000" dirty="0"/>
                  <a:t>TC2</a:t>
                </a:r>
                <a:r>
                  <a:rPr lang="zh-CN" altLang="en-US" sz="2000" dirty="0"/>
                  <a:t>和</a:t>
                </a:r>
                <a:r>
                  <a:rPr lang="en-US" altLang="zh-CN" sz="2000" dirty="0"/>
                  <a:t>TC3</a:t>
                </a:r>
                <a:r>
                  <a:rPr lang="zh-CN" altLang="en-US" sz="2000" dirty="0"/>
                  <a:t>同时作为终止准则，最终准则如下</a:t>
                </a:r>
                <a:endParaRPr lang="en-US" altLang="zh-CN" sz="2000" dirty="0"/>
              </a:p>
              <a:p>
                <a:pPr lvl="1"/>
                <a:r>
                  <a:rPr lang="en-US" altLang="zh-CN" sz="1800" dirty="0">
                    <a:solidFill>
                      <a:srgbClr val="FF0000"/>
                    </a:solidFill>
                  </a:rPr>
                  <a:t>TC4:</a:t>
                </a:r>
                <a:r>
                  <a:rPr lang="zh-CN" altLang="en-US" sz="1800" dirty="0"/>
                  <a:t>当</a:t>
                </a:r>
                <a14:m>
                  <m:oMath xmlns:m="http://schemas.openxmlformats.org/officeDocument/2006/math">
                    <m:d>
                      <m:dPr>
                        <m:begChr m:val="‖"/>
                        <m:endChr m:val="‖"/>
                        <m:ctrlPr>
                          <a:rPr lang="en-US" altLang="zh-CN" sz="1800"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r>
                      <a:rPr lang="en-US" altLang="zh-CN" sz="1800" b="1" i="1" smtClean="0">
                        <a:latin typeface="Cambria Math"/>
                      </a:rPr>
                      <m:t>&gt;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𝟑</m:t>
                        </m:r>
                      </m:sub>
                    </m:sSub>
                    <m:r>
                      <a:rPr lang="zh-CN" altLang="en-US" sz="1800" b="1" i="1" smtClean="0">
                        <a:latin typeface="Cambria Math"/>
                      </a:rPr>
                      <m:t>和</m:t>
                    </m:r>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e>
                    </m:d>
                    <m:r>
                      <a:rPr lang="en-US" altLang="zh-CN" sz="1800" b="1" i="1" smtClean="0">
                        <a:latin typeface="Cambria Math"/>
                      </a:rPr>
                      <m:t>&gt;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𝟑</m:t>
                        </m:r>
                      </m:sub>
                    </m:sSub>
                  </m:oMath>
                </a14:m>
                <a:r>
                  <a:rPr lang="zh-CN" altLang="en-US" sz="1800" dirty="0"/>
                  <a:t>时，采用 </a:t>
                </a:r>
                <a14:m>
                  <m:oMath xmlns:m="http://schemas.openxmlformats.org/officeDocument/2006/math">
                    <m:f>
                      <m:fPr>
                        <m:ctrlPr>
                          <a:rPr lang="en-US" altLang="zh-CN" sz="1800" i="1">
                            <a:latin typeface="Cambria Math" panose="02040503050406030204" pitchFamily="18" charset="0"/>
                          </a:rPr>
                        </m:ctrlPr>
                      </m:fPr>
                      <m:num>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num>
                      <m:den>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den>
                    </m:f>
                    <m:r>
                      <a:rPr lang="en-US" altLang="zh-CN" sz="1800" b="1"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oMath>
                </a14:m>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b="1" i="1" smtClean="0">
                            <a:latin typeface="Cambria Math"/>
                          </a:rPr>
                          <m:t>|</m:t>
                        </m:r>
                        <m:r>
                          <a:rPr lang="en-US" altLang="zh-CN" sz="1800" i="1" smtClean="0">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b="1" i="1" smtClean="0">
                            <a:latin typeface="Cambria Math"/>
                          </a:rPr>
                          <m:t>|</m:t>
                        </m:r>
                      </m:num>
                      <m:den>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e>
                        </m:d>
                      </m:den>
                    </m:f>
                    <m:r>
                      <a:rPr lang="en-US" altLang="zh-CN" sz="1800" i="1">
                        <a:latin typeface="Cambria Math"/>
                      </a:rPr>
                      <m:t>&lt;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r>
                      <a:rPr lang="en-US" altLang="zh-CN" sz="1800" b="1" i="1" smtClean="0">
                        <a:latin typeface="Cambria Math"/>
                      </a:rPr>
                      <m:t>;</m:t>
                    </m:r>
                  </m:oMath>
                </a14:m>
                <a:r>
                  <a:rPr lang="zh-CN" altLang="en-US" sz="1800" dirty="0"/>
                  <a:t>否则采用</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&lt;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r>
                      <a:rPr lang="zh-CN" altLang="en-US" sz="1800" b="1" i="1" smtClean="0">
                        <a:latin typeface="Cambria Math"/>
                      </a:rPr>
                      <m:t>，</m:t>
                    </m:r>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r>
                          <a:rPr lang="en-US" altLang="zh-CN" sz="1800" b="1" i="1" smtClean="0">
                            <a:latin typeface="Cambria Math"/>
                          </a:rPr>
                          <m:t>−</m:t>
                        </m:r>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𝟐</m:t>
                        </m:r>
                      </m:sub>
                    </m:sSub>
                    <m:r>
                      <a:rPr lang="en-US" altLang="zh-CN" sz="1800" b="1" i="1" smtClean="0">
                        <a:latin typeface="Cambria Math"/>
                      </a:rPr>
                      <m:t> </m:t>
                    </m:r>
                  </m:oMath>
                </a14:m>
                <a:endParaRPr lang="en-US" altLang="zh-CN" sz="1800" dirty="0"/>
              </a:p>
              <a:p>
                <a:r>
                  <a:rPr lang="zh-CN" altLang="en-US" sz="2000" dirty="0"/>
                  <a:t>对于有一阶导数信息，且收敛速度不太快的算法，例如共轭梯度法，可以采用</a:t>
                </a:r>
                <a:r>
                  <a:rPr lang="en-US" altLang="zh-CN" sz="2000" dirty="0"/>
                  <a:t>TC1</a:t>
                </a:r>
                <a:r>
                  <a:rPr lang="zh-CN" altLang="en-US" sz="2000" dirty="0"/>
                  <a:t>的终止条件：</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e>
                    </m:d>
                    <m:r>
                      <a:rPr lang="en-US" altLang="zh-CN" sz="2000" i="1">
                        <a:latin typeface="Cambria Math"/>
                      </a:rPr>
                      <m:t>&lt;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zh-CN" altLang="en-US" sz="2000" dirty="0"/>
                  <a:t>，但由于临界点可能是鞍点，因此建议可以结合上述的</a:t>
                </a:r>
                <a:r>
                  <a:rPr lang="en-US" altLang="zh-CN" sz="2000" dirty="0"/>
                  <a:t>TC4</a:t>
                </a:r>
                <a:r>
                  <a:rPr lang="zh-CN" altLang="en-US" sz="2000" dirty="0"/>
                  <a:t>和</a:t>
                </a:r>
                <a:r>
                  <a:rPr lang="en-US" altLang="zh-CN" sz="2000" dirty="0"/>
                  <a:t>TC1</a:t>
                </a:r>
                <a:r>
                  <a:rPr lang="zh-CN" altLang="en-US" sz="2000" dirty="0"/>
                  <a:t>结合使用，一般可取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𝝐</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sSup>
                      <m:sSupPr>
                        <m:ctrlPr>
                          <a:rPr lang="en-US" altLang="zh-CN" sz="2000" b="1" i="1" smtClean="0">
                            <a:latin typeface="Cambria Math" panose="02040503050406030204" pitchFamily="18" charset="0"/>
                          </a:rPr>
                        </m:ctrlPr>
                      </m:sSupPr>
                      <m:e>
                        <m:r>
                          <a:rPr lang="en-US" altLang="zh-CN" sz="2000" b="1" i="1" smtClean="0">
                            <a:latin typeface="Cambria Math"/>
                          </a:rPr>
                          <m:t>𝟎</m:t>
                        </m:r>
                      </m:e>
                      <m:sup>
                        <m:r>
                          <a:rPr lang="en-US" altLang="zh-CN" sz="2000" b="1" i="1" smtClean="0">
                            <a:latin typeface="Cambria Math"/>
                          </a:rPr>
                          <m:t>−</m:t>
                        </m:r>
                        <m:r>
                          <a:rPr lang="en-US" altLang="zh-CN" sz="2000" b="1" i="1" smtClean="0">
                            <a:latin typeface="Cambria Math"/>
                          </a:rPr>
                          <m:t>𝟒</m:t>
                        </m:r>
                      </m:sup>
                    </m:sSup>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𝝐</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𝝐</m:t>
                        </m:r>
                      </m:e>
                      <m:sub>
                        <m:r>
                          <a:rPr lang="en-US" altLang="zh-CN" sz="2000" b="1" i="1" dirty="0" smtClean="0">
                            <a:latin typeface="Cambria Math"/>
                          </a:rPr>
                          <m:t>𝟑</m:t>
                        </m:r>
                      </m:sub>
                    </m:sSub>
                    <m:r>
                      <a:rPr lang="en-US" altLang="zh-CN" sz="2000" b="1" i="1" dirty="0" smtClean="0">
                        <a:latin typeface="Cambria Math"/>
                      </a:rPr>
                      <m:t>=</m:t>
                    </m:r>
                    <m:r>
                      <a:rPr lang="en-US" altLang="zh-CN" sz="2000" b="1" i="1" dirty="0" smtClean="0">
                        <a:latin typeface="Cambria Math"/>
                      </a:rPr>
                      <m:t>𝟏</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𝟎</m:t>
                        </m:r>
                      </m:e>
                      <m:sup>
                        <m:r>
                          <a:rPr lang="en-US" altLang="zh-CN" sz="2000" b="1" i="1" dirty="0" smtClean="0">
                            <a:latin typeface="Cambria Math"/>
                          </a:rPr>
                          <m:t>−</m:t>
                        </m:r>
                        <m:r>
                          <a:rPr lang="en-US" altLang="zh-CN" sz="2000" b="1" i="1" dirty="0" smtClean="0">
                            <a:latin typeface="Cambria Math"/>
                          </a:rPr>
                          <m:t>𝟓</m:t>
                        </m:r>
                      </m:sup>
                    </m:sSup>
                  </m:oMath>
                </a14:m>
                <a:endParaRPr lang="en-US" altLang="zh-CN" sz="2000" dirty="0"/>
              </a:p>
              <a:p>
                <a:r>
                  <a:rPr lang="zh-CN" altLang="en-US" sz="2000" dirty="0"/>
                  <a:t>再次提及：大多数最优化方法是从二次函数模型导出，因为在极小点附近可用二次函数很好的近似，此时如果算法具有二次终止性，则会很快收敛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52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二次终止性</a:t>
                </a:r>
                <a:endParaRPr lang="en-US" altLang="zh-CN" sz="2800" dirty="0"/>
              </a:p>
              <a:p>
                <a:pPr lvl="1"/>
                <a:r>
                  <a:rPr lang="zh-CN" altLang="en-US" sz="2400" dirty="0"/>
                  <a:t>一个算法用于解正定二次函数的无约束极小时，有限步迭代可达最优解，则称该算法具有二次终结性。</a:t>
                </a:r>
                <a:endParaRPr lang="en-US" altLang="zh-CN" sz="2400" dirty="0"/>
              </a:p>
              <a:p>
                <a:pPr lvl="1"/>
                <a:r>
                  <a:rPr lang="zh-CN" altLang="en-US" sz="2800" dirty="0"/>
                  <a:t>二次终结性</a:t>
                </a:r>
                <a:r>
                  <a:rPr lang="en-US" altLang="zh-CN" sz="2800" dirty="0"/>
                  <a:t>=</a:t>
                </a:r>
                <a:r>
                  <a:rPr lang="zh-CN" altLang="en-US" sz="2800" dirty="0"/>
                  <a:t>共轭方向</a:t>
                </a:r>
                <a:r>
                  <a:rPr lang="en-US" altLang="zh-CN" sz="2800" dirty="0"/>
                  <a:t>+</a:t>
                </a:r>
                <a:r>
                  <a:rPr lang="zh-CN" altLang="en-US" sz="2800" dirty="0"/>
                  <a:t>精确一维搜索</a:t>
                </a:r>
                <a:endParaRPr lang="en-US" altLang="zh-CN" sz="2800" dirty="0"/>
              </a:p>
              <a:p>
                <a:r>
                  <a:rPr lang="zh-CN" altLang="en-US" sz="2800" dirty="0"/>
                  <a:t>共轭方向</a:t>
                </a:r>
                <a:r>
                  <a:rPr lang="en-US" altLang="zh-CN" sz="2800" dirty="0"/>
                  <a:t>(conjugate direction)</a:t>
                </a:r>
              </a:p>
              <a:p>
                <a:pPr lvl="1"/>
                <a:r>
                  <a:rPr lang="zh-CN" altLang="en-US" sz="2800" dirty="0">
                    <a:solidFill>
                      <a:srgbClr val="FF0000"/>
                    </a:solidFill>
                  </a:rPr>
                  <a:t>定义</a:t>
                </a:r>
                <a:r>
                  <a:rPr lang="en-US" altLang="zh-CN" sz="2800" dirty="0">
                    <a:solidFill>
                      <a:schemeClr val="hlink"/>
                    </a:solidFill>
                  </a:rPr>
                  <a:t>:</a:t>
                </a:r>
                <a:r>
                  <a:rPr lang="zh-CN" altLang="en-US" sz="2400" dirty="0">
                    <a:solidFill>
                      <a:schemeClr val="tx1"/>
                    </a:solidFill>
                  </a:rPr>
                  <a:t>设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a:rPr>
                          <m:t>𝑨</m:t>
                        </m:r>
                      </m:e>
                      <m:sub>
                        <m:r>
                          <a:rPr lang="en-US" altLang="zh-CN" sz="2400" b="1" i="1" smtClean="0">
                            <a:solidFill>
                              <a:schemeClr val="tx1"/>
                            </a:solidFill>
                            <a:latin typeface="Cambria Math"/>
                          </a:rPr>
                          <m:t>𝒏</m:t>
                        </m:r>
                        <m:r>
                          <a:rPr lang="en-US" altLang="zh-CN" sz="2400" b="1" i="1" smtClean="0">
                            <a:solidFill>
                              <a:schemeClr val="tx1"/>
                            </a:solidFill>
                            <a:latin typeface="Cambria Math"/>
                          </a:rPr>
                          <m:t>×</m:t>
                        </m:r>
                        <m:r>
                          <a:rPr lang="en-US" altLang="zh-CN" sz="2400" b="1" i="1" smtClean="0">
                            <a:solidFill>
                              <a:schemeClr val="tx1"/>
                            </a:solidFill>
                            <a:latin typeface="Cambria Math"/>
                          </a:rPr>
                          <m:t>𝒏</m:t>
                        </m:r>
                      </m:sub>
                    </m:sSub>
                  </m:oMath>
                </a14:m>
                <a:r>
                  <a:rPr lang="zh-CN" altLang="en-US" sz="2400" dirty="0">
                    <a:solidFill>
                      <a:schemeClr val="tx1"/>
                    </a:solidFill>
                  </a:rPr>
                  <a:t>为对称正定矩阵</a:t>
                </a:r>
                <a:r>
                  <a:rPr lang="en-US" altLang="zh-CN" sz="2400" dirty="0">
                    <a:solidFill>
                      <a:schemeClr val="tx1"/>
                    </a:solidFill>
                  </a:rPr>
                  <a:t>,</a:t>
                </a:r>
                <a:r>
                  <a:rPr lang="zh-CN" altLang="en-US" sz="2400" dirty="0">
                    <a:solidFill>
                      <a:schemeClr val="tx1"/>
                    </a:solidFill>
                  </a:rPr>
                  <a:t>若</a:t>
                </a:r>
                <a14:m>
                  <m:oMath xmlns:m="http://schemas.openxmlformats.org/officeDocument/2006/math">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𝑹</m:t>
                        </m:r>
                      </m:e>
                      <m:sup>
                        <m:r>
                          <a:rPr lang="en-US" altLang="zh-CN" sz="2400" b="1" i="1" smtClean="0">
                            <a:solidFill>
                              <a:schemeClr val="tx1"/>
                            </a:solidFill>
                            <a:latin typeface="Cambria Math"/>
                          </a:rPr>
                          <m:t>𝒏</m:t>
                        </m:r>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oMath>
                </a14:m>
                <a:r>
                  <a:rPr lang="en-US" altLang="zh-CN" sz="2400" dirty="0">
                    <a:solidFill>
                      <a:schemeClr val="tx1"/>
                    </a:solidFill>
                  </a:rPr>
                  <a:t>,</a:t>
                </a:r>
                <a:r>
                  <a:rPr lang="zh-CN" altLang="en-US" sz="2400" dirty="0">
                    <a:solidFill>
                      <a:schemeClr val="tx1"/>
                    </a:solidFill>
                  </a:rPr>
                  <a:t>满足</a:t>
                </a:r>
                <a14:m>
                  <m:oMath xmlns:m="http://schemas.openxmlformats.org/officeDocument/2006/math">
                    <m:sSup>
                      <m:sSupPr>
                        <m:ctrlPr>
                          <a:rPr lang="en-US" altLang="zh-CN" sz="2400" b="1" i="1" smtClean="0">
                            <a:solidFill>
                              <a:schemeClr val="tx1"/>
                            </a:solidFill>
                            <a:latin typeface="Cambria Math" panose="02040503050406030204" pitchFamily="18" charset="0"/>
                          </a:rPr>
                        </m:ctrlPr>
                      </m:sSupPr>
                      <m:e>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e>
                      <m:sup>
                        <m:r>
                          <a:rPr lang="en-US" altLang="zh-CN" sz="2400" b="1" i="1" smtClean="0">
                            <a:solidFill>
                              <a:schemeClr val="tx1"/>
                            </a:solidFill>
                            <a:latin typeface="Cambria Math"/>
                          </a:rPr>
                          <m:t>𝑻</m:t>
                        </m:r>
                      </m:sup>
                    </m:sSup>
                    <m:r>
                      <a:rPr lang="en-US" altLang="zh-CN" sz="2400" b="1" i="1" smtClean="0">
                        <a:solidFill>
                          <a:schemeClr val="tx1"/>
                        </a:solidFill>
                        <a:latin typeface="Cambria Math"/>
                      </a:rPr>
                      <m:t>𝑨</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oMath>
                </a14:m>
                <a:r>
                  <a:rPr lang="en-US" altLang="zh-CN" sz="2400" dirty="0">
                    <a:solidFill>
                      <a:schemeClr val="tx1"/>
                    </a:solidFill>
                  </a:rPr>
                  <a:t>,  </a:t>
                </a:r>
                <a:r>
                  <a:rPr lang="zh-CN" altLang="en-US" sz="2400" dirty="0">
                    <a:solidFill>
                      <a:schemeClr val="tx1"/>
                    </a:solidFill>
                  </a:rPr>
                  <a:t>则</a:t>
                </a:r>
                <a:r>
                  <a:rPr lang="zh-CN" altLang="en-US" sz="2400" dirty="0"/>
                  <a:t>称</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𝟏</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𝟐</m:t>
                            </m:r>
                          </m:e>
                        </m:d>
                      </m:sup>
                    </m:sSup>
                  </m:oMath>
                </a14:m>
                <a:r>
                  <a:rPr lang="zh-CN" altLang="en-US" sz="2400" dirty="0"/>
                  <a:t>关于矩阵</a:t>
                </a:r>
                <a14:m>
                  <m:oMath xmlns:m="http://schemas.openxmlformats.org/officeDocument/2006/math">
                    <m:r>
                      <a:rPr lang="en-US" altLang="zh-CN" sz="2400" dirty="0">
                        <a:latin typeface="Cambria Math"/>
                      </a:rPr>
                      <m:t>𝐴</m:t>
                    </m:r>
                  </m:oMath>
                </a14:m>
                <a:r>
                  <a:rPr lang="zh-CN" altLang="en-US" sz="2400" dirty="0"/>
                  <a:t>共轭</a:t>
                </a:r>
                <a:r>
                  <a:rPr lang="en-US" altLang="zh-CN" sz="2400" dirty="0"/>
                  <a:t>.</a:t>
                </a:r>
                <a:r>
                  <a:rPr lang="zh-CN" altLang="en-US" sz="2400" dirty="0"/>
                  <a:t>若</a:t>
                </a:r>
                <a14:m>
                  <m:oMath xmlns:m="http://schemas.openxmlformats.org/officeDocument/2006/math">
                    <m:r>
                      <a:rPr lang="en-US" altLang="zh-CN" sz="2400">
                        <a:latin typeface="Cambria Math"/>
                      </a:rPr>
                      <m:t>𝒎</m:t>
                    </m:r>
                  </m:oMath>
                </a14:m>
                <a:r>
                  <a:rPr lang="zh-CN" altLang="en-US" sz="2400" dirty="0"/>
                  <a:t>个不同非零向量 </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𝟏</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𝟐</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𝒎</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𝑹</m:t>
                        </m:r>
                      </m:e>
                      <m:sup>
                        <m:r>
                          <a:rPr lang="en-US" altLang="zh-CN" sz="2400">
                            <a:latin typeface="Cambria Math"/>
                          </a:rPr>
                          <m:t>𝒏</m:t>
                        </m:r>
                      </m:sup>
                    </m:sSup>
                    <m:r>
                      <a:rPr lang="en-US" altLang="zh-CN" sz="2400">
                        <a:latin typeface="Cambria Math"/>
                      </a:rPr>
                      <m:t>,</m:t>
                    </m:r>
                    <m:r>
                      <a:rPr lang="en-US" altLang="zh-CN" sz="2400">
                        <a:latin typeface="Cambria Math"/>
                      </a:rPr>
                      <m:t>𝒎</m:t>
                    </m:r>
                    <m:r>
                      <a:rPr lang="en-US" altLang="zh-CN" sz="2400">
                        <a:latin typeface="Cambria Math"/>
                      </a:rPr>
                      <m:t>&lt;</m:t>
                    </m:r>
                    <m:r>
                      <a:rPr lang="en-US" altLang="zh-CN" sz="2400">
                        <a:latin typeface="Cambria Math"/>
                      </a:rPr>
                      <m:t>𝒏</m:t>
                    </m:r>
                  </m:oMath>
                </a14:m>
                <a:r>
                  <a:rPr lang="en-US" altLang="zh-CN" sz="2400" dirty="0"/>
                  <a:t>, </a:t>
                </a:r>
                <a:r>
                  <a:rPr lang="zh-CN" altLang="en-US" sz="2400" dirty="0"/>
                  <a:t>满足</a:t>
                </a:r>
                <a14:m>
                  <m:oMath xmlns:m="http://schemas.openxmlformats.org/officeDocument/2006/math">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𝒊</m:t>
                                </m:r>
                              </m:e>
                            </m:d>
                          </m:sup>
                        </m:sSup>
                      </m:e>
                      <m:sup>
                        <m:r>
                          <a:rPr lang="en-US" altLang="zh-CN" sz="2400">
                            <a:latin typeface="Cambria Math"/>
                          </a:rPr>
                          <m:t>𝑻</m:t>
                        </m:r>
                      </m:sup>
                    </m:sSup>
                    <m:r>
                      <a:rPr lang="en-US" altLang="zh-CN" sz="2400">
                        <a:latin typeface="Cambria Math"/>
                      </a:rPr>
                      <m:t>𝑨</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𝒋</m:t>
                            </m:r>
                          </m:e>
                        </m:d>
                      </m:sup>
                    </m:sSup>
                    <m:r>
                      <a:rPr lang="en-US" altLang="zh-CN" sz="2400">
                        <a:latin typeface="Cambria Math"/>
                      </a:rPr>
                      <m:t>=</m:t>
                    </m:r>
                    <m:r>
                      <a:rPr lang="en-US" altLang="zh-CN" sz="2400">
                        <a:latin typeface="Cambria Math"/>
                      </a:rPr>
                      <m:t>𝟎</m:t>
                    </m:r>
                    <m:r>
                      <a:rPr lang="en-US" altLang="zh-CN" sz="2400">
                        <a:latin typeface="Cambria Math"/>
                      </a:rPr>
                      <m:t>,</m:t>
                    </m:r>
                    <m:r>
                      <a:rPr lang="en-US" altLang="zh-CN" sz="2400">
                        <a:latin typeface="Cambria Math"/>
                      </a:rPr>
                      <m:t>𝒊𝒇</m:t>
                    </m:r>
                    <m:r>
                      <a:rPr lang="en-US" altLang="zh-CN" sz="2400">
                        <a:latin typeface="Cambria Math"/>
                      </a:rPr>
                      <m:t> </m:t>
                    </m:r>
                    <m:r>
                      <a:rPr lang="en-US" altLang="zh-CN" sz="2400">
                        <a:latin typeface="Cambria Math"/>
                      </a:rPr>
                      <m:t>𝒊</m:t>
                    </m:r>
                    <m:r>
                      <a:rPr lang="en-US" altLang="zh-CN" sz="2400">
                        <a:latin typeface="Cambria Math"/>
                      </a:rPr>
                      <m:t>≠</m:t>
                    </m:r>
                    <m:r>
                      <a:rPr lang="en-US" altLang="zh-CN" sz="2400">
                        <a:latin typeface="Cambria Math"/>
                      </a:rPr>
                      <m:t>𝒋</m:t>
                    </m:r>
                  </m:oMath>
                </a14:m>
                <a:r>
                  <a:rPr lang="en-US" altLang="zh-CN" sz="2400" dirty="0"/>
                  <a:t>,</a:t>
                </a:r>
                <a:r>
                  <a:rPr lang="zh-CN" altLang="en-US" sz="2400" dirty="0"/>
                  <a:t>则称这</a:t>
                </a:r>
                <a14:m>
                  <m:oMath xmlns:m="http://schemas.openxmlformats.org/officeDocument/2006/math">
                    <m:r>
                      <a:rPr lang="en-US" altLang="zh-CN" sz="2400">
                        <a:latin typeface="Cambria Math"/>
                      </a:rPr>
                      <m:t>𝒎</m:t>
                    </m:r>
                  </m:oMath>
                </a14:m>
                <a:r>
                  <a:rPr lang="zh-CN" altLang="en-US" sz="2400" dirty="0"/>
                  <a:t>个向量为共轭向量组，或</a:t>
                </a:r>
                <a14:m>
                  <m:oMath xmlns:m="http://schemas.openxmlformats.org/officeDocument/2006/math">
                    <m:r>
                      <a:rPr lang="en-US" altLang="zh-CN" sz="2400" b="1" i="1" smtClean="0">
                        <a:latin typeface="Cambria Math"/>
                      </a:rPr>
                      <m:t>𝑨</m:t>
                    </m:r>
                    <m:r>
                      <a:rPr lang="zh-CN" altLang="en-US" sz="2400" i="1">
                        <a:latin typeface="Cambria Math"/>
                      </a:rPr>
                      <m:t>共</m:t>
                    </m:r>
                    <m:r>
                      <a:rPr lang="zh-CN" altLang="en-US" sz="2400" i="1" smtClean="0">
                        <a:latin typeface="Cambria Math"/>
                      </a:rPr>
                      <m:t>轭</m:t>
                    </m:r>
                  </m:oMath>
                </a14:m>
                <a:r>
                  <a:rPr lang="en-US" altLang="zh-CN" sz="2400" dirty="0"/>
                  <a:t>,</a:t>
                </a:r>
                <a:r>
                  <a:rPr lang="zh-CN" altLang="en-US" sz="2400" dirty="0"/>
                  <a:t>如果</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𝑰</m:t>
                    </m:r>
                  </m:oMath>
                </a14:m>
                <a:r>
                  <a:rPr lang="en-US" altLang="zh-CN" sz="2400" dirty="0"/>
                  <a:t>(</a:t>
                </a:r>
                <a:r>
                  <a:rPr lang="zh-CN" altLang="en-US" sz="2400" dirty="0"/>
                  <a:t>单位矩阵</a:t>
                </a:r>
                <a:r>
                  <a:rPr lang="en-US" altLang="zh-CN" sz="2400" dirty="0"/>
                  <a:t>),</a:t>
                </a:r>
                <a:r>
                  <a:rPr lang="zh-CN" altLang="en-US" sz="2400" dirty="0"/>
                  <a:t>则共轭等价于正交</a:t>
                </a:r>
                <a:endParaRPr lang="en-US" altLang="zh-CN" sz="2400" dirty="0"/>
              </a:p>
              <a:p>
                <a:pPr marL="441325" lvl="1" indent="0">
                  <a:buNone/>
                </a:pPr>
                <a:endParaRPr lang="en-US" altLang="zh-CN" sz="2400" dirty="0"/>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a:stretch>
              </a:blipFill>
            </p:spPr>
            <p:txBody>
              <a:bodyPr/>
              <a:lstStyle/>
              <a:p>
                <a:r>
                  <a:rPr lang="zh-CN" altLang="en-US">
                    <a:noFill/>
                  </a:rPr>
                  <a:t> </a:t>
                </a:r>
                <a:endParaRPr lang="zh-CN" altLang="en-US">
                  <a:noFill/>
                </a:endParaRPr>
              </a:p>
            </p:txBody>
          </p:sp>
        </mc:Fallback>
      </mc:AlternateContent>
      <p:grpSp>
        <p:nvGrpSpPr>
          <p:cNvPr id="5" name="Group 5"/>
          <p:cNvGrpSpPr/>
          <p:nvPr/>
        </p:nvGrpSpPr>
        <p:grpSpPr bwMode="auto">
          <a:xfrm>
            <a:off x="6419800" y="5697414"/>
            <a:ext cx="2133600" cy="1241425"/>
            <a:chOff x="3840" y="1200"/>
            <a:chExt cx="1344" cy="782"/>
          </a:xfrm>
        </p:grpSpPr>
        <p:sp>
          <p:nvSpPr>
            <p:cNvPr id="6" name="Oval 6"/>
            <p:cNvSpPr>
              <a:spLocks noChangeArrowheads="1"/>
            </p:cNvSpPr>
            <p:nvPr/>
          </p:nvSpPr>
          <p:spPr bwMode="auto">
            <a:xfrm>
              <a:off x="3840" y="1200"/>
              <a:ext cx="576" cy="576"/>
            </a:xfrm>
            <a:prstGeom prst="ellipse">
              <a:avLst/>
            </a:prstGeom>
            <a:noFill/>
            <a:ln w="9525">
              <a:solidFill>
                <a:schemeClr val="hlink"/>
              </a:solidFill>
              <a:round/>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V="1">
              <a:off x="4224" y="1440"/>
              <a:ext cx="384" cy="384"/>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flipH="1" flipV="1">
              <a:off x="4176" y="1488"/>
              <a:ext cx="192" cy="192"/>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9"/>
            <p:cNvSpPr txBox="1">
              <a:spLocks noChangeArrowheads="1"/>
            </p:cNvSpPr>
            <p:nvPr/>
          </p:nvSpPr>
          <p:spPr bwMode="auto">
            <a:xfrm>
              <a:off x="4512" y="1680"/>
              <a:ext cx="672" cy="302"/>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2800">
                  <a:ea typeface="楷体_GB2312" pitchFamily="49" charset="-122"/>
                </a:rPr>
                <a:t>正定</a:t>
              </a:r>
            </a:p>
          </p:txBody>
        </p:sp>
      </p:grpSp>
      <p:grpSp>
        <p:nvGrpSpPr>
          <p:cNvPr id="12" name="Group 11"/>
          <p:cNvGrpSpPr/>
          <p:nvPr/>
        </p:nvGrpSpPr>
        <p:grpSpPr>
          <a:xfrm>
            <a:off x="1811289" y="5843464"/>
            <a:ext cx="2455863" cy="909637"/>
            <a:chOff x="1811287" y="5843463"/>
            <a:chExt cx="2455863" cy="909637"/>
          </a:xfrm>
        </p:grpSpPr>
        <p:sp>
          <p:nvSpPr>
            <p:cNvPr id="4" name="Line 4"/>
            <p:cNvSpPr>
              <a:spLocks noChangeShapeType="1"/>
            </p:cNvSpPr>
            <p:nvPr/>
          </p:nvSpPr>
          <p:spPr bwMode="auto">
            <a:xfrm flipV="1">
              <a:off x="2819350" y="5914900"/>
              <a:ext cx="1447800" cy="83820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endParaRPr>
            </a:p>
          </p:txBody>
        </p:sp>
        <p:sp>
          <p:nvSpPr>
            <p:cNvPr id="10" name="Oval 10"/>
            <p:cNvSpPr>
              <a:spLocks noChangeArrowheads="1"/>
            </p:cNvSpPr>
            <p:nvPr/>
          </p:nvSpPr>
          <p:spPr bwMode="auto">
            <a:xfrm>
              <a:off x="1811287" y="5843463"/>
              <a:ext cx="1728788" cy="719137"/>
            </a:xfrm>
            <a:prstGeom prst="ellipse">
              <a:avLst/>
            </a:prstGeom>
            <a:noFill/>
            <a:ln w="38100">
              <a:solidFill>
                <a:schemeClr val="hlink"/>
              </a:solidFill>
              <a:round/>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FF"/>
                </a:solidFill>
              </a:endParaRPr>
            </a:p>
          </p:txBody>
        </p:sp>
        <p:sp>
          <p:nvSpPr>
            <p:cNvPr id="11" name="Line 11"/>
            <p:cNvSpPr>
              <a:spLocks noChangeShapeType="1"/>
            </p:cNvSpPr>
            <p:nvPr/>
          </p:nvSpPr>
          <p:spPr bwMode="auto">
            <a:xfrm>
              <a:off x="2746325" y="6202238"/>
              <a:ext cx="647700" cy="215900"/>
            </a:xfrm>
            <a:prstGeom prst="line">
              <a:avLst/>
            </a:prstGeom>
            <a:noFill/>
            <a:ln w="38100">
              <a:solidFill>
                <a:schemeClr val="hlink"/>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一般的共轭方向法</a:t>
                </a:r>
                <a:r>
                  <a:rPr lang="en-US" altLang="zh-CN" sz="2400" dirty="0"/>
                  <a:t>(General conjugate direction)</a:t>
                </a:r>
              </a:p>
              <a:p>
                <a:pPr lvl="1"/>
                <a:r>
                  <a:rPr lang="en-US" altLang="zh-CN" sz="2000" dirty="0">
                    <a:solidFill>
                      <a:srgbClr val="FF0000"/>
                    </a:solidFill>
                  </a:rPr>
                  <a:t>Step1</a:t>
                </a:r>
                <a:r>
                  <a:rPr lang="en-US" altLang="zh-CN" sz="2000" dirty="0">
                    <a:solidFill>
                      <a:schemeClr val="hlink"/>
                    </a:solidFill>
                  </a:rPr>
                  <a:t>:</a:t>
                </a:r>
                <a:r>
                  <a:rPr lang="zh-CN" altLang="en-US" sz="2400" dirty="0"/>
                  <a:t>给定初始点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𝟎</m:t>
                            </m:r>
                          </m:e>
                        </m:d>
                      </m:sup>
                    </m:sSup>
                    <m:r>
                      <a:rPr lang="en-US" altLang="zh-CN" sz="2400" b="1" i="1" smtClean="0">
                        <a:latin typeface="Cambria Math"/>
                      </a:rPr>
                      <m:t>,</m:t>
                    </m:r>
                    <m:r>
                      <a:rPr lang="en-US" altLang="zh-CN" sz="2400" b="1" i="1" smtClean="0">
                        <a:latin typeface="Cambria Math"/>
                      </a:rPr>
                      <m:t>𝝐</m:t>
                    </m:r>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oMath>
                </a14:m>
                <a:r>
                  <a:rPr lang="en-US" altLang="zh-CN" sz="2400" dirty="0"/>
                  <a:t>, </a:t>
                </a:r>
                <a:r>
                  <a:rPr lang="zh-CN" altLang="en-US" sz="2400" dirty="0"/>
                  <a:t>计算</a:t>
                </a:r>
                <a14:m>
                  <m:oMath xmlns:m="http://schemas.openxmlformats.org/officeDocument/2006/math">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r>
                              <a:rPr lang="zh-CN" altLang="en-US" sz="2400">
                                <a:latin typeface="Cambria Math"/>
                              </a:rPr>
                              <m:t>​</m:t>
                            </m:r>
                          </m:e>
                        </m:d>
                      </m:e>
                      <m:sub>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sub>
                    </m:sSub>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r>
                      <a:rPr lang="en-US" altLang="zh-CN" sz="2400" b="1" i="1" smtClean="0">
                        <a:latin typeface="Cambria Math"/>
                      </a:rPr>
                      <m:t>)</m:t>
                    </m:r>
                  </m:oMath>
                </a14:m>
                <a:r>
                  <a:rPr lang="en-US" altLang="zh-CN" sz="2400" dirty="0"/>
                  <a:t>,</a:t>
                </a:r>
                <a:r>
                  <a:rPr lang="zh-CN" altLang="en-US" sz="2400" dirty="0"/>
                  <a:t>再计算方向</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e>
                      <m:sup>
                        <m:r>
                          <a:rPr lang="en-US" altLang="zh-CN" sz="2400" b="1" i="1" smtClean="0">
                            <a:latin typeface="Cambria Math"/>
                          </a:rPr>
                          <m:t>𝑻</m:t>
                        </m:r>
                      </m:sup>
                    </m:sSup>
                    <m:sSup>
                      <m:sSupPr>
                        <m:ctrlPr>
                          <a:rPr lang="en-US" altLang="zh-CN" sz="2400" b="1" i="1" smtClean="0">
                            <a:latin typeface="Cambria Math" panose="02040503050406030204" pitchFamily="18" charset="0"/>
                          </a:rPr>
                        </m:ctrlPr>
                      </m:sSupPr>
                      <m:e>
                        <m:r>
                          <a:rPr lang="en-US" altLang="zh-CN" sz="2400" b="1" i="1" smtClean="0">
                            <a:latin typeface="Cambria Math"/>
                          </a:rPr>
                          <m:t>𝒈</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r>
                      <a:rPr lang="en-US" altLang="zh-CN" sz="2400" b="1" i="1" smtClean="0">
                        <a:latin typeface="Cambria Math"/>
                      </a:rPr>
                      <m:t>&lt;</m:t>
                    </m:r>
                    <m:r>
                      <a:rPr lang="en-US" altLang="zh-CN" sz="2400" b="1" i="1" smtClean="0">
                        <a:latin typeface="Cambria Math"/>
                      </a:rPr>
                      <m:t>𝟎</m:t>
                    </m:r>
                  </m:oMath>
                </a14:m>
                <a:r>
                  <a:rPr lang="en-US" altLang="zh-CN" sz="2400" dirty="0"/>
                  <a:t>;</a:t>
                </a:r>
              </a:p>
              <a:p>
                <a:pPr lvl="1"/>
                <a:r>
                  <a:rPr lang="en-US" altLang="zh-CN" sz="2000" dirty="0">
                    <a:solidFill>
                      <a:srgbClr val="FF0000"/>
                    </a:solidFill>
                  </a:rPr>
                  <a:t>Step2:</a:t>
                </a:r>
                <a:r>
                  <a:rPr lang="en-US" altLang="zh-CN" sz="2400" dirty="0"/>
                  <a:t> </a:t>
                </a:r>
                <a:r>
                  <a:rPr lang="zh-CN" altLang="en-US" sz="2400" dirty="0"/>
                  <a:t>若</a:t>
                </a:r>
                <a14:m>
                  <m:oMath xmlns:m="http://schemas.openxmlformats.org/officeDocument/2006/math">
                    <m:d>
                      <m:dPr>
                        <m:begChr m:val="‖"/>
                        <m:endChr m:val="‖"/>
                        <m:ctrlPr>
                          <a:rPr lang="en-US" altLang="zh-CN" sz="2400"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𝒈</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r>
                      <a:rPr lang="en-US" altLang="zh-CN" sz="2400" b="1" i="1" smtClean="0">
                        <a:latin typeface="Cambria Math"/>
                      </a:rPr>
                      <m:t>≤</m:t>
                    </m:r>
                    <m:r>
                      <a:rPr lang="en-US" altLang="zh-CN" sz="2400" b="1" i="1" smtClean="0">
                        <a:latin typeface="Cambria Math"/>
                      </a:rPr>
                      <m:t>𝝐</m:t>
                    </m:r>
                    <m:r>
                      <a:rPr lang="en-US" altLang="zh-CN" sz="2400" b="1" i="1" smtClean="0">
                        <a:latin typeface="Cambria Math"/>
                      </a:rPr>
                      <m:t> , </m:t>
                    </m:r>
                    <m:r>
                      <a:rPr lang="zh-CN" altLang="en-US" sz="2400" i="1">
                        <a:latin typeface="Cambria Math"/>
                      </a:rPr>
                      <m:t>终止</m:t>
                    </m:r>
                  </m:oMath>
                </a14:m>
                <a:endParaRPr lang="en-US" altLang="zh-CN" sz="2400" dirty="0"/>
              </a:p>
              <a:p>
                <a:pPr lvl="1"/>
                <a:r>
                  <a:rPr lang="en-US" altLang="zh-CN" sz="2000" dirty="0">
                    <a:solidFill>
                      <a:srgbClr val="FF0000"/>
                    </a:solidFill>
                  </a:rPr>
                  <a:t>Step3: </a:t>
                </a:r>
                <a:r>
                  <a:rPr lang="zh-CN" altLang="en-US" sz="2400" dirty="0"/>
                  <a:t>计算步长因子</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𝒌</m:t>
                        </m:r>
                      </m:sub>
                    </m:sSub>
                  </m:oMath>
                </a14:m>
                <a:r>
                  <a:rPr lang="zh-CN" altLang="en-US" sz="2400" dirty="0"/>
                  <a:t>，令</a:t>
                </a:r>
                <a14:m>
                  <m:oMath xmlns:m="http://schemas.openxmlformats.org/officeDocument/2006/math">
                    <m:sSup>
                      <m:sSupPr>
                        <m:ctrlPr>
                          <a:rPr lang="en-US" altLang="zh-CN" sz="2400" i="1" smtClean="0">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r>
                              <a:rPr lang="en-US" altLang="zh-CN" sz="2400" i="1">
                                <a:solidFill>
                                  <a:srgbClr val="0000FF"/>
                                </a:solidFill>
                                <a:latin typeface="Cambria Math"/>
                              </a:rPr>
                              <m:t>+</m:t>
                            </m:r>
                            <m:r>
                              <a:rPr lang="en-US" altLang="zh-CN" sz="2400" i="1">
                                <a:solidFill>
                                  <a:srgbClr val="0000FF"/>
                                </a:solidFill>
                                <a:latin typeface="Cambria Math"/>
                              </a:rPr>
                              <m:t>𝟏</m:t>
                            </m:r>
                          </m:e>
                        </m:d>
                      </m:sup>
                    </m:sSup>
                    <m:r>
                      <a:rPr lang="en-US" altLang="zh-CN" sz="2400" i="1">
                        <a:solidFill>
                          <a:srgbClr val="0000FF"/>
                        </a:solidFill>
                        <a:latin typeface="Cambria Math"/>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oMath>
                </a14:m>
                <a:r>
                  <a:rPr lang="zh-CN" altLang="en-US" sz="2400" dirty="0">
                    <a:solidFill>
                      <a:srgbClr val="0000FF"/>
                    </a:solidFill>
                  </a:rPr>
                  <a:t>，</a:t>
                </a:r>
                <a:r>
                  <a:rPr lang="en-US" altLang="zh-CN" sz="2400" dirty="0">
                    <a:solidFill>
                      <a:srgbClr val="0000FF"/>
                    </a:solidFill>
                  </a:rPr>
                  <a:t> </a:t>
                </a:r>
                <a14:m>
                  <m:oMath xmlns:m="http://schemas.openxmlformats.org/officeDocument/2006/math">
                    <m:d>
                      <m:dPr>
                        <m:begChr m:val="{"/>
                        <m:endChr m:val=""/>
                        <m:ctrlPr>
                          <a:rPr lang="en-US" altLang="zh-CN" sz="2400" i="1">
                            <a:solidFill>
                              <a:srgbClr val="0000FF"/>
                            </a:solidFill>
                            <a:latin typeface="Cambria Math" panose="02040503050406030204" pitchFamily="18" charset="0"/>
                          </a:rPr>
                        </m:ctrlPr>
                      </m:dPr>
                      <m:e>
                        <m:eqArr>
                          <m:eqArrPr>
                            <m:ctrlPr>
                              <a:rPr lang="en-US" altLang="zh-CN" sz="2400" i="1">
                                <a:solidFill>
                                  <a:srgbClr val="0000FF"/>
                                </a:solidFill>
                                <a:latin typeface="Cambria Math" panose="02040503050406030204" pitchFamily="18" charset="0"/>
                              </a:rPr>
                            </m:ctrlPr>
                          </m:eqArrPr>
                          <m:e>
                            <m:r>
                              <a:rPr lang="en-US" altLang="zh-CN" sz="2400" i="1">
                                <a:solidFill>
                                  <a:srgbClr val="0000FF"/>
                                </a:solidFill>
                                <a:latin typeface="Cambria Math"/>
                              </a:rPr>
                              <m:t>𝒇</m:t>
                            </m:r>
                            <m:d>
                              <m:dPr>
                                <m:ctrlPr>
                                  <a:rPr lang="en-US" altLang="zh-CN" sz="2400" i="1">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d>
                            <m:r>
                              <a:rPr lang="en-US" altLang="zh-CN" sz="2400" i="1">
                                <a:solidFill>
                                  <a:srgbClr val="0000FF"/>
                                </a:solidFill>
                                <a:latin typeface="Cambria Math"/>
                              </a:rPr>
                              <m:t>=</m:t>
                            </m:r>
                            <m:r>
                              <a:rPr lang="en-US" altLang="zh-CN" sz="2400" i="1">
                                <a:solidFill>
                                  <a:srgbClr val="0000FF"/>
                                </a:solidFill>
                                <a:latin typeface="Cambria Math"/>
                              </a:rPr>
                              <m:t>𝒎𝒊</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𝒏</m:t>
                                </m:r>
                              </m:e>
                              <m:sub>
                                <m:r>
                                  <a:rPr lang="en-US" altLang="zh-CN" sz="2400" i="1">
                                    <a:solidFill>
                                      <a:srgbClr val="0000FF"/>
                                    </a:solidFill>
                                    <a:latin typeface="Cambria Math"/>
                                  </a:rPr>
                                  <m:t>𝝀</m:t>
                                </m:r>
                              </m:sub>
                            </m:sSub>
                            <m:r>
                              <a:rPr lang="en-US" altLang="zh-CN" sz="2400" i="1">
                                <a:solidFill>
                                  <a:srgbClr val="0000FF"/>
                                </a:solidFill>
                                <a:latin typeface="Cambria Math"/>
                              </a:rPr>
                              <m:t>𝒇</m:t>
                            </m:r>
                            <m:d>
                              <m:dPr>
                                <m:ctrlPr>
                                  <a:rPr lang="en-US" altLang="zh-CN" sz="2400" i="1">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r>
                                  <a:rPr lang="en-US" altLang="zh-CN" sz="2400" i="1">
                                    <a:solidFill>
                                      <a:srgbClr val="0000FF"/>
                                    </a:solidFill>
                                    <a:latin typeface="Cambria Math"/>
                                  </a:rPr>
                                  <m:t>𝝀</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d>
                          </m:e>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r>
                                      <a:rPr lang="en-US" altLang="zh-CN" sz="2400" i="1">
                                        <a:solidFill>
                                          <a:srgbClr val="0000FF"/>
                                        </a:solidFill>
                                        <a:latin typeface="Cambria Math"/>
                                      </a:rPr>
                                      <m:t>+</m:t>
                                    </m:r>
                                    <m:r>
                                      <a:rPr lang="en-US" altLang="zh-CN" sz="2400" i="1">
                                        <a:solidFill>
                                          <a:srgbClr val="0000FF"/>
                                        </a:solidFill>
                                        <a:latin typeface="Cambria Math"/>
                                      </a:rPr>
                                      <m:t>𝟏</m:t>
                                    </m:r>
                                  </m:e>
                                </m:d>
                              </m:sup>
                            </m:sSup>
                            <m:r>
                              <a:rPr lang="en-US" altLang="zh-CN" sz="2400" i="1">
                                <a:solidFill>
                                  <a:srgbClr val="0000FF"/>
                                </a:solidFill>
                                <a:latin typeface="Cambria Math"/>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eqArr>
                      </m:e>
                    </m:d>
                    <m:r>
                      <a:rPr lang="en-US" altLang="zh-CN" sz="2400" i="1">
                        <a:solidFill>
                          <a:srgbClr val="0000FF"/>
                        </a:solidFill>
                        <a:latin typeface="Cambria Math"/>
                      </a:rPr>
                      <m:t> </m:t>
                    </m:r>
                  </m:oMath>
                </a14:m>
                <a:r>
                  <a:rPr lang="en-US" altLang="zh-CN" sz="2400" dirty="0"/>
                  <a:t>;</a:t>
                </a:r>
              </a:p>
              <a:p>
                <a:pPr lvl="1"/>
                <a:r>
                  <a:rPr lang="en-US" altLang="zh-CN" sz="2000" dirty="0">
                    <a:solidFill>
                      <a:srgbClr val="FF0000"/>
                    </a:solidFill>
                  </a:rPr>
                  <a:t>Step4:</a:t>
                </a:r>
                <a:r>
                  <a:rPr lang="zh-CN" altLang="en-US" sz="2400" dirty="0"/>
                  <a:t>通过某种共轭方向法计算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en-US" altLang="zh-CN" sz="2000" dirty="0"/>
                  <a:t>,</a:t>
                </a:r>
                <a:r>
                  <a:rPr lang="zh-CN" altLang="en-US" sz="2000" dirty="0"/>
                  <a:t>使得</a:t>
                </a:r>
                <a14:m>
                  <m:oMath xmlns:m="http://schemas.openxmlformats.org/officeDocument/2006/math">
                    <m:sSup>
                      <m:sSupPr>
                        <m:ctrlPr>
                          <a:rPr lang="en-US" altLang="zh-CN" sz="2000" b="1" i="1" smtClean="0">
                            <a:latin typeface="Cambria Math" panose="02040503050406030204" pitchFamily="18" charset="0"/>
                          </a:rPr>
                        </m:ctrlPr>
                      </m:sSupPr>
                      <m:e>
                        <m:sSup>
                          <m:sSupPr>
                            <m:ctrlPr>
                              <a:rPr lang="en-US" altLang="zh-CN" sz="2000" b="1" i="1" smtClean="0">
                                <a:latin typeface="Cambria Math" panose="02040503050406030204" pitchFamily="18" charset="0"/>
                              </a:rPr>
                            </m:ctrlPr>
                          </m:sSupPr>
                          <m:e>
                            <m:r>
                              <a:rPr lang="en-US" altLang="zh-CN" sz="2000" b="1" i="1" smtClean="0">
                                <a:latin typeface="Cambria Math"/>
                              </a:rPr>
                              <m:t>𝒑</m:t>
                            </m:r>
                          </m:e>
                          <m:sup>
                            <m:d>
                              <m:dPr>
                                <m:ctrlPr>
                                  <a:rPr lang="en-US" altLang="zh-CN" sz="2000" b="1" i="1" smtClean="0">
                                    <a:latin typeface="Cambria Math" panose="02040503050406030204" pitchFamily="18" charset="0"/>
                                  </a:rPr>
                                </m:ctrlPr>
                              </m:dPr>
                              <m:e>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e>
                            </m:d>
                          </m:sup>
                        </m:sSup>
                      </m:e>
                      <m:sup>
                        <m:r>
                          <a:rPr lang="en-US" altLang="zh-CN" sz="2000" b="1" i="1" smtClean="0">
                            <a:latin typeface="Cambria Math"/>
                          </a:rPr>
                          <m:t>𝑻</m:t>
                        </m:r>
                      </m:sup>
                    </m:sSup>
                    <m:r>
                      <a:rPr lang="en-US" altLang="zh-CN" sz="2000" b="1" i="1" smtClean="0">
                        <a:latin typeface="Cambria Math"/>
                      </a:rPr>
                      <m:t>𝑮</m:t>
                    </m:r>
                    <m:sSup>
                      <m:sSupPr>
                        <m:ctrlPr>
                          <a:rPr lang="en-US" altLang="zh-CN" sz="2000" b="1" i="1" smtClean="0">
                            <a:latin typeface="Cambria Math" panose="02040503050406030204" pitchFamily="18" charset="0"/>
                          </a:rPr>
                        </m:ctrlPr>
                      </m:sSupPr>
                      <m:e>
                        <m:r>
                          <a:rPr lang="en-US" altLang="zh-CN" sz="2000" b="1" i="1" smtClean="0">
                            <a:latin typeface="Cambria Math"/>
                          </a:rPr>
                          <m:t>𝒑</m:t>
                        </m:r>
                      </m:e>
                      <m:sup>
                        <m:d>
                          <m:dPr>
                            <m:ctrlPr>
                              <a:rPr lang="en-US" altLang="zh-CN" sz="2000" b="1" i="1" smtClean="0">
                                <a:latin typeface="Cambria Math" panose="02040503050406030204" pitchFamily="18" charset="0"/>
                              </a:rPr>
                            </m:ctrlPr>
                          </m:dPr>
                          <m:e>
                            <m:r>
                              <a:rPr lang="en-US" altLang="zh-CN" sz="2000" b="1" i="1" smtClean="0">
                                <a:latin typeface="Cambria Math"/>
                              </a:rPr>
                              <m:t>𝒋</m:t>
                            </m:r>
                          </m:e>
                        </m:d>
                      </m:sup>
                    </m:sSup>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 </m:t>
                    </m:r>
                    <m:r>
                      <a:rPr lang="en-US" altLang="zh-CN" sz="2000" b="1" i="1" smtClean="0">
                        <a:latin typeface="Cambria Math"/>
                      </a:rPr>
                      <m:t>𝒌</m:t>
                    </m:r>
                  </m:oMath>
                </a14:m>
                <a:endParaRPr lang="en-US" altLang="zh-CN" sz="2000" dirty="0"/>
              </a:p>
              <a:p>
                <a:pPr lvl="1"/>
                <a:r>
                  <a:rPr lang="en-US" altLang="zh-CN" sz="2000" dirty="0">
                    <a:solidFill>
                      <a:srgbClr val="FF0000"/>
                    </a:solidFill>
                  </a:rPr>
                  <a:t>Step5:</a:t>
                </a:r>
                <a:r>
                  <a:rPr lang="en-US" altLang="zh-CN" sz="2000" dirty="0"/>
                  <a:t> </a:t>
                </a:r>
                <a:r>
                  <a:rPr lang="zh-CN" altLang="en-US" sz="2000" dirty="0"/>
                  <a:t>令</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 </a:t>
                </a:r>
                <a:r>
                  <a:rPr lang="en-US" altLang="zh-CN" sz="2000" dirty="0" err="1"/>
                  <a:t>Goto</a:t>
                </a:r>
                <a:r>
                  <a:rPr lang="en-US" altLang="zh-CN" sz="2000" dirty="0"/>
                  <a:t> Step2</a:t>
                </a:r>
              </a:p>
              <a:p>
                <a:r>
                  <a:rPr lang="zh-CN" altLang="en-US" sz="2800" dirty="0"/>
                  <a:t>共轭方向法基本定理：对于正定次函数，</a:t>
                </a:r>
                <a:r>
                  <a:rPr lang="en-US" altLang="zh-CN" sz="2800" dirty="0"/>
                  <a:t>GCD</a:t>
                </a:r>
                <a:r>
                  <a:rPr lang="zh-CN" altLang="en-US" sz="2800" dirty="0"/>
                  <a:t>方法至多经</a:t>
                </a:r>
                <a:r>
                  <a:rPr lang="en-US" altLang="zh-CN" sz="2800" i="1" dirty="0"/>
                  <a:t>n</a:t>
                </a:r>
                <a:r>
                  <a:rPr lang="zh-CN" altLang="en-US" sz="2800" dirty="0"/>
                  <a:t>步精确线性搜索终止</a:t>
                </a:r>
                <a:endParaRPr lang="en-US" altLang="zh-CN" sz="2800" dirty="0"/>
              </a:p>
              <a:p>
                <a:pPr marL="441325" lvl="1" indent="0">
                  <a:buNone/>
                </a:pPr>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193"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当</a:t>
                </a:r>
                <a:r>
                  <a:rPr lang="en-US" altLang="zh-CN" sz="3200" i="1" dirty="0"/>
                  <a:t>d</a:t>
                </a:r>
                <a:r>
                  <a:rPr lang="en-US" altLang="zh-CN" sz="3200" baseline="30000" dirty="0"/>
                  <a:t>(1)</a:t>
                </a:r>
                <a:r>
                  <a:rPr lang="en-US" altLang="zh-CN" sz="3200" dirty="0"/>
                  <a:t>,</a:t>
                </a:r>
                <a:r>
                  <a:rPr lang="en-US" altLang="zh-CN" sz="3200" i="1" dirty="0"/>
                  <a:t>d</a:t>
                </a:r>
                <a:r>
                  <a:rPr lang="en-US" altLang="zh-CN" sz="3200" baseline="30000" dirty="0"/>
                  <a:t>(2)</a:t>
                </a:r>
                <a:r>
                  <a:rPr lang="en-US" altLang="zh-CN" sz="3200" dirty="0"/>
                  <a:t>, …,</a:t>
                </a:r>
                <a:r>
                  <a:rPr lang="en-US" altLang="zh-CN" sz="3200" i="1" dirty="0"/>
                  <a:t>d</a:t>
                </a:r>
                <a:r>
                  <a:rPr lang="en-US" altLang="zh-CN" sz="3200" baseline="30000" dirty="0"/>
                  <a:t>(</a:t>
                </a:r>
                <a:r>
                  <a:rPr lang="en-US" altLang="zh-CN" sz="3200" i="1" baseline="30000" dirty="0"/>
                  <a:t>m</a:t>
                </a:r>
                <a:r>
                  <a:rPr lang="en-US" altLang="zh-CN" sz="3200" baseline="30000" dirty="0"/>
                  <a:t>)</a:t>
                </a:r>
                <a:r>
                  <a:rPr lang="en-US" altLang="zh-CN" sz="3200" dirty="0"/>
                  <a:t> </a:t>
                </a:r>
                <a:r>
                  <a:rPr lang="zh-CN" altLang="en-US" sz="3200" dirty="0"/>
                  <a:t>关于正定矩阵</a:t>
                </a:r>
                <a:r>
                  <a:rPr lang="en-US" altLang="zh-CN" sz="3200" i="1" dirty="0"/>
                  <a:t>A</a:t>
                </a:r>
                <a:r>
                  <a:rPr lang="zh-CN" altLang="en-US" sz="3200" dirty="0"/>
                  <a:t>两两共轭时， </a:t>
                </a:r>
                <a:r>
                  <a:rPr lang="en-US" altLang="zh-CN" sz="3600" i="1" dirty="0"/>
                  <a:t>d</a:t>
                </a:r>
                <a:r>
                  <a:rPr lang="en-US" altLang="zh-CN" sz="3600" baseline="30000" dirty="0"/>
                  <a:t>(1)</a:t>
                </a:r>
                <a:r>
                  <a:rPr lang="en-US" altLang="zh-CN" sz="3600" dirty="0"/>
                  <a:t>,</a:t>
                </a:r>
                <a:r>
                  <a:rPr lang="en-US" altLang="zh-CN" sz="3600" i="1" dirty="0"/>
                  <a:t>d</a:t>
                </a:r>
                <a:r>
                  <a:rPr lang="en-US" altLang="zh-CN" sz="3600" baseline="30000" dirty="0"/>
                  <a:t>(2)</a:t>
                </a:r>
                <a:r>
                  <a:rPr lang="en-US" altLang="zh-CN" sz="3600" dirty="0"/>
                  <a:t>, …,</a:t>
                </a:r>
                <a:r>
                  <a:rPr lang="en-US" altLang="zh-CN" sz="3600" i="1" dirty="0"/>
                  <a:t>d</a:t>
                </a:r>
                <a:r>
                  <a:rPr lang="en-US" altLang="zh-CN" sz="3600" baseline="30000" dirty="0"/>
                  <a:t>(</a:t>
                </a:r>
                <a:r>
                  <a:rPr lang="en-US" altLang="zh-CN" sz="3600" i="1" baseline="30000" dirty="0"/>
                  <a:t>m</a:t>
                </a:r>
                <a:r>
                  <a:rPr lang="en-US" altLang="zh-CN" sz="3600" baseline="30000" dirty="0"/>
                  <a:t>)</a:t>
                </a:r>
                <a:r>
                  <a:rPr lang="en-US" altLang="zh-CN" sz="3600" dirty="0"/>
                  <a:t> </a:t>
                </a:r>
                <a:r>
                  <a:rPr lang="zh-CN" altLang="en-US" sz="3600" dirty="0"/>
                  <a:t>线性无关</a:t>
                </a:r>
                <a:endParaRPr lang="en-US" altLang="zh-CN" sz="3600" dirty="0"/>
              </a:p>
              <a:p>
                <a:pPr lvl="1"/>
                <a:r>
                  <a:rPr lang="zh-CN" altLang="en-US" sz="3200" dirty="0">
                    <a:solidFill>
                      <a:schemeClr val="hlink"/>
                    </a:solidFill>
                  </a:rPr>
                  <a:t>证明</a:t>
                </a:r>
                <a:r>
                  <a:rPr lang="en-US" altLang="zh-CN" sz="3200" dirty="0">
                    <a:solidFill>
                      <a:schemeClr val="hlink"/>
                    </a:solidFill>
                  </a:rPr>
                  <a:t>:</a:t>
                </a:r>
                <a:r>
                  <a:rPr lang="zh-CN" altLang="en-US" sz="3200" dirty="0"/>
                  <a:t>设</a:t>
                </a:r>
                <a14:m>
                  <m:oMath xmlns:m="http://schemas.openxmlformats.org/officeDocument/2006/math">
                    <m:r>
                      <a:rPr lang="en-US" altLang="zh-CN" sz="3200" b="1" i="1" dirty="0" smtClean="0">
                        <a:latin typeface="Cambria Math"/>
                      </a:rPr>
                      <m:t>𝒅</m:t>
                    </m:r>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𝟏</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𝟏</m:t>
                            </m:r>
                          </m:e>
                        </m:d>
                      </m:sup>
                    </m:sSup>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𝟐</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𝟐</m:t>
                            </m:r>
                          </m:e>
                        </m:d>
                      </m:sup>
                    </m:sSup>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𝒎</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𝒎</m:t>
                            </m:r>
                          </m:e>
                        </m:d>
                      </m:sup>
                    </m:sSup>
                    <m:r>
                      <a:rPr lang="en-US" altLang="zh-CN" sz="3200" i="1" dirty="0">
                        <a:latin typeface="Cambria Math"/>
                      </a:rPr>
                      <m:t>=0</m:t>
                    </m:r>
                  </m:oMath>
                </a14:m>
                <a:r>
                  <a:rPr lang="en-US" altLang="zh-CN" sz="3200" i="1" dirty="0"/>
                  <a:t>, </a:t>
                </a:r>
                <a14:m>
                  <m:oMath xmlns:m="http://schemas.openxmlformats.org/officeDocument/2006/math">
                    <m:r>
                      <a:rPr lang="en-US" altLang="zh-CN" sz="3200" b="1" i="1" smtClean="0">
                        <a:latin typeface="Cambria Math"/>
                      </a:rPr>
                      <m:t>∀</m:t>
                    </m:r>
                    <m:r>
                      <a:rPr lang="en-US" altLang="zh-CN" sz="3200" b="1" i="1" smtClean="0">
                        <a:latin typeface="Cambria Math"/>
                      </a:rPr>
                      <m:t>𝒋</m:t>
                    </m:r>
                    <m:r>
                      <a:rPr lang="en-US" altLang="zh-CN" sz="3200" b="1" i="1" smtClean="0">
                        <a:latin typeface="Cambria Math"/>
                      </a:rPr>
                      <m:t>=</m:t>
                    </m:r>
                    <m:r>
                      <a:rPr lang="en-US" altLang="zh-CN" sz="3200" b="1" i="1" smtClean="0">
                        <a:latin typeface="Cambria Math"/>
                      </a:rPr>
                      <m:t>𝟏</m:t>
                    </m:r>
                    <m:r>
                      <a:rPr lang="en-US" altLang="zh-CN" sz="3200" b="1" i="1" smtClean="0">
                        <a:latin typeface="Cambria Math"/>
                      </a:rPr>
                      <m:t>,</m:t>
                    </m:r>
                    <m:r>
                      <a:rPr lang="en-US" altLang="zh-CN" sz="3200" b="1" i="1" smtClean="0">
                        <a:latin typeface="Cambria Math"/>
                      </a:rPr>
                      <m:t>𝟐</m:t>
                    </m:r>
                    <m:r>
                      <a:rPr lang="en-US" altLang="zh-CN" sz="3200" b="1" i="1" smtClean="0">
                        <a:latin typeface="Cambria Math"/>
                      </a:rPr>
                      <m:t>,⋯,</m:t>
                    </m:r>
                    <m:r>
                      <a:rPr lang="en-US" altLang="zh-CN" sz="3200" b="1" i="1" smtClean="0">
                        <a:latin typeface="Cambria Math"/>
                      </a:rPr>
                      <m:t>𝒎</m:t>
                    </m:r>
                    <m:r>
                      <a:rPr lang="en-US" altLang="zh-CN" sz="3200" b="1" i="1" smtClean="0">
                        <a:latin typeface="Cambria Math"/>
                      </a:rPr>
                      <m:t>,</m:t>
                    </m:r>
                    <m:sSup>
                      <m:sSupPr>
                        <m:ctrlPr>
                          <a:rPr lang="en-US" altLang="zh-CN" sz="3200" b="1" i="1" smtClean="0">
                            <a:latin typeface="Cambria Math" panose="02040503050406030204" pitchFamily="18" charset="0"/>
                          </a:rPr>
                        </m:ctrlPr>
                      </m:sSupPr>
                      <m:e>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e>
                      <m:sup>
                        <m:r>
                          <a:rPr lang="en-US" altLang="zh-CN" sz="3200" b="1" i="1" smtClean="0">
                            <a:latin typeface="Cambria Math"/>
                          </a:rPr>
                          <m:t>𝑻</m:t>
                        </m:r>
                      </m:sup>
                    </m:sSup>
                    <m:r>
                      <a:rPr lang="en-US" altLang="zh-CN" sz="3200" b="1" i="1" smtClean="0">
                        <a:latin typeface="Cambria Math"/>
                      </a:rPr>
                      <m:t>𝑨𝒅</m:t>
                    </m:r>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𝜶</m:t>
                        </m:r>
                      </m:e>
                      <m:sub>
                        <m:r>
                          <a:rPr lang="en-US" altLang="zh-CN" sz="3200" b="1" i="1" smtClean="0">
                            <a:latin typeface="Cambria Math"/>
                          </a:rPr>
                          <m:t>𝒋</m:t>
                        </m:r>
                      </m:sub>
                    </m:sSub>
                    <m:sSup>
                      <m:sSupPr>
                        <m:ctrlPr>
                          <a:rPr lang="en-US" altLang="zh-CN" sz="3200" b="1" i="1" smtClean="0">
                            <a:latin typeface="Cambria Math" panose="02040503050406030204" pitchFamily="18" charset="0"/>
                          </a:rPr>
                        </m:ctrlPr>
                      </m:sSupPr>
                      <m:e>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e>
                      <m:sup>
                        <m:r>
                          <a:rPr lang="en-US" altLang="zh-CN" sz="3200" b="1" i="1" smtClean="0">
                            <a:latin typeface="Cambria Math"/>
                          </a:rPr>
                          <m:t>𝑻</m:t>
                        </m:r>
                      </m:sup>
                    </m:sSup>
                    <m:r>
                      <a:rPr lang="en-US" altLang="zh-CN" sz="3200" b="1" i="1" smtClean="0">
                        <a:latin typeface="Cambria Math"/>
                      </a:rPr>
                      <m:t>𝑨</m:t>
                    </m:r>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r>
                      <a:rPr lang="en-US" altLang="zh-CN" sz="3200" b="1" i="1" smtClean="0">
                        <a:latin typeface="Cambria Math"/>
                      </a:rPr>
                      <m:t>=</m:t>
                    </m:r>
                    <m:r>
                      <a:rPr lang="en-US" altLang="zh-CN" sz="3200" b="1" i="1" smtClean="0">
                        <a:latin typeface="Cambria Math"/>
                      </a:rPr>
                      <m:t>𝟎</m:t>
                    </m:r>
                  </m:oMath>
                </a14:m>
                <a:r>
                  <a:rPr lang="en-US" altLang="zh-CN" sz="3600" i="1" dirty="0">
                    <a:solidFill>
                      <a:schemeClr val="tx1"/>
                    </a:solidFill>
                  </a:rPr>
                  <a:t>             </a:t>
                </a:r>
                <a:r>
                  <a:rPr lang="zh-CN" altLang="en-US" sz="3600" dirty="0">
                    <a:solidFill>
                      <a:schemeClr val="tx1"/>
                    </a:solidFill>
                  </a:rPr>
                  <a:t>从而</a:t>
                </a:r>
                <a14:m>
                  <m:oMath xmlns:m="http://schemas.openxmlformats.org/officeDocument/2006/math">
                    <m:sSub>
                      <m:sSubPr>
                        <m:ctrlPr>
                          <a:rPr lang="en-US" altLang="zh-CN" sz="3600" b="1" i="1" smtClean="0">
                            <a:solidFill>
                              <a:schemeClr val="tx1"/>
                            </a:solidFill>
                            <a:latin typeface="Cambria Math" panose="02040503050406030204" pitchFamily="18" charset="0"/>
                          </a:rPr>
                        </m:ctrlPr>
                      </m:sSubPr>
                      <m:e>
                        <m:r>
                          <a:rPr lang="en-US" altLang="zh-CN" sz="3600" b="1" i="1" smtClean="0">
                            <a:solidFill>
                              <a:schemeClr val="tx1"/>
                            </a:solidFill>
                            <a:latin typeface="Cambria Math"/>
                          </a:rPr>
                          <m:t>𝜶</m:t>
                        </m:r>
                      </m:e>
                      <m:sub>
                        <m:r>
                          <a:rPr lang="en-US" altLang="zh-CN" sz="3600" b="1" i="1" smtClean="0">
                            <a:solidFill>
                              <a:schemeClr val="tx1"/>
                            </a:solidFill>
                            <a:latin typeface="Cambria Math"/>
                          </a:rPr>
                          <m:t>𝒋</m:t>
                        </m:r>
                      </m:sub>
                    </m:sSub>
                    <m:r>
                      <a:rPr lang="en-US" altLang="zh-CN" sz="3600" b="1" i="1" smtClean="0">
                        <a:solidFill>
                          <a:schemeClr val="tx1"/>
                        </a:solidFill>
                        <a:latin typeface="Cambria Math"/>
                      </a:rPr>
                      <m:t>=</m:t>
                    </m:r>
                    <m:r>
                      <a:rPr lang="en-US" altLang="zh-CN" sz="3600" b="1" i="1" smtClean="0">
                        <a:solidFill>
                          <a:schemeClr val="tx1"/>
                        </a:solidFill>
                        <a:latin typeface="Cambria Math"/>
                      </a:rPr>
                      <m:t>𝟎</m:t>
                    </m:r>
                  </m:oMath>
                </a14:m>
                <a:r>
                  <a:rPr lang="en-US" altLang="zh-CN" sz="3600" i="1" dirty="0">
                    <a:solidFill>
                      <a:schemeClr val="tx1"/>
                    </a:solidFill>
                  </a:rPr>
                  <a:t>,</a:t>
                </a:r>
                <a:r>
                  <a:rPr lang="zh-CN" altLang="en-US" sz="3600" dirty="0">
                    <a:solidFill>
                      <a:schemeClr val="tx1"/>
                    </a:solidFill>
                  </a:rPr>
                  <a:t>即证其线性无关</a:t>
                </a:r>
                <a:endParaRPr lang="en-US" altLang="zh-CN" sz="3600" dirty="0">
                  <a:solidFill>
                    <a:schemeClr val="tx1"/>
                  </a:solidFill>
                </a:endParaRPr>
              </a:p>
              <a:p>
                <a:r>
                  <a:rPr lang="zh-CN" altLang="en-US" sz="3200" dirty="0"/>
                  <a:t>超线性收敛和二次终结性常用来讨论算法的优点</a:t>
                </a:r>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99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p:sp>
        <p:nvSpPr>
          <p:cNvPr id="3" name="Content Placeholder 2"/>
          <p:cNvSpPr>
            <a:spLocks noGrp="1"/>
          </p:cNvSpPr>
          <p:nvPr>
            <p:ph idx="1"/>
          </p:nvPr>
        </p:nvSpPr>
        <p:spPr/>
        <p:txBody>
          <a:bodyPr/>
          <a:lstStyle/>
          <a:p>
            <a:r>
              <a:rPr lang="zh-CN" altLang="en-US" dirty="0"/>
              <a:t>基本的优化方法如下</a:t>
            </a:r>
          </a:p>
        </p:txBody>
      </p:sp>
      <p:grpSp>
        <p:nvGrpSpPr>
          <p:cNvPr id="10" name="Group 9"/>
          <p:cNvGrpSpPr/>
          <p:nvPr/>
        </p:nvGrpSpPr>
        <p:grpSpPr>
          <a:xfrm>
            <a:off x="1042915" y="1914127"/>
            <a:ext cx="7718073" cy="4503366"/>
            <a:chOff x="250825" y="620713"/>
            <a:chExt cx="8801437" cy="5568532"/>
          </a:xfrm>
        </p:grpSpPr>
        <mc:AlternateContent xmlns:mc="http://schemas.openxmlformats.org/markup-compatibility/2006" xmlns:a14="http://schemas.microsoft.com/office/drawing/2010/main">
          <mc:Choice Requires="a14">
            <p:sp>
              <p:nvSpPr>
                <p:cNvPr id="11" name="Rectangle 4"/>
                <p:cNvSpPr>
                  <a:spLocks noChangeArrowheads="1"/>
                </p:cNvSpPr>
                <p:nvPr/>
              </p:nvSpPr>
              <p:spPr bwMode="auto">
                <a:xfrm>
                  <a:off x="2301177" y="4852609"/>
                  <a:ext cx="4500913" cy="13366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nSpc>
                      <a:spcPct val="90000"/>
                    </a:lnSpc>
                  </a:pPr>
                  <a:r>
                    <a:rPr lang="zh-CN" altLang="en-US" dirty="0">
                      <a:solidFill>
                        <a:schemeClr val="tx1"/>
                      </a:solidFill>
                      <a:ea typeface="楷体_GB2312" pitchFamily="49" charset="-122"/>
                    </a:rPr>
                    <a:t>线搜索求</a:t>
                  </a:r>
                  <a:r>
                    <a:rPr lang="zh-CN" altLang="en-US" dirty="0">
                      <a:ea typeface="楷体_GB2312" pitchFamily="49" charset="-122"/>
                    </a:rPr>
                    <a:t>出</a:t>
                  </a:r>
                  <a:r>
                    <a:rPr lang="zh-CN" altLang="en-US" dirty="0">
                      <a:solidFill>
                        <a:srgbClr val="FF0000"/>
                      </a:solidFill>
                      <a:ea typeface="楷体_GB2312" pitchFamily="49" charset="-122"/>
                    </a:rPr>
                    <a:t>步长</a:t>
                  </a:r>
                  <a14:m>
                    <m:oMath xmlns:m="http://schemas.openxmlformats.org/officeDocument/2006/math">
                      <m:sSub>
                        <m:sSubPr>
                          <m:ctrlPr>
                            <a:rPr lang="en-US" altLang="zh-CN" b="1" i="1" smtClean="0">
                              <a:solidFill>
                                <a:srgbClr val="FF0000"/>
                              </a:solidFill>
                              <a:latin typeface="Cambria Math" panose="02040503050406030204" pitchFamily="18" charset="0"/>
                              <a:ea typeface="楷体_GB2312" pitchFamily="49" charset="-122"/>
                            </a:rPr>
                          </m:ctrlPr>
                        </m:sSubPr>
                        <m:e>
                          <m:r>
                            <a:rPr lang="en-US" altLang="zh-CN" b="1" i="1" smtClean="0">
                              <a:solidFill>
                                <a:srgbClr val="FF0000"/>
                              </a:solidFill>
                              <a:latin typeface="Cambria Math"/>
                              <a:ea typeface="楷体_GB2312" pitchFamily="49" charset="-122"/>
                            </a:rPr>
                            <m:t>𝝀</m:t>
                          </m:r>
                        </m:e>
                        <m:sub>
                          <m:r>
                            <a:rPr lang="en-US" altLang="zh-CN" b="1" i="1" smtClean="0">
                              <a:solidFill>
                                <a:srgbClr val="FF0000"/>
                              </a:solidFill>
                              <a:latin typeface="Cambria Math"/>
                              <a:ea typeface="楷体_GB2312" pitchFamily="49" charset="-122"/>
                            </a:rPr>
                            <m:t>𝒌</m:t>
                          </m:r>
                        </m:sub>
                      </m:sSub>
                    </m:oMath>
                  </a14:m>
                  <a:r>
                    <a:rPr lang="en-US" altLang="zh-CN" dirty="0">
                      <a:solidFill>
                        <a:srgbClr val="FF0000"/>
                      </a:solidFill>
                      <a:ea typeface="楷体_GB2312" pitchFamily="49" charset="-122"/>
                    </a:rPr>
                    <a:t>,</a:t>
                  </a:r>
                  <a:r>
                    <a:rPr lang="zh-CN" altLang="en-US" dirty="0">
                      <a:solidFill>
                        <a:schemeClr val="tx1"/>
                      </a:solidFill>
                      <a:ea typeface="楷体_GB2312" pitchFamily="49" charset="-122"/>
                    </a:rPr>
                    <a:t>使得</a:t>
                  </a:r>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r>
                                  <a:rPr lang="en-US" altLang="zh-CN" b="1" i="1" smtClean="0">
                                    <a:solidFill>
                                      <a:schemeClr val="tx1"/>
                                    </a:solidFill>
                                    <a:latin typeface="Cambria Math"/>
                                    <a:ea typeface="楷体_GB2312" pitchFamily="49" charset="-122"/>
                                  </a:rPr>
                                  <m:t>+</m:t>
                                </m:r>
                                <m:r>
                                  <a:rPr lang="en-US" altLang="zh-CN" b="1" i="1" smtClean="0">
                                    <a:solidFill>
                                      <a:schemeClr val="tx1"/>
                                    </a:solidFill>
                                    <a:latin typeface="Cambria Math"/>
                                    <a:ea typeface="楷体_GB2312" pitchFamily="49" charset="-122"/>
                                  </a:rPr>
                                  <m:t>𝟏</m:t>
                                </m:r>
                              </m:e>
                            </m:d>
                          </m:sup>
                        </m:sSup>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a:ea typeface="楷体_GB2312" pitchFamily="49" charset="-122"/>
                          </a:rPr>
                          <m:t>𝒇</m:t>
                        </m:r>
                        <m:d>
                          <m:dPr>
                            <m:ctrlPr>
                              <a:rPr lang="en-US" altLang="zh-CN" b="1" i="1" smtClean="0">
                                <a:solidFill>
                                  <a:schemeClr val="tx1"/>
                                </a:solidFill>
                                <a:latin typeface="Cambria Math" panose="02040503050406030204" pitchFamily="18" charset="0"/>
                                <a:ea typeface="楷体_GB2312" pitchFamily="49" charset="-122"/>
                              </a:rPr>
                            </m:ctrlPr>
                          </m:dPr>
                          <m:e>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e>
                        </m:d>
                        <m:r>
                          <a:rPr lang="en-US" altLang="zh-CN" b="1" i="1" smtClean="0">
                            <a:solidFill>
                              <a:schemeClr val="tx1"/>
                            </a:solidFill>
                            <a:latin typeface="Cambria Math"/>
                            <a:ea typeface="楷体_GB2312" pitchFamily="49" charset="-122"/>
                          </a:rPr>
                          <m:t>&lt;</m:t>
                        </m:r>
                        <m:r>
                          <a:rPr lang="en-US" altLang="zh-CN" b="1" i="1" smtClean="0">
                            <a:solidFill>
                              <a:schemeClr val="tx1"/>
                            </a:solidFill>
                            <a:latin typeface="Cambria Math"/>
                            <a:ea typeface="楷体_GB2312" pitchFamily="49" charset="-122"/>
                          </a:rPr>
                          <m:t>𝒇</m:t>
                        </m:r>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i="1" dirty="0">
                    <a:solidFill>
                      <a:schemeClr val="tx1"/>
                    </a:solidFill>
                    <a:ea typeface="楷体_GB2312" pitchFamily="49" charset="-122"/>
                  </a:endParaRPr>
                </a:p>
              </p:txBody>
            </p:sp>
          </mc:Choice>
          <mc:Fallback xmlns="">
            <p:sp>
              <p:nvSpPr>
                <p:cNvPr id="11" name="Rectangle 4"/>
                <p:cNvSpPr>
                  <a:spLocks noRot="1" noChangeAspect="1" noMove="1" noResize="1" noEditPoints="1" noAdjustHandles="1" noChangeArrowheads="1" noChangeShapeType="1" noTextEdit="1"/>
                </p:cNvSpPr>
                <p:nvPr/>
              </p:nvSpPr>
              <p:spPr bwMode="auto">
                <a:xfrm>
                  <a:off x="2301177" y="4852609"/>
                  <a:ext cx="4500913" cy="1336636"/>
                </a:xfrm>
                <a:prstGeom prst="rect">
                  <a:avLst/>
                </a:prstGeom>
                <a:blipFill rotWithShape="1">
                  <a:blip r:embed="rId3"/>
                  <a:stretch>
                    <a:fillRect t="-11667" b="-8889"/>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nvGrpSpPr>
            <p:cNvPr id="12" name="Group 6"/>
            <p:cNvGrpSpPr/>
            <p:nvPr/>
          </p:nvGrpSpPr>
          <p:grpSpPr bwMode="auto">
            <a:xfrm>
              <a:off x="250825" y="620713"/>
              <a:ext cx="8801437" cy="4945714"/>
              <a:chOff x="576" y="480"/>
              <a:chExt cx="4893" cy="3051"/>
            </a:xfrm>
          </p:grpSpPr>
          <mc:AlternateContent xmlns:mc="http://schemas.openxmlformats.org/markup-compatibility/2006" xmlns:a14="http://schemas.microsoft.com/office/drawing/2010/main">
            <mc:Choice Requires="a14">
              <p:sp>
                <p:nvSpPr>
                  <p:cNvPr id="15" name="AutoShape 7"/>
                  <p:cNvSpPr>
                    <a:spLocks noChangeArrowheads="1"/>
                  </p:cNvSpPr>
                  <p:nvPr/>
                </p:nvSpPr>
                <p:spPr bwMode="auto">
                  <a:xfrm>
                    <a:off x="1728" y="480"/>
                    <a:ext cx="2240" cy="336"/>
                  </a:xfrm>
                  <a:prstGeom prst="flowChartAlternateProcess">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2000" dirty="0">
                        <a:solidFill>
                          <a:srgbClr val="FF0000"/>
                        </a:solidFill>
                        <a:ea typeface="楷体_GB2312" pitchFamily="49" charset="-122"/>
                      </a:rPr>
                      <a:t>初始</a:t>
                    </a:r>
                    <a14:m>
                      <m:oMath xmlns:m="http://schemas.openxmlformats.org/officeDocument/2006/math">
                        <m:sSup>
                          <m:sSupPr>
                            <m:ctrlPr>
                              <a:rPr lang="en-US" altLang="zh-CN" sz="2000" b="1" i="1" smtClean="0">
                                <a:solidFill>
                                  <a:schemeClr val="tx1"/>
                                </a:solidFill>
                                <a:latin typeface="Cambria Math" panose="02040503050406030204" pitchFamily="18" charset="0"/>
                                <a:ea typeface="楷体_GB2312" pitchFamily="49" charset="-122"/>
                              </a:rPr>
                            </m:ctrlPr>
                          </m:sSupPr>
                          <m:e>
                            <m:r>
                              <a:rPr lang="en-US" altLang="zh-CN" sz="2000" b="1" i="1" smtClean="0">
                                <a:solidFill>
                                  <a:schemeClr val="tx1"/>
                                </a:solidFill>
                                <a:latin typeface="Cambria Math"/>
                                <a:ea typeface="楷体_GB2312" pitchFamily="49" charset="-122"/>
                              </a:rPr>
                              <m:t>𝒙</m:t>
                            </m:r>
                          </m:e>
                          <m:sup>
                            <m:d>
                              <m:dPr>
                                <m:ctrlPr>
                                  <a:rPr lang="en-US" altLang="zh-CN" sz="2000" b="1" i="1" smtClean="0">
                                    <a:solidFill>
                                      <a:schemeClr val="tx1"/>
                                    </a:solidFill>
                                    <a:latin typeface="Cambria Math" panose="02040503050406030204" pitchFamily="18" charset="0"/>
                                    <a:ea typeface="楷体_GB2312" pitchFamily="49" charset="-122"/>
                                  </a:rPr>
                                </m:ctrlPr>
                              </m:dPr>
                              <m:e>
                                <m:r>
                                  <a:rPr lang="en-US" altLang="zh-CN" sz="2000" b="1" i="1" smtClean="0">
                                    <a:solidFill>
                                      <a:schemeClr val="tx1"/>
                                    </a:solidFill>
                                    <a:latin typeface="Cambria Math"/>
                                    <a:ea typeface="楷体_GB2312" pitchFamily="49" charset="-122"/>
                                  </a:rPr>
                                  <m:t>𝟎</m:t>
                                </m:r>
                              </m:e>
                            </m:d>
                          </m:sup>
                        </m:sSup>
                        <m:r>
                          <a:rPr lang="en-US" altLang="zh-CN" sz="2000" b="1" i="1" smtClean="0">
                            <a:solidFill>
                              <a:schemeClr val="tx1"/>
                            </a:solidFill>
                            <a:latin typeface="Cambria Math"/>
                            <a:ea typeface="楷体_GB2312" pitchFamily="49" charset="-122"/>
                          </a:rPr>
                          <m:t>∈</m:t>
                        </m:r>
                        <m:r>
                          <a:rPr lang="en-US" altLang="zh-CN" sz="2000" b="1" i="1" smtClean="0">
                            <a:solidFill>
                              <a:schemeClr val="tx1"/>
                            </a:solidFill>
                            <a:latin typeface="Cambria Math"/>
                            <a:ea typeface="楷体_GB2312" pitchFamily="49" charset="-122"/>
                          </a:rPr>
                          <m:t>𝑺</m:t>
                        </m:r>
                      </m:oMath>
                    </a14:m>
                    <a:r>
                      <a:rPr lang="en-US" altLang="zh-CN" sz="2000" i="1" dirty="0">
                        <a:solidFill>
                          <a:schemeClr val="tx1"/>
                        </a:solidFill>
                        <a:ea typeface="楷体_GB2312" pitchFamily="49" charset="-122"/>
                      </a:rPr>
                      <a:t>,</a:t>
                    </a:r>
                    <a14:m>
                      <m:oMath xmlns:m="http://schemas.openxmlformats.org/officeDocument/2006/math">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𝝐</m:t>
                        </m:r>
                        <m:r>
                          <a:rPr lang="en-US" altLang="zh-CN" sz="2000" b="1" i="1" dirty="0" smtClean="0">
                            <a:solidFill>
                              <a:schemeClr val="tx1"/>
                            </a:solidFill>
                            <a:latin typeface="Cambria Math"/>
                            <a:ea typeface="楷体_GB2312" pitchFamily="49" charset="-122"/>
                          </a:rPr>
                          <m:t>&gt;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 </m:t>
                        </m:r>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oMath>
                    </a14:m>
                    <a:endParaRPr lang="en-US" altLang="zh-CN" sz="2000" i="1" dirty="0">
                      <a:solidFill>
                        <a:schemeClr val="tx1"/>
                      </a:solidFill>
                      <a:ea typeface="楷体_GB2312" pitchFamily="49" charset="-122"/>
                    </a:endParaRPr>
                  </a:p>
                </p:txBody>
              </p:sp>
            </mc:Choice>
            <mc:Fallback xmlns="">
              <p:sp>
                <p:nvSpPr>
                  <p:cNvPr id="15" name="AutoShape 7"/>
                  <p:cNvSpPr>
                    <a:spLocks noRot="1" noChangeAspect="1" noMove="1" noResize="1" noEditPoints="1" noAdjustHandles="1" noChangeArrowheads="1" noChangeShapeType="1" noTextEdit="1"/>
                  </p:cNvSpPr>
                  <p:nvPr/>
                </p:nvSpPr>
                <p:spPr bwMode="auto">
                  <a:xfrm>
                    <a:off x="1728" y="480"/>
                    <a:ext cx="2240" cy="336"/>
                  </a:xfrm>
                  <a:prstGeom prst="flowChartAlternateProcess">
                    <a:avLst/>
                  </a:prstGeom>
                  <a:blipFill rotWithShape="1">
                    <a:blip r:embed="rId4"/>
                    <a:stretch>
                      <a:fillRect l="-5155" t="-4054" r="-3265" b="-14865"/>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Rectangle 8"/>
                  <p:cNvSpPr>
                    <a:spLocks noChangeArrowheads="1"/>
                  </p:cNvSpPr>
                  <p:nvPr/>
                </p:nvSpPr>
                <p:spPr bwMode="auto">
                  <a:xfrm>
                    <a:off x="2112" y="2217"/>
                    <a:ext cx="1632" cy="624"/>
                  </a:xfrm>
                  <a:prstGeom prst="rect">
                    <a:avLst/>
                  </a:prstGeom>
                  <a:noFill/>
                  <a:ln w="9525">
                    <a:solidFill>
                      <a:schemeClr val="folHlink"/>
                    </a:solidFill>
                    <a:miter lim="800000"/>
                    <a:headEnd/>
                    <a:tailEnd/>
                  </a:ln>
                  <a:effectLst/>
                  <a:extLst>
                    <a:ext uri="{909E8E84-426E-40DD-AFC4-6F175D3DCCD1}">
                      <a14:hiddenFill>
                        <a:solidFill>
                          <a:schemeClr val="folHlink"/>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dirty="0">
                        <a:ea typeface="楷体_GB2312" pitchFamily="49" charset="-122"/>
                      </a:rPr>
                      <a:t>在</a:t>
                    </a:r>
                    <a14:m>
                      <m:oMath xmlns:m="http://schemas.openxmlformats.org/officeDocument/2006/math">
                        <m:sSup>
                          <m:sSupPr>
                            <m:ctrlPr>
                              <a:rPr lang="en-US" altLang="zh-CN" b="1" i="1" smtClean="0">
                                <a:latin typeface="Cambria Math" panose="02040503050406030204" pitchFamily="18" charset="0"/>
                                <a:ea typeface="楷体_GB2312" pitchFamily="49" charset="-122"/>
                              </a:rPr>
                            </m:ctrlPr>
                          </m:sSupPr>
                          <m:e>
                            <m:r>
                              <a:rPr lang="en-US" altLang="zh-CN" b="1" i="1" smtClean="0">
                                <a:latin typeface="Cambria Math"/>
                                <a:ea typeface="楷体_GB2312" pitchFamily="49" charset="-122"/>
                              </a:rPr>
                              <m:t>𝒙</m:t>
                            </m:r>
                          </m:e>
                          <m:sup>
                            <m:d>
                              <m:dPr>
                                <m:ctrlPr>
                                  <a:rPr lang="en-US" altLang="zh-CN" b="1" i="1" smtClean="0">
                                    <a:latin typeface="Cambria Math" panose="02040503050406030204" pitchFamily="18" charset="0"/>
                                    <a:ea typeface="楷体_GB2312" pitchFamily="49" charset="-122"/>
                                  </a:rPr>
                                </m:ctrlPr>
                              </m:dPr>
                              <m:e>
                                <m:r>
                                  <a:rPr lang="en-US" altLang="zh-CN" b="1" i="1" smtClean="0">
                                    <a:latin typeface="Cambria Math"/>
                                    <a:ea typeface="楷体_GB2312" pitchFamily="49" charset="-122"/>
                                  </a:rPr>
                                  <m:t>𝒌</m:t>
                                </m:r>
                              </m:e>
                            </m:d>
                          </m:sup>
                        </m:sSup>
                      </m:oMath>
                    </a14:m>
                    <a:r>
                      <a:rPr lang="zh-CN" altLang="en-US" dirty="0">
                        <a:solidFill>
                          <a:schemeClr val="tx1"/>
                        </a:solidFill>
                        <a:ea typeface="楷体_GB2312" pitchFamily="49" charset="-122"/>
                      </a:rPr>
                      <a:t>点选择</a:t>
                    </a:r>
                  </a:p>
                  <a:p>
                    <a:pPr algn="ctr">
                      <a:lnSpc>
                        <a:spcPct val="90000"/>
                      </a:lnSpc>
                    </a:pPr>
                    <a:r>
                      <a:rPr lang="zh-CN" altLang="en-US" dirty="0">
                        <a:solidFill>
                          <a:srgbClr val="FF0000"/>
                        </a:solidFill>
                        <a:ea typeface="楷体_GB2312" pitchFamily="49" charset="-122"/>
                      </a:rPr>
                      <a:t>可行下降方向</a:t>
                    </a:r>
                    <a14:m>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oMath>
                    </a14:m>
                    <a:endParaRPr lang="en-US" altLang="zh-CN" baseline="30000" dirty="0">
                      <a:solidFill>
                        <a:schemeClr val="tx1"/>
                      </a:solidFill>
                      <a:ea typeface="楷体_GB2312" pitchFamily="49" charset="-122"/>
                    </a:endParaRPr>
                  </a:p>
                </p:txBody>
              </p:sp>
            </mc:Choice>
            <mc:Fallback xmlns="">
              <p:sp>
                <p:nvSpPr>
                  <p:cNvPr id="16" name="Rectangle 8"/>
                  <p:cNvSpPr>
                    <a:spLocks noRot="1" noChangeAspect="1" noMove="1" noResize="1" noEditPoints="1" noAdjustHandles="1" noChangeArrowheads="1" noChangeShapeType="1" noTextEdit="1"/>
                  </p:cNvSpPr>
                  <p:nvPr/>
                </p:nvSpPr>
                <p:spPr bwMode="auto">
                  <a:xfrm>
                    <a:off x="2112" y="2217"/>
                    <a:ext cx="1632" cy="624"/>
                  </a:xfrm>
                  <a:prstGeom prst="rect">
                    <a:avLst/>
                  </a:prstGeom>
                  <a:blipFill rotWithShape="1">
                    <a:blip r:embed="rId5"/>
                    <a:stretch>
                      <a:fillRect l="-3066" t="-8088" b="-11765"/>
                    </a:stretch>
                  </a:blipFill>
                  <a:ln w="9525">
                    <a:solidFill>
                      <a:schemeClr val="folHlink"/>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graphicFrame>
                <p:nvGraphicFramePr>
                  <p:cNvPr id="17"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6993" r:id="rId6" imgW="254000" imgH="304800" progId="Equation.3">
                          <p:embed/>
                        </p:oleObj>
                      </mc:Choice>
                      <mc:Fallback>
                        <p:oleObj r:id="rId6" imgW="254000" imgH="304800" progId="Equation.3">
                          <p:embed/>
                          <p:pic>
                            <p:nvPicPr>
                              <p:cNvPr id="0" name="图片 36935"/>
                              <p:cNvPicPr>
                                <a:picLocks noChangeAspect="1" noChangeArrowheads="1"/>
                              </p:cNvPicPr>
                              <p:nvPr/>
                            </p:nvPicPr>
                            <p:blipFill>
                              <a:blip r:embed="rId7">
                                <a:extLst>
                                  <a:ext uri="{28A0092B-C50C-407E-A947-70E740481C1C}">
                                    <a14:useLocalDpi val="0"/>
                                  </a:ext>
                                </a:extLst>
                              </a:blip>
                              <a:srcRect/>
                              <a:stretch>
                                <a:fillRect/>
                              </a:stretch>
                            </p:blipFill>
                            <p:spPr bwMode="auto">
                              <a:xfrm>
                                <a:off x="3168" y="2304"/>
                                <a:ext cx="246" cy="294"/>
                              </a:xfrm>
                              <a:prstGeom prst="rect">
                                <a:avLst/>
                              </a:prstGeom>
                              <a:noFill/>
                              <a:extLst>
                                <a:ext uri="{909E8E84-426E-40DD-AFC4-6F175D3DCCD1}">
                                  <a14:hiddenFill>
                                    <a:solidFill>
                                      <a:schemeClr val="tx1"/>
                                    </a:solidFill>
                                  </a14:hiddenFill>
                                </a:ext>
                              </a:extLst>
                            </p:spPr>
                          </p:pic>
                        </p:oleObj>
                      </mc:Fallback>
                    </mc:AlternateContent>
                  </a:graphicData>
                </a:graphic>
              </p:graphicFrame>
            </mc:Choice>
            <mc:Fallback xmlns="">
              <p:graphicFrame>
                <p:nvGraphicFramePr>
                  <p:cNvPr id="17"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6940" r:id="rId8" imgW="254000" imgH="304800" progId="Equation.3">
                          <p:embed/>
                        </p:oleObj>
                      </mc:Choice>
                      <mc:Fallback>
                        <p:oleObj r:id="rId8" imgW="254000" imgH="304800" progId="Equation.3">
                          <p:embed/>
                          <p:pic>
                            <p:nvPicPr>
                              <p:cNvPr id="0" name="图片 369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2304"/>
                                <a:ext cx="246" cy="294"/>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9" name="AutoShape 11"/>
                  <p:cNvSpPr>
                    <a:spLocks noChangeArrowheads="1"/>
                  </p:cNvSpPr>
                  <p:nvPr/>
                </p:nvSpPr>
                <p:spPr bwMode="auto">
                  <a:xfrm>
                    <a:off x="1704" y="1200"/>
                    <a:ext cx="2448" cy="720"/>
                  </a:xfrm>
                  <a:prstGeom prst="flowChartDecision">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1800" dirty="0">
                        <a:solidFill>
                          <a:schemeClr val="tx1"/>
                        </a:solidFill>
                        <a:ea typeface="楷体_GB2312" pitchFamily="49" charset="-122"/>
                      </a:rPr>
                      <a:t>是否满足</a:t>
                    </a:r>
                    <a:r>
                      <a:rPr lang="zh-CN" altLang="en-US" sz="1800" dirty="0">
                        <a:solidFill>
                          <a:srgbClr val="FF0000"/>
                        </a:solidFill>
                        <a:ea typeface="楷体_GB2312" pitchFamily="49" charset="-122"/>
                      </a:rPr>
                      <a:t>停止准则</a:t>
                    </a:r>
                    <a:r>
                      <a:rPr lang="en-US" altLang="zh-CN" sz="1800" dirty="0">
                        <a:ea typeface="楷体_GB2312" pitchFamily="49" charset="-122"/>
                      </a:rPr>
                      <a:t>:</a:t>
                    </a:r>
                    <a14:m>
                      <m:oMath xmlns:m="http://schemas.openxmlformats.org/officeDocument/2006/math">
                        <m:d>
                          <m:dPr>
                            <m:begChr m:val="|"/>
                            <m:endChr m:val="|"/>
                            <m:ctrlPr>
                              <a:rPr lang="en-US" altLang="zh-CN" sz="1800" b="1" i="1" smtClean="0">
                                <a:latin typeface="Cambria Math" panose="02040503050406030204" pitchFamily="18" charset="0"/>
                                <a:ea typeface="楷体_GB2312" pitchFamily="49" charset="-122"/>
                              </a:rPr>
                            </m:ctrlPr>
                          </m:dPr>
                          <m:e>
                            <m:d>
                              <m:dPr>
                                <m:begChr m:val="|"/>
                                <m:endChr m:val="|"/>
                                <m:ctrlPr>
                                  <a:rPr lang="en-US" altLang="zh-CN" sz="1800" b="1" i="1" smtClean="0">
                                    <a:latin typeface="Cambria Math" panose="02040503050406030204" pitchFamily="18" charset="0"/>
                                    <a:ea typeface="楷体_GB2312" pitchFamily="49" charset="-122"/>
                                  </a:rPr>
                                </m:ctrlPr>
                              </m:dPr>
                              <m:e>
                                <m:r>
                                  <a:rPr lang="en-US" altLang="zh-CN" sz="1800" b="1" i="0" smtClean="0">
                                    <a:latin typeface="Cambria Math"/>
                                    <a:ea typeface="楷体_GB2312" pitchFamily="49" charset="-122"/>
                                  </a:rPr>
                                  <m:t>𝛁</m:t>
                                </m:r>
                                <m:r>
                                  <a:rPr lang="en-US" altLang="zh-CN" sz="1800" b="1" i="1" smtClean="0">
                                    <a:latin typeface="Cambria Math"/>
                                    <a:ea typeface="楷体_GB2312" pitchFamily="49" charset="-122"/>
                                  </a:rPr>
                                  <m:t>𝒇</m:t>
                                </m:r>
                                <m:d>
                                  <m:dPr>
                                    <m:ctrlPr>
                                      <a:rPr lang="en-US" altLang="zh-CN" sz="1800" b="1" i="1" smtClean="0">
                                        <a:latin typeface="Cambria Math" panose="02040503050406030204" pitchFamily="18" charset="0"/>
                                        <a:ea typeface="楷体_GB2312" pitchFamily="49" charset="-122"/>
                                      </a:rPr>
                                    </m:ctrlPr>
                                  </m:dPr>
                                  <m:e>
                                    <m:sSup>
                                      <m:sSupPr>
                                        <m:ctrlPr>
                                          <a:rPr lang="en-US" altLang="zh-CN" sz="1800" b="1" i="1" smtClean="0">
                                            <a:latin typeface="Cambria Math" panose="02040503050406030204" pitchFamily="18" charset="0"/>
                                            <a:ea typeface="楷体_GB2312" pitchFamily="49" charset="-122"/>
                                          </a:rPr>
                                        </m:ctrlPr>
                                      </m:sSupPr>
                                      <m:e>
                                        <m:r>
                                          <a:rPr lang="en-US" altLang="zh-CN" sz="1800" b="1" i="1" smtClean="0">
                                            <a:latin typeface="Cambria Math"/>
                                            <a:ea typeface="楷体_GB2312" pitchFamily="49" charset="-122"/>
                                          </a:rPr>
                                          <m:t>𝒙</m:t>
                                        </m:r>
                                      </m:e>
                                      <m:sup>
                                        <m:d>
                                          <m:dPr>
                                            <m:ctrlPr>
                                              <a:rPr lang="en-US" altLang="zh-CN" sz="1800" b="1" i="1" smtClean="0">
                                                <a:latin typeface="Cambria Math" panose="02040503050406030204" pitchFamily="18" charset="0"/>
                                                <a:ea typeface="楷体_GB2312" pitchFamily="49" charset="-122"/>
                                              </a:rPr>
                                            </m:ctrlPr>
                                          </m:dPr>
                                          <m:e>
                                            <m:r>
                                              <a:rPr lang="en-US" altLang="zh-CN" sz="1800" b="1" i="1" smtClean="0">
                                                <a:latin typeface="Cambria Math"/>
                                                <a:ea typeface="楷体_GB2312" pitchFamily="49" charset="-122"/>
                                              </a:rPr>
                                              <m:t>𝒌</m:t>
                                            </m:r>
                                          </m:e>
                                        </m:d>
                                      </m:sup>
                                    </m:sSup>
                                  </m:e>
                                </m:d>
                              </m:e>
                            </m:d>
                          </m:e>
                        </m:d>
                        <m:r>
                          <a:rPr lang="en-US" altLang="zh-CN" sz="1800" b="1" i="1" smtClean="0">
                            <a:latin typeface="Cambria Math"/>
                            <a:ea typeface="楷体_GB2312" pitchFamily="49" charset="-122"/>
                          </a:rPr>
                          <m:t>≤</m:t>
                        </m:r>
                        <m:r>
                          <a:rPr lang="en-US" altLang="zh-CN" sz="1800" b="1" i="1" smtClean="0">
                            <a:latin typeface="Cambria Math"/>
                            <a:ea typeface="楷体_GB2312" pitchFamily="49" charset="-122"/>
                          </a:rPr>
                          <m:t>𝝐</m:t>
                        </m:r>
                      </m:oMath>
                    </a14:m>
                    <a:r>
                      <a:rPr lang="zh-CN" altLang="en-US" sz="1800" dirty="0">
                        <a:solidFill>
                          <a:schemeClr val="tx1"/>
                        </a:solidFill>
                        <a:ea typeface="楷体_GB2312" pitchFamily="49" charset="-122"/>
                      </a:rPr>
                      <a:t>？</a:t>
                    </a:r>
                  </a:p>
                </p:txBody>
              </p:sp>
            </mc:Choice>
            <mc:Fallback xmlns="">
              <p:sp>
                <p:nvSpPr>
                  <p:cNvPr id="19" name="AutoShape 11"/>
                  <p:cNvSpPr>
                    <a:spLocks noRot="1" noChangeAspect="1" noMove="1" noResize="1" noEditPoints="1" noAdjustHandles="1" noChangeArrowheads="1" noChangeShapeType="1" noTextEdit="1"/>
                  </p:cNvSpPr>
                  <p:nvPr/>
                </p:nvSpPr>
                <p:spPr bwMode="auto">
                  <a:xfrm>
                    <a:off x="1704" y="1200"/>
                    <a:ext cx="2448" cy="720"/>
                  </a:xfrm>
                  <a:prstGeom prst="flowChartDecision">
                    <a:avLst/>
                  </a:prstGeom>
                  <a:blipFill rotWithShape="1">
                    <a:blip r:embed="rId10"/>
                    <a:stretch>
                      <a:fillRect l="-1711" r="-1866"/>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20" name="AutoShape 12"/>
              <p:cNvSpPr>
                <a:spLocks noChangeArrowheads="1"/>
              </p:cNvSpPr>
              <p:nvPr/>
            </p:nvSpPr>
            <p:spPr bwMode="auto">
              <a:xfrm>
                <a:off x="4701" y="1356"/>
                <a:ext cx="768" cy="384"/>
              </a:xfrm>
              <a:prstGeom prst="flowChartAlternateProcess">
                <a:avLst/>
              </a:prstGeom>
              <a:no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zh-CN" altLang="en-US" dirty="0">
                    <a:solidFill>
                      <a:schemeClr val="tx1"/>
                    </a:solidFill>
                    <a:ea typeface="楷体_GB2312" pitchFamily="49" charset="-122"/>
                  </a:rPr>
                  <a:t>停</a:t>
                </a:r>
              </a:p>
            </p:txBody>
          </p:sp>
          <p:sp>
            <p:nvSpPr>
              <p:cNvPr id="21" name="Line 13"/>
              <p:cNvSpPr>
                <a:spLocks noChangeShapeType="1"/>
              </p:cNvSpPr>
              <p:nvPr/>
            </p:nvSpPr>
            <p:spPr bwMode="auto">
              <a:xfrm>
                <a:off x="2928" y="816"/>
                <a:ext cx="0" cy="384"/>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4"/>
              <p:cNvSpPr>
                <a:spLocks noChangeShapeType="1"/>
              </p:cNvSpPr>
              <p:nvPr/>
            </p:nvSpPr>
            <p:spPr bwMode="auto">
              <a:xfrm>
                <a:off x="2928" y="1920"/>
                <a:ext cx="0" cy="288"/>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5"/>
              <p:cNvSpPr>
                <a:spLocks noChangeShapeType="1"/>
              </p:cNvSpPr>
              <p:nvPr/>
            </p:nvSpPr>
            <p:spPr bwMode="auto">
              <a:xfrm>
                <a:off x="2976" y="3168"/>
                <a:ext cx="0" cy="192"/>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6"/>
              <p:cNvSpPr>
                <a:spLocks noChangeShapeType="1"/>
              </p:cNvSpPr>
              <p:nvPr/>
            </p:nvSpPr>
            <p:spPr bwMode="auto">
              <a:xfrm>
                <a:off x="4140" y="1564"/>
                <a:ext cx="576"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576" y="1584"/>
                    <a:ext cx="1008" cy="3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𝟏</m:t>
                          </m:r>
                        </m:oMath>
                      </m:oMathPara>
                    </a14:m>
                    <a:endParaRPr lang="en-US" altLang="zh-CN" dirty="0">
                      <a:solidFill>
                        <a:schemeClr val="tx1"/>
                      </a:solidFill>
                      <a:ea typeface="楷体_GB2312" pitchFamily="49" charset="-122"/>
                    </a:endParaRPr>
                  </a:p>
                </p:txBody>
              </p:sp>
            </mc:Choice>
            <mc:Fallback xmlns="">
              <p:sp>
                <p:nvSpPr>
                  <p:cNvPr id="25" name="Rectangle 17"/>
                  <p:cNvSpPr>
                    <a:spLocks noRot="1" noChangeAspect="1" noMove="1" noResize="1" noEditPoints="1" noAdjustHandles="1" noChangeArrowheads="1" noChangeShapeType="1" noTextEdit="1"/>
                  </p:cNvSpPr>
                  <p:nvPr/>
                </p:nvSpPr>
                <p:spPr bwMode="auto">
                  <a:xfrm>
                    <a:off x="576" y="1584"/>
                    <a:ext cx="1008" cy="336"/>
                  </a:xfrm>
                  <a:prstGeom prst="rect">
                    <a:avLst/>
                  </a:prstGeom>
                  <a:blipFill rotWithShape="1">
                    <a:blip r:embed="rId11"/>
                    <a:stretch>
                      <a:fillRect l="-2662"/>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26" name="Line 18"/>
              <p:cNvSpPr>
                <a:spLocks noChangeShapeType="1"/>
              </p:cNvSpPr>
              <p:nvPr/>
            </p:nvSpPr>
            <p:spPr bwMode="auto">
              <a:xfrm flipH="1">
                <a:off x="1056" y="3531"/>
                <a:ext cx="672"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9"/>
              <p:cNvSpPr>
                <a:spLocks noChangeShapeType="1"/>
              </p:cNvSpPr>
              <p:nvPr/>
            </p:nvSpPr>
            <p:spPr bwMode="auto">
              <a:xfrm flipV="1">
                <a:off x="1056" y="1920"/>
                <a:ext cx="0" cy="1611"/>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0"/>
              <p:cNvSpPr>
                <a:spLocks noChangeShapeType="1"/>
              </p:cNvSpPr>
              <p:nvPr/>
            </p:nvSpPr>
            <p:spPr bwMode="auto">
              <a:xfrm flipV="1">
                <a:off x="1056" y="1056"/>
                <a:ext cx="0" cy="52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1"/>
              <p:cNvSpPr>
                <a:spLocks noChangeShapeType="1"/>
              </p:cNvSpPr>
              <p:nvPr/>
            </p:nvSpPr>
            <p:spPr bwMode="auto">
              <a:xfrm>
                <a:off x="1056" y="1056"/>
                <a:ext cx="1872"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4"/>
              <p:cNvSpPr>
                <a:spLocks noChangeShapeType="1"/>
              </p:cNvSpPr>
              <p:nvPr/>
            </p:nvSpPr>
            <p:spPr bwMode="auto">
              <a:xfrm>
                <a:off x="2969" y="2841"/>
                <a:ext cx="0" cy="249"/>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22"/>
            <p:cNvSpPr>
              <a:spLocks noChangeArrowheads="1"/>
            </p:cNvSpPr>
            <p:nvPr/>
          </p:nvSpPr>
          <p:spPr bwMode="auto">
            <a:xfrm>
              <a:off x="6847632" y="1787843"/>
              <a:ext cx="762000" cy="457199"/>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a:solidFill>
                    <a:schemeClr val="tx1"/>
                  </a:solidFill>
                  <a:ea typeface="楷体_GB2312" pitchFamily="49" charset="-122"/>
                </a:rPr>
                <a:t>yes</a:t>
              </a:r>
            </a:p>
          </p:txBody>
        </p:sp>
        <p:sp>
          <p:nvSpPr>
            <p:cNvPr id="14" name="Rectangle 23"/>
            <p:cNvSpPr>
              <a:spLocks noChangeArrowheads="1"/>
            </p:cNvSpPr>
            <p:nvPr/>
          </p:nvSpPr>
          <p:spPr bwMode="auto">
            <a:xfrm>
              <a:off x="4428622" y="2888425"/>
              <a:ext cx="609600" cy="5334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dirty="0">
                  <a:solidFill>
                    <a:schemeClr val="tx1"/>
                  </a:solidFill>
                  <a:ea typeface="楷体_GB2312" pitchFamily="49" charset="-122"/>
                </a:rPr>
                <a:t>no</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从前述可知，搜索方向和步长是其中两个关键的步骤</a:t>
                </a:r>
                <a:endParaRPr lang="en-US" altLang="zh-CN" dirty="0"/>
              </a:p>
              <a:p>
                <a:r>
                  <a:rPr lang="zh-CN" altLang="en-US" dirty="0"/>
                  <a:t>最优步长</a:t>
                </a:r>
                <a:r>
                  <a:rPr lang="en-US" altLang="zh-CN" dirty="0"/>
                  <a:t>(optimal step size)</a:t>
                </a:r>
                <a:r>
                  <a:rPr lang="zh-CN" altLang="en-US" dirty="0"/>
                  <a:t>一般没有解析的形式，例如函数不能求导，此时采用近似求解的办法</a:t>
                </a:r>
                <a:endParaRPr lang="en-US" altLang="zh-CN" dirty="0"/>
              </a:p>
              <a:p>
                <a:pPr lvl="1"/>
                <a:r>
                  <a:rPr lang="zh-CN" altLang="en-US" dirty="0"/>
                  <a:t>首先，确定包含最小值的初始搜索区间</a:t>
                </a:r>
                <a:endParaRPr lang="en-US" altLang="zh-CN" dirty="0"/>
              </a:p>
              <a:p>
                <a:pPr lvl="1"/>
                <a:r>
                  <a:rPr lang="zh-CN" altLang="en-US" dirty="0"/>
                  <a:t>其次，利用某些区间分割技术或者插值技术来迭代减小该区间，直到区间宽度小于预先设定的精度，即得其近似解</a:t>
                </a:r>
                <a:endParaRPr lang="en-US" altLang="zh-CN" dirty="0"/>
              </a:p>
              <a:p>
                <a:r>
                  <a:rPr lang="zh-CN" altLang="en-US" dirty="0"/>
                  <a:t>可分为试探法和插值法</a:t>
                </a:r>
                <a:r>
                  <a:rPr lang="en-US" altLang="zh-CN" dirty="0"/>
                  <a:t>(interpolations)</a:t>
                </a:r>
              </a:p>
              <a:p>
                <a:pPr lvl="1"/>
                <a:r>
                  <a:rPr lang="zh-CN" altLang="en-US" dirty="0"/>
                  <a:t>进退法：初始点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r>
                  <a:rPr lang="zh-CN" altLang="en-US" dirty="0"/>
                  <a:t>和初始步长</a:t>
                </a:r>
                <a14:m>
                  <m:oMath xmlns:m="http://schemas.openxmlformats.org/officeDocument/2006/math">
                    <m:r>
                      <a:rPr lang="en-US" altLang="zh-CN" b="1" i="1" smtClean="0">
                        <a:latin typeface="Cambria Math"/>
                      </a:rPr>
                      <m:t>𝒉</m:t>
                    </m:r>
                  </m:oMath>
                </a14:m>
                <a:r>
                  <a:rPr lang="en-US" altLang="zh-CN" dirty="0"/>
                  <a:t>,</a:t>
                </a:r>
                <a:r>
                  <a:rPr lang="zh-CN" altLang="en-US" dirty="0"/>
                  <a:t>以及精度参数</a:t>
                </a:r>
                <a14:m>
                  <m:oMath xmlns:m="http://schemas.openxmlformats.org/officeDocument/2006/math">
                    <m:r>
                      <a:rPr lang="en-US" altLang="zh-CN" b="1" i="1" smtClean="0">
                        <a:latin typeface="Cambria Math"/>
                      </a:rPr>
                      <m:t>𝝐</m:t>
                    </m:r>
                  </m:oMath>
                </a14:m>
                <a:r>
                  <a:rPr lang="en-US" altLang="zh-CN" dirty="0"/>
                  <a:t>,</a:t>
                </a:r>
                <a:r>
                  <a:rPr lang="zh-CN" altLang="en-US" dirty="0"/>
                  <a:t>首先取</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𝒉</m:t>
                    </m:r>
                  </m:oMath>
                </a14:m>
                <a:r>
                  <a:rPr lang="zh-CN" altLang="en-US" dirty="0"/>
                  <a:t>作为新的试探点：若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𝒉</m:t>
                        </m:r>
                      </m:e>
                    </m:d>
                    <m:r>
                      <a:rPr lang="en-US" altLang="zh-CN" b="1" i="1" smtClean="0">
                        <a:latin typeface="Cambria Math"/>
                      </a:rPr>
                      <m:t>&lt;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e>
                    </m:d>
                  </m:oMath>
                </a14:m>
                <a:r>
                  <a:rPr lang="en-US" altLang="zh-CN" dirty="0"/>
                  <a:t>,</a:t>
                </a:r>
                <a:r>
                  <a:rPr lang="zh-CN" altLang="en-US" dirty="0"/>
                  <a:t>搜索成功，下一步搜索增大步长为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𝟏</m:t>
                        </m:r>
                      </m:sub>
                    </m:sSub>
                    <m:r>
                      <a:rPr lang="en-US" altLang="zh-CN" b="1" i="1" smtClean="0">
                        <a:latin typeface="Cambria Math"/>
                      </a:rPr>
                      <m:t>𝒉</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𝟏</m:t>
                        </m:r>
                      </m:sub>
                    </m:sSub>
                    <m:r>
                      <a:rPr lang="en-US" altLang="zh-CN" b="1" i="1" smtClean="0">
                        <a:latin typeface="Cambria Math"/>
                      </a:rPr>
                      <m:t>&gt;</m:t>
                    </m:r>
                    <m:r>
                      <a:rPr lang="en-US" altLang="zh-CN" b="1" i="1" smtClean="0">
                        <a:latin typeface="Cambria Math"/>
                      </a:rPr>
                      <m:t>𝟏</m:t>
                    </m:r>
                  </m:oMath>
                </a14:m>
                <a:r>
                  <a:rPr lang="en-US" altLang="zh-CN" dirty="0"/>
                  <a:t>,</a:t>
                </a:r>
                <a:r>
                  <a:rPr lang="zh-CN" altLang="en-US" dirty="0"/>
                  <a:t>继续搜索；否则，搜索失败，后退一小步</a:t>
                </a:r>
                <a:r>
                  <a:rPr lang="en-US" altLang="zh-CN" dirty="0"/>
                  <a:t>,</a:t>
                </a:r>
                <a:r>
                  <a:rPr lang="zh-CN" altLang="en-US" dirty="0"/>
                  <a:t>步长缩小为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𝟐</m:t>
                        </m:r>
                      </m:sub>
                    </m:sSub>
                    <m:r>
                      <a:rPr lang="en-US" altLang="zh-CN" b="1" i="1" smtClean="0">
                        <a:latin typeface="Cambria Math"/>
                      </a:rPr>
                      <m:t>𝒉</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𝟐</m:t>
                        </m:r>
                      </m:sub>
                    </m:sSub>
                    <m:r>
                      <a:rPr lang="en-US" altLang="zh-CN" b="1" i="1" smtClean="0">
                        <a:latin typeface="Cambria Math"/>
                      </a:rPr>
                      <m:t>&lt;</m:t>
                    </m:r>
                    <m:r>
                      <a:rPr lang="en-US" altLang="zh-CN" b="1" i="1" smtClean="0">
                        <a:latin typeface="Cambria Math"/>
                      </a:rPr>
                      <m:t>𝟏</m:t>
                    </m:r>
                  </m:oMath>
                </a14:m>
                <a:r>
                  <a:rPr lang="en-US" altLang="zh-CN" dirty="0"/>
                  <a:t>,</a:t>
                </a:r>
                <a:r>
                  <a:rPr lang="zh-CN" altLang="en-US" dirty="0"/>
                  <a:t>继续搜索；最后直到步长参数下降到预先给定的精度时停止。</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257" b="-1030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lang="zh-CN" altLang="en-US" sz="2000" dirty="0"/>
                  <a:t>进退法简单，但效率低，可用于求包含函数极小点的区间</a:t>
                </a:r>
                <a:r>
                  <a:rPr lang="en-US" altLang="zh-CN" sz="2000" dirty="0"/>
                  <a:t>(</a:t>
                </a:r>
                <a:r>
                  <a:rPr lang="zh-CN" altLang="en-US" sz="2000" dirty="0"/>
                  <a:t>称为区间搜索算法</a:t>
                </a:r>
                <a:r>
                  <a:rPr lang="en-US" altLang="zh-CN" sz="2000" dirty="0"/>
                  <a:t>)</a:t>
                </a:r>
              </a:p>
              <a:p>
                <a:r>
                  <a:rPr lang="en-US" altLang="zh-CN" sz="2400" dirty="0"/>
                  <a:t>Golden Section(</a:t>
                </a:r>
                <a:r>
                  <a:rPr lang="zh-CN" altLang="en-US" sz="2400" dirty="0"/>
                  <a:t>黄金分割法，</a:t>
                </a:r>
                <a:r>
                  <a:rPr lang="en-US" altLang="zh-CN" sz="2400" dirty="0"/>
                  <a:t>0.618</a:t>
                </a:r>
                <a:r>
                  <a:rPr lang="zh-CN" altLang="en-US" sz="2400" dirty="0"/>
                  <a:t>法</a:t>
                </a:r>
                <a:r>
                  <a:rPr lang="en-US" altLang="zh-CN" sz="2400" dirty="0"/>
                  <a:t>),</a:t>
                </a:r>
                <a:r>
                  <a:rPr lang="zh-CN" altLang="en-US" sz="2400" dirty="0"/>
                  <a:t>只对单谷函数</a:t>
                </a:r>
                <a:r>
                  <a:rPr lang="en-US" altLang="zh-CN" sz="2400" dirty="0"/>
                  <a:t>(</a:t>
                </a:r>
                <a:r>
                  <a:rPr lang="en-US" altLang="zh-CN" sz="2400" dirty="0" err="1"/>
                  <a:t>unimodal</a:t>
                </a:r>
                <a:r>
                  <a:rPr lang="en-US" altLang="zh-CN" sz="2400" dirty="0"/>
                  <a:t> function)</a:t>
                </a:r>
              </a:p>
              <a:p>
                <a:pPr lvl="1"/>
                <a:r>
                  <a:rPr lang="zh-CN" altLang="en-US" sz="2000" dirty="0"/>
                  <a:t>对区间</a:t>
                </a:r>
                <a14:m>
                  <m:oMath xmlns:m="http://schemas.openxmlformats.org/officeDocument/2006/math">
                    <m:r>
                      <a:rPr lang="en-US" altLang="zh-CN" sz="2000" b="1" i="1" smtClean="0">
                        <a:latin typeface="Cambria Math"/>
                      </a:rPr>
                      <m:t>[</m:t>
                    </m:r>
                    <m:r>
                      <a:rPr lang="en-US" altLang="zh-CN" sz="2000" b="1" i="1" smtClean="0">
                        <a:latin typeface="Cambria Math"/>
                      </a:rPr>
                      <m:t>𝒂</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oMath>
                </a14:m>
                <a:r>
                  <a:rPr lang="en-US" altLang="zh-CN" sz="2000" dirty="0"/>
                  <a:t>,</a:t>
                </a:r>
                <a:r>
                  <a:rPr lang="zh-CN" altLang="en-US" sz="2000" dirty="0"/>
                  <a:t>任意计算两个试探点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a:t>
                </a:r>
                <a:r>
                  <a:rPr lang="zh-CN" altLang="en-US" sz="2000" dirty="0"/>
                  <a:t>按照对称原则</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𝒂</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a:t>
                </a:r>
                <a:r>
                  <a:rPr lang="zh-CN" altLang="en-US" sz="2000" dirty="0"/>
                  <a:t>等比收缩原则</a:t>
                </a:r>
                <a:r>
                  <a:rPr lang="en-US" altLang="zh-CN" sz="2000" dirty="0"/>
                  <a:t>:</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𝒂</m:t>
                        </m:r>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𝒂</m:t>
                        </m:r>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𝒂</m:t>
                        </m:r>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𝒂</m:t>
                        </m:r>
                      </m:den>
                    </m:f>
                    <m:r>
                      <a:rPr lang="en-US" altLang="zh-CN" sz="2000" b="1" i="1" smtClean="0">
                        <a:latin typeface="Cambria Math"/>
                      </a:rPr>
                      <m:t>⇒</m:t>
                    </m:r>
                    <m:r>
                      <a:rPr lang="zh-CN" altLang="en-US" sz="2000" i="1">
                        <a:latin typeface="Cambria Math"/>
                      </a:rPr>
                      <m:t>每次</m:t>
                    </m:r>
                    <m:r>
                      <a:rPr lang="zh-CN" altLang="en-US" sz="2000" i="1" smtClean="0">
                        <a:latin typeface="Cambria Math"/>
                      </a:rPr>
                      <m:t>保留</m:t>
                    </m:r>
                  </m:oMath>
                </a14:m>
                <a:r>
                  <a:rPr lang="zh-CN" altLang="en-US" sz="2000" dirty="0"/>
                  <a:t>的区间是原区间的</a:t>
                </a:r>
                <a:r>
                  <a:rPr lang="en-US" altLang="zh-CN" sz="2000" dirty="0"/>
                  <a:t>0.618</a:t>
                </a:r>
                <a:r>
                  <a:rPr lang="zh-CN" altLang="en-US" sz="2000" dirty="0"/>
                  <a:t>倍</a:t>
                </a:r>
                <a:endParaRPr lang="en-US" altLang="zh-CN" sz="2000" dirty="0"/>
              </a:p>
              <a:p>
                <a:r>
                  <a:rPr lang="zh-CN" altLang="en-US" sz="2400" dirty="0"/>
                  <a:t>插值法，根据原函数在某些试探点的信息，构造一个与</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近似的函数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𝒇</m:t>
                        </m:r>
                      </m:e>
                    </m:acc>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en-US" altLang="zh-CN" sz="2400" dirty="0"/>
                  <a:t>,</a:t>
                </a:r>
                <a:r>
                  <a:rPr lang="zh-CN" altLang="en-US" sz="2400" dirty="0"/>
                  <a:t>在一定条件下可以期望</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𝒇</m:t>
                        </m:r>
                      </m:e>
                    </m:acc>
                  </m:oMath>
                </a14:m>
                <a:r>
                  <a:rPr lang="zh-CN" altLang="en-US" sz="2400" dirty="0"/>
                  <a:t>的极小点会接近</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的极小点，然后取</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的极小点作为新的试探点，设法缩短搜索区间，一般去二次或三次函数近似</a:t>
                </a:r>
                <a:endParaRPr lang="en-US" altLang="zh-CN" sz="2400" dirty="0"/>
              </a:p>
              <a:p>
                <a:pPr lvl="1"/>
                <a:r>
                  <a:rPr lang="zh-CN" altLang="en-US" sz="2000" dirty="0"/>
                  <a:t>二次插值和试位法</a:t>
                </a:r>
                <a:endParaRPr lang="en-US" altLang="zh-CN" sz="2000" dirty="0"/>
              </a:p>
              <a:p>
                <a:pPr lvl="1"/>
                <a:r>
                  <a:rPr lang="zh-CN" altLang="en-US" sz="2000" dirty="0"/>
                  <a:t>三次插值法</a:t>
                </a:r>
                <a:r>
                  <a:rPr lang="en-US" altLang="zh-CN" sz="2000" dirty="0"/>
                  <a:t>(</a:t>
                </a:r>
                <a:r>
                  <a:rPr lang="en-US" altLang="zh-CN" sz="2000" dirty="0" err="1"/>
                  <a:t>Davidon</a:t>
                </a:r>
                <a:r>
                  <a:rPr lang="zh-CN" altLang="en-US" sz="2000" dirty="0"/>
                  <a:t>搜索法</a:t>
                </a:r>
                <a:r>
                  <a:rPr lang="en-US" altLang="zh-CN" sz="2000" dirty="0"/>
                  <a:t>)</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r="-26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构件的表面积问题</a:t>
                </a:r>
                <a:endParaRPr lang="en-US" altLang="zh-CN" dirty="0"/>
              </a:p>
              <a:p>
                <a:pPr lvl="1"/>
                <a:r>
                  <a:rPr lang="zh-CN" altLang="en-US" dirty="0"/>
                  <a:t>一个半球形与圆柱形相接的构件，要求在构件体积一定的条件下，确定构件的尺寸使其表面积最小</a:t>
                </a:r>
                <a:endParaRPr lang="en-US" altLang="zh-CN" dirty="0"/>
              </a:p>
              <a:p>
                <a:pPr lvl="1"/>
                <a:r>
                  <a:rPr lang="zh-CN" altLang="en-US" dirty="0"/>
                  <a:t>设如图，圆柱形底半径为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a14:m>
                <a:r>
                  <a:rPr lang="en-US" altLang="zh-CN" dirty="0"/>
                  <a:t>,</a:t>
                </a:r>
                <a:r>
                  <a:rPr lang="zh-CN" altLang="en-US" dirty="0"/>
                  <a:t>高为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r>
                  <a:rPr lang="en-US" altLang="zh-CN" dirty="0"/>
                  <a:t>,</a:t>
                </a:r>
                <a:r>
                  <a:rPr lang="zh-CN" altLang="en-US" dirty="0"/>
                  <a:t>其表面积为</a:t>
                </a:r>
                <a:endParaRPr lang="en-US" altLang="zh-CN" dirty="0"/>
              </a:p>
              <a:p>
                <a:pPr lvl="1"/>
                <a14:m>
                  <m:oMath xmlns:m="http://schemas.openxmlformats.org/officeDocument/2006/math">
                    <m:r>
                      <a:rPr lang="en-US" altLang="zh-CN" b="1" i="1" smtClean="0">
                        <a:latin typeface="Cambria Math"/>
                      </a:rPr>
                      <m:t>𝑺</m:t>
                    </m:r>
                    <m:r>
                      <a:rPr lang="en-US" altLang="zh-CN" b="1" i="1" smtClean="0">
                        <a:latin typeface="Cambria Math"/>
                      </a:rPr>
                      <m:t>=</m:t>
                    </m:r>
                    <m:r>
                      <a:rPr lang="en-US" altLang="zh-CN" b="1" i="1" smtClean="0">
                        <a:latin typeface="Cambria Math"/>
                      </a:rPr>
                      <m:t>𝟐</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𝟑</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b="1" dirty="0"/>
              </a:p>
              <a:p>
                <a:pPr lvl="1"/>
                <a:r>
                  <a:rPr lang="zh-CN" altLang="en-US" dirty="0"/>
                  <a:t>设其体积为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r>
                      <a:rPr lang="en-US" altLang="zh-CN" b="1" i="1" smtClean="0">
                        <a:latin typeface="Cambria Math"/>
                      </a:rPr>
                      <m:t>,</m:t>
                    </m:r>
                  </m:oMath>
                </a14:m>
                <a:r>
                  <a:rPr lang="zh-CN" altLang="en-US" dirty="0"/>
                  <a:t>则有</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𝟑</m:t>
                        </m:r>
                      </m:den>
                    </m:f>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𝟑</m:t>
                        </m:r>
                      </m:sup>
                    </m:sSubSup>
                    <m:r>
                      <a:rPr lang="en-US" altLang="zh-CN" b="1" i="1" smtClean="0">
                        <a:latin typeface="Cambria Math"/>
                      </a:rPr>
                      <m:t>+</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dirty="0"/>
              </a:p>
              <a:p>
                <a:pPr lvl="1"/>
                <a:r>
                  <a:rPr lang="zh-CN" altLang="en-US" dirty="0"/>
                  <a:t>故其数学模型为</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𝑺</m:t>
                    </m:r>
                    <m:r>
                      <a:rPr lang="en-US" altLang="zh-CN" b="1" i="1" smtClean="0">
                        <a:latin typeface="Cambria Math"/>
                      </a:rPr>
                      <m:t>=</m:t>
                    </m:r>
                    <m:r>
                      <a:rPr lang="en-US" altLang="zh-CN" b="1" i="1" smtClean="0">
                        <a:latin typeface="Cambria Math"/>
                      </a:rPr>
                      <m:t>𝟑</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ctrlPr>
                                  <a:rPr lang="en-US" altLang="zh-CN" i="1">
                                    <a:latin typeface="Cambria Math" panose="02040503050406030204" pitchFamily="18" charset="0"/>
                                  </a:rPr>
                                </m:ctrlPr>
                              </m:fPr>
                              <m:num>
                                <m:r>
                                  <a:rPr lang="en-US" altLang="zh-CN" i="1">
                                    <a:latin typeface="Cambria Math"/>
                                  </a:rPr>
                                  <m:t>𝟐</m:t>
                                </m:r>
                              </m:num>
                              <m:den>
                                <m:r>
                                  <a:rPr lang="en-US" altLang="zh-CN" i="1">
                                    <a:latin typeface="Cambria Math"/>
                                  </a:rPr>
                                  <m:t>𝟑</m:t>
                                </m:r>
                              </m:den>
                            </m:f>
                            <m:r>
                              <a:rPr lang="en-US" altLang="zh-CN" i="1">
                                <a:latin typeface="Cambria Math"/>
                              </a:rPr>
                              <m:t>𝝅</m:t>
                            </m:r>
                            <m:sSubSup>
                              <m:sSubSupPr>
                                <m:ctrlPr>
                                  <a:rPr lang="en-US" altLang="zh-CN" i="1">
                                    <a:latin typeface="Cambria Math" panose="02040503050406030204" pitchFamily="18" charset="0"/>
                                  </a:rPr>
                                </m:ctrlPr>
                              </m:sSubSupPr>
                              <m:e>
                                <m:r>
                                  <a:rPr lang="en-US" altLang="zh-CN" i="1">
                                    <a:latin typeface="Cambria Math"/>
                                  </a:rPr>
                                  <m:t>𝒙</m:t>
                                </m:r>
                              </m:e>
                              <m:sub>
                                <m:r>
                                  <a:rPr lang="en-US" altLang="zh-CN" i="1">
                                    <a:latin typeface="Cambria Math"/>
                                  </a:rPr>
                                  <m:t>𝟏</m:t>
                                </m:r>
                              </m:sub>
                              <m:sup>
                                <m:r>
                                  <a:rPr lang="en-US" altLang="zh-CN" i="1">
                                    <a:latin typeface="Cambria Math"/>
                                  </a:rPr>
                                  <m:t>𝟑</m:t>
                                </m:r>
                              </m:sup>
                            </m:sSubSup>
                            <m:r>
                              <a:rPr lang="en-US" altLang="zh-CN" i="1">
                                <a:latin typeface="Cambria Math"/>
                              </a:rPr>
                              <m:t>+</m:t>
                            </m:r>
                            <m:r>
                              <a:rPr lang="en-US" altLang="zh-CN" i="1">
                                <a:latin typeface="Cambria Math"/>
                              </a:rPr>
                              <m:t>𝝅</m:t>
                            </m:r>
                            <m:sSubSup>
                              <m:sSubSupPr>
                                <m:ctrlPr>
                                  <a:rPr lang="en-US" altLang="zh-CN" i="1">
                                    <a:latin typeface="Cambria Math" panose="02040503050406030204" pitchFamily="18" charset="0"/>
                                  </a:rPr>
                                </m:ctrlPr>
                              </m:sSubSupPr>
                              <m:e>
                                <m:r>
                                  <a:rPr lang="en-US" altLang="zh-CN" i="1">
                                    <a:latin typeface="Cambria Math"/>
                                  </a:rPr>
                                  <m:t>𝒙</m:t>
                                </m:r>
                              </m:e>
                              <m:sub>
                                <m:r>
                                  <a:rPr lang="en-US" altLang="zh-CN" i="1">
                                    <a:latin typeface="Cambria Math"/>
                                  </a:rPr>
                                  <m:t>𝟏</m:t>
                                </m:r>
                              </m:sub>
                              <m:sup>
                                <m:r>
                                  <a:rPr lang="en-US" altLang="zh-CN" i="1">
                                    <a:latin typeface="Cambria Math"/>
                                  </a:rPr>
                                  <m:t>𝟐</m:t>
                                </m:r>
                              </m:sup>
                            </m:sSubSup>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190"/>
                </a:stretch>
              </a:blipFill>
            </p:spPr>
            <p:txBody>
              <a:bodyPr/>
              <a:lstStyle/>
              <a:p>
                <a:r>
                  <a:rPr lang="zh-CN" altLang="en-US">
                    <a:noFill/>
                  </a:rPr>
                  <a:t> </a:t>
                </a:r>
                <a:endParaRPr lang="zh-CN" altLang="en-US">
                  <a:noFill/>
                </a:endParaRPr>
              </a:p>
            </p:txBody>
          </p:sp>
        </mc:Fallback>
      </mc:AlternateContent>
      <p:grpSp>
        <p:nvGrpSpPr>
          <p:cNvPr id="5" name="Group 4"/>
          <p:cNvGrpSpPr/>
          <p:nvPr/>
        </p:nvGrpSpPr>
        <p:grpSpPr>
          <a:xfrm>
            <a:off x="7961196" y="3039673"/>
            <a:ext cx="2032366" cy="2153684"/>
            <a:chOff x="7892715" y="2607625"/>
            <a:chExt cx="2032366" cy="2153684"/>
          </a:xfrm>
        </p:grpSpPr>
        <p:sp>
          <p:nvSpPr>
            <p:cNvPr id="4" name="Can 3"/>
            <p:cNvSpPr/>
            <p:nvPr/>
          </p:nvSpPr>
          <p:spPr bwMode="auto">
            <a:xfrm>
              <a:off x="7905328" y="3033117"/>
              <a:ext cx="1368152" cy="1728192"/>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7" name="Freeform 6"/>
            <p:cNvSpPr/>
            <p:nvPr/>
          </p:nvSpPr>
          <p:spPr bwMode="auto">
            <a:xfrm>
              <a:off x="7892715" y="2607625"/>
              <a:ext cx="1395664" cy="592775"/>
            </a:xfrm>
            <a:custGeom>
              <a:avLst/>
              <a:gdLst>
                <a:gd name="connsiteX0" fmla="*/ 0 w 1395664"/>
                <a:gd name="connsiteY0" fmla="*/ 592775 h 592775"/>
                <a:gd name="connsiteX1" fmla="*/ 120316 w 1395664"/>
                <a:gd name="connsiteY1" fmla="*/ 267922 h 592775"/>
                <a:gd name="connsiteX2" fmla="*/ 385011 w 1395664"/>
                <a:gd name="connsiteY2" fmla="*/ 63386 h 592775"/>
                <a:gd name="connsiteX3" fmla="*/ 601579 w 1395664"/>
                <a:gd name="connsiteY3" fmla="*/ 3228 h 592775"/>
                <a:gd name="connsiteX4" fmla="*/ 818148 w 1395664"/>
                <a:gd name="connsiteY4" fmla="*/ 15259 h 592775"/>
                <a:gd name="connsiteX5" fmla="*/ 998621 w 1395664"/>
                <a:gd name="connsiteY5" fmla="*/ 75417 h 592775"/>
                <a:gd name="connsiteX6" fmla="*/ 1179095 w 1395664"/>
                <a:gd name="connsiteY6" fmla="*/ 171670 h 592775"/>
                <a:gd name="connsiteX7" fmla="*/ 1347537 w 1395664"/>
                <a:gd name="connsiteY7" fmla="*/ 388238 h 592775"/>
                <a:gd name="connsiteX8" fmla="*/ 1395664 w 1395664"/>
                <a:gd name="connsiteY8" fmla="*/ 580743 h 5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664" h="592775">
                  <a:moveTo>
                    <a:pt x="0" y="592775"/>
                  </a:moveTo>
                  <a:cubicBezTo>
                    <a:pt x="28074" y="474464"/>
                    <a:pt x="56148" y="356153"/>
                    <a:pt x="120316" y="267922"/>
                  </a:cubicBezTo>
                  <a:cubicBezTo>
                    <a:pt x="184485" y="179690"/>
                    <a:pt x="304801" y="107502"/>
                    <a:pt x="385011" y="63386"/>
                  </a:cubicBezTo>
                  <a:cubicBezTo>
                    <a:pt x="465221" y="19270"/>
                    <a:pt x="529390" y="11249"/>
                    <a:pt x="601579" y="3228"/>
                  </a:cubicBezTo>
                  <a:cubicBezTo>
                    <a:pt x="673769" y="-4793"/>
                    <a:pt x="751974" y="3227"/>
                    <a:pt x="818148" y="15259"/>
                  </a:cubicBezTo>
                  <a:cubicBezTo>
                    <a:pt x="884322" y="27290"/>
                    <a:pt x="938463" y="49349"/>
                    <a:pt x="998621" y="75417"/>
                  </a:cubicBezTo>
                  <a:cubicBezTo>
                    <a:pt x="1058779" y="101485"/>
                    <a:pt x="1120942" y="119533"/>
                    <a:pt x="1179095" y="171670"/>
                  </a:cubicBezTo>
                  <a:cubicBezTo>
                    <a:pt x="1237248" y="223807"/>
                    <a:pt x="1311442" y="320059"/>
                    <a:pt x="1347537" y="388238"/>
                  </a:cubicBezTo>
                  <a:cubicBezTo>
                    <a:pt x="1383632" y="456417"/>
                    <a:pt x="1389648" y="518580"/>
                    <a:pt x="1395664" y="58074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9" name="Straight Connector 8"/>
            <p:cNvCxnSpPr/>
            <p:nvPr/>
          </p:nvCxnSpPr>
          <p:spPr bwMode="auto">
            <a:xfrm>
              <a:off x="9288379" y="3200400"/>
              <a:ext cx="489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9288379" y="4617293"/>
              <a:ext cx="489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892715" y="3200400"/>
              <a:ext cx="69668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p:cNvSpPr txBox="1"/>
                <p:nvPr/>
              </p:nvSpPr>
              <p:spPr>
                <a:xfrm>
                  <a:off x="8066765" y="2745085"/>
                  <a:ext cx="5760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066765" y="2745085"/>
                  <a:ext cx="576064" cy="461665"/>
                </a:xfrm>
                <a:prstGeom prst="rect">
                  <a:avLst/>
                </a:prstGeom>
                <a:blipFill rotWithShape="1">
                  <a:blip r:embed="rId6"/>
                  <a:stretch>
                    <a:fillRect l="-4211"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259579" y="3666380"/>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259579" y="3666380"/>
                  <a:ext cx="665503" cy="461665"/>
                </a:xfrm>
                <a:prstGeom prst="rect">
                  <a:avLst/>
                </a:prstGeom>
                <a:blipFill rotWithShape="1">
                  <a:blip r:embed="rId7"/>
                  <a:stretch>
                    <a:fillRect b="-3947"/>
                  </a:stretch>
                </a:blipFill>
              </p:spPr>
              <p:txBody>
                <a:bodyPr/>
                <a:lstStyle/>
                <a:p>
                  <a:r>
                    <a:rPr lang="zh-CN" altLang="en-US">
                      <a:noFill/>
                    </a:rPr>
                    <a:t> </a:t>
                  </a:r>
                  <a:endParaRPr lang="zh-CN" altLang="en-US">
                    <a:noFill/>
                  </a:endParaRPr>
                </a:p>
              </p:txBody>
            </p:sp>
          </mc:Fallback>
        </mc:AlternateContent>
        <p:cxnSp>
          <p:nvCxnSpPr>
            <p:cNvPr id="17" name="Straight Connector 16"/>
            <p:cNvCxnSpPr/>
            <p:nvPr/>
          </p:nvCxnSpPr>
          <p:spPr bwMode="auto">
            <a:xfrm>
              <a:off x="9633520" y="3200400"/>
              <a:ext cx="0" cy="1416893"/>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一阶近似：</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oMath>
                </a14:m>
                <a:endParaRPr lang="en-US" altLang="zh-CN" b="1" dirty="0"/>
              </a:p>
              <a:p>
                <a:pPr marL="0" indent="0">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𝒌</m:t>
                          </m:r>
                        </m:sub>
                      </m:sSub>
                    </m:oMath>
                  </m:oMathPara>
                </a14:m>
                <a:endParaRPr lang="en-US" altLang="zh-CN" b="1" dirty="0"/>
              </a:p>
              <a:p>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oMath>
                </a14:m>
                <a:r>
                  <a:rPr lang="zh-CN" altLang="en-US" dirty="0"/>
                  <a:t>是最小值位置的近似，二阶近似：</a:t>
                </a:r>
                <a14:m>
                  <m:oMath xmlns:m="http://schemas.openxmlformats.org/officeDocument/2006/math">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m:t>
                        </m:r>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e>
                      <m:sup>
                        <m:r>
                          <a:rPr lang="en-US" altLang="zh-CN" b="1" i="1" smtClean="0">
                            <a:latin typeface="Cambria Math" panose="02040503050406030204" pitchFamily="18" charset="0"/>
                          </a:rPr>
                          <m:t>𝟐</m:t>
                        </m:r>
                      </m:sup>
                    </m:sSup>
                  </m:oMath>
                </a14:m>
                <a:endParaRPr lang="en-US" altLang="zh-CN" b="1" dirty="0"/>
              </a:p>
              <a:p>
                <a:r>
                  <a:rPr lang="zh-CN" altLang="en-US" dirty="0"/>
                  <a:t>因此，在靠近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的局部区域内，可用</a:t>
                </a:r>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𝟏</m:t>
                        </m:r>
                      </m:num>
                      <m:den>
                        <m:r>
                          <a:rPr lang="en-US" altLang="zh-CN">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e>
                      <m:sup>
                        <m:r>
                          <a:rPr lang="en-US" altLang="zh-CN" i="1">
                            <a:latin typeface="Cambria Math" panose="02040503050406030204" pitchFamily="18" charset="0"/>
                          </a:rPr>
                          <m:t>𝟐</m:t>
                        </m:r>
                      </m:sup>
                    </m:sSup>
                  </m:oMath>
                </a14:m>
                <a:r>
                  <a:rPr lang="zh-CN" altLang="en-US" dirty="0"/>
                  <a:t>来近似</a:t>
                </a:r>
                <a14:m>
                  <m:oMath xmlns:m="http://schemas.openxmlformats.org/officeDocument/2006/math">
                    <m:r>
                      <a:rPr lang="en-US" altLang="zh-CN" b="1" i="1" smtClean="0">
                        <a:latin typeface="Cambria Math" panose="02040503050406030204" pitchFamily="18" charset="0"/>
                      </a:rPr>
                      <m:t>𝒇</m:t>
                    </m:r>
                  </m:oMath>
                </a14:m>
                <a:endParaRPr lang="en-US" altLang="zh-CN" dirty="0"/>
              </a:p>
              <a:p>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oMath>
                </a14:m>
                <a:endParaRPr lang="en-US" altLang="zh-CN" b="1" dirty="0"/>
              </a:p>
              <a:p>
                <a:r>
                  <a:rPr lang="zh-CN" altLang="en-US" dirty="0"/>
                  <a:t>从而有</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den>
                    </m:f>
                  </m:oMath>
                </a14:m>
                <a:endParaRPr lang="en-US" altLang="zh-CN" dirty="0"/>
              </a:p>
              <a:p>
                <a:r>
                  <a:rPr lang="zh-CN" altLang="en-US" dirty="0"/>
                  <a:t>因此，</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oMath>
                </a14:m>
                <a:r>
                  <a:rPr lang="zh-CN" altLang="en-US" dirty="0"/>
                  <a:t>是一个比</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a14:m>
                <a:r>
                  <a:rPr lang="zh-CN" altLang="en-US" dirty="0"/>
                  <a:t>更好的近似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无约束最优化算法分类</a:t>
                </a:r>
                <a:endParaRPr lang="en-US" altLang="zh-CN" sz="2800" dirty="0"/>
              </a:p>
              <a:p>
                <a:pPr lvl="1"/>
                <a:r>
                  <a:rPr lang="zh-CN" altLang="en-US" sz="2400" dirty="0"/>
                  <a:t>使用导数的方法，如一阶导数</a:t>
                </a:r>
                <a:r>
                  <a:rPr lang="en-US" altLang="zh-CN" sz="2400" dirty="0"/>
                  <a:t>(</a:t>
                </a:r>
                <a:r>
                  <a:rPr lang="zh-CN" altLang="en-US" sz="2400" dirty="0"/>
                  <a:t>梯度</a:t>
                </a:r>
                <a:r>
                  <a:rPr lang="en-US" altLang="zh-CN" sz="2400" dirty="0"/>
                  <a:t>)</a:t>
                </a:r>
                <a:r>
                  <a:rPr lang="zh-CN" altLang="en-US" sz="2400" dirty="0"/>
                  <a:t>，二阶导数</a:t>
                </a:r>
                <a:r>
                  <a:rPr lang="en-US" altLang="zh-CN" sz="2400" dirty="0"/>
                  <a:t>(Hessian</a:t>
                </a:r>
                <a:r>
                  <a:rPr lang="zh-CN" altLang="en-US" sz="2400" dirty="0"/>
                  <a:t>矩阵</a:t>
                </a:r>
                <a:r>
                  <a:rPr lang="en-US" altLang="zh-CN" sz="2400" dirty="0"/>
                  <a:t>)</a:t>
                </a:r>
              </a:p>
              <a:p>
                <a:pPr lvl="2"/>
                <a:r>
                  <a:rPr lang="zh-CN" altLang="en-US" sz="2000" dirty="0"/>
                  <a:t>最速下降法：搜索方向为负梯度方向，用一次函数做目标函数的近似，但本身收敛速度在出现锯齿现象时，很慢</a:t>
                </a:r>
                <a:endParaRPr lang="en-US" altLang="zh-CN" sz="2000" dirty="0"/>
              </a:p>
              <a:p>
                <a:pPr lvl="2"/>
                <a:r>
                  <a:rPr lang="en-US" altLang="zh-CN" sz="2000" dirty="0"/>
                  <a:t>Newton</a:t>
                </a:r>
                <a:r>
                  <a:rPr lang="zh-CN" altLang="en-US" sz="2000" dirty="0"/>
                  <a:t>法：以函数的二次近似为基础，具有二次终止性；但若初始点选择不好，远离极小点时，函数值可能会上升，因而不能保证收敛；此时可采用线搜索只搜索增量方向，称为阻尼牛顿法。但不管如何，这两种方法中搜索方向包含</a:t>
                </a:r>
                <a:r>
                  <a:rPr lang="en-US" altLang="zh-CN" sz="2000" dirty="0"/>
                  <a:t>Hessian</a:t>
                </a:r>
                <a:r>
                  <a:rPr lang="zh-CN" altLang="en-US" sz="2000" dirty="0"/>
                  <a:t>矩阵求逆，其为奇异时，无法求解；非奇异时，不能保证方向为下降方向。</a:t>
                </a:r>
                <a:endParaRPr lang="en-US" altLang="zh-CN" sz="2000" dirty="0"/>
              </a:p>
              <a:p>
                <a:pPr lvl="2"/>
                <a:r>
                  <a:rPr lang="zh-CN" altLang="en-US" sz="2000" dirty="0"/>
                  <a:t>但如果</a:t>
                </a:r>
                <a:r>
                  <a:rPr lang="en-US" altLang="zh-CN" sz="2000" dirty="0"/>
                  <a:t>Hessian</a:t>
                </a:r>
                <a:r>
                  <a:rPr lang="zh-CN" altLang="en-US" sz="2000" dirty="0"/>
                  <a:t>矩阵正定，则不会出现上述情况，因此可强迫</a:t>
                </a:r>
                <a:r>
                  <a:rPr lang="en-US" altLang="zh-CN" sz="2000" dirty="0"/>
                  <a:t>H</a:t>
                </a:r>
                <a:r>
                  <a:rPr lang="zh-CN" altLang="en-US" sz="2000" dirty="0"/>
                  <a:t>为正定来避免不收敛</a:t>
                </a:r>
                <a:endParaRPr lang="en-US" altLang="zh-CN" sz="2000" dirty="0"/>
              </a:p>
              <a:p>
                <a:pPr lvl="3"/>
                <a:r>
                  <a:rPr lang="en-US" altLang="zh-CN" sz="1800" dirty="0"/>
                  <a:t>Gill-Murray</a:t>
                </a:r>
                <a:r>
                  <a:rPr lang="zh-CN" altLang="en-US" sz="1800" dirty="0"/>
                  <a:t>方法</a:t>
                </a:r>
                <a:r>
                  <a:rPr lang="en-US" altLang="zh-CN" sz="1800" dirty="0"/>
                  <a:t>:</a:t>
                </a:r>
                <a14:m>
                  <m:oMath xmlns:m="http://schemas.openxmlformats.org/officeDocument/2006/math">
                    <m:r>
                      <a:rPr lang="en-US" altLang="zh-CN" sz="1800" b="1" i="0" smtClean="0">
                        <a:latin typeface="Cambria Math"/>
                      </a:rPr>
                      <m:t> </m:t>
                    </m:r>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𝑬</m:t>
                        </m:r>
                      </m:e>
                      <m:sub>
                        <m:r>
                          <a:rPr lang="en-US" altLang="zh-CN" sz="1800" b="1" i="1" smtClean="0">
                            <a:latin typeface="Cambria Math"/>
                          </a:rPr>
                          <m:t>𝒌</m:t>
                        </m:r>
                      </m:sub>
                    </m:sSub>
                  </m:oMath>
                </a14:m>
                <a:endParaRPr lang="en-US" altLang="zh-CN" sz="1800" dirty="0"/>
              </a:p>
              <a:p>
                <a:pPr lvl="3"/>
                <a:r>
                  <a:rPr lang="en-US" altLang="zh-CN" sz="1800" dirty="0"/>
                  <a:t>Fletcher-Freeman</a:t>
                </a:r>
                <a:r>
                  <a:rPr lang="zh-CN" altLang="en-US" sz="1800" dirty="0"/>
                  <a:t>方法</a:t>
                </a:r>
                <a:r>
                  <a:rPr lang="en-US" altLang="zh-CN" sz="1800" dirty="0"/>
                  <a:t>:</a:t>
                </a:r>
                <a:r>
                  <a:rPr lang="zh-CN" altLang="en-US" sz="1800" dirty="0"/>
                  <a:t>采用</a:t>
                </a:r>
                <a:r>
                  <a:rPr lang="en-US" altLang="zh-CN" sz="1800" dirty="0"/>
                  <a:t>Bunch-</a:t>
                </a:r>
                <a:r>
                  <a:rPr lang="en-US" altLang="zh-CN" sz="1800" dirty="0" err="1"/>
                  <a:t>Parlett</a:t>
                </a:r>
                <a:r>
                  <a:rPr lang="zh-CN" altLang="en-US" sz="1800" dirty="0"/>
                  <a:t>分解，求出负曲率方向。</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oMath>
                </a14:m>
                <a:r>
                  <a:rPr lang="zh-CN" altLang="en-US" sz="1800" dirty="0"/>
                  <a:t>通过交换若干行和列后</a:t>
                </a:r>
                <a14:m>
                  <m:oMath xmlns:m="http://schemas.openxmlformats.org/officeDocument/2006/math">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𝑯</m:t>
                            </m:r>
                          </m:e>
                        </m:acc>
                      </m:e>
                      <m:sub>
                        <m:r>
                          <a:rPr lang="en-US" altLang="zh-CN" sz="1800" b="1" i="1" dirty="0" smtClean="0">
                            <a:latin typeface="Cambria Math"/>
                          </a:rPr>
                          <m:t>𝒌</m:t>
                        </m:r>
                      </m:sub>
                    </m:sSub>
                    <m:r>
                      <a:rPr lang="en-US" altLang="zh-CN" sz="1800" b="1" i="1" dirty="0" smtClean="0">
                        <a:latin typeface="Cambria Math"/>
                      </a:rPr>
                      <m:t>=</m:t>
                    </m:r>
                    <m:r>
                      <a:rPr lang="en-US" altLang="zh-CN" sz="1800" b="1" i="1" dirty="0" smtClean="0">
                        <a:latin typeface="Cambria Math"/>
                      </a:rPr>
                      <m:t>𝑳𝑫𝑳</m:t>
                    </m:r>
                    <m:r>
                      <a:rPr lang="en-US" altLang="zh-CN" sz="1800" b="1" i="1" dirty="0" smtClean="0">
                        <a:latin typeface="Cambria Math"/>
                      </a:rPr>
                      <m:t>′</m:t>
                    </m:r>
                  </m:oMath>
                </a14:m>
                <a:r>
                  <a:rPr lang="en-US" altLang="zh-CN" sz="1800" dirty="0"/>
                  <a:t>,</a:t>
                </a:r>
                <a:r>
                  <a:rPr lang="zh-CN" altLang="en-US" sz="1800" dirty="0"/>
                  <a:t>其中</a:t>
                </a:r>
                <a14:m>
                  <m:oMath xmlns:m="http://schemas.openxmlformats.org/officeDocument/2006/math">
                    <m:r>
                      <a:rPr lang="en-US" altLang="zh-CN" sz="1800" b="1" i="1" smtClean="0">
                        <a:latin typeface="Cambria Math"/>
                      </a:rPr>
                      <m:t>𝑳</m:t>
                    </m:r>
                  </m:oMath>
                </a14:m>
                <a:r>
                  <a:rPr lang="zh-CN" altLang="en-US" sz="1800" dirty="0"/>
                  <a:t>为单位下三角，</a:t>
                </a:r>
                <a14:m>
                  <m:oMath xmlns:m="http://schemas.openxmlformats.org/officeDocument/2006/math">
                    <m:r>
                      <a:rPr lang="en-US" altLang="zh-CN" sz="1800" b="1" i="1" smtClean="0">
                        <a:latin typeface="Cambria Math"/>
                      </a:rPr>
                      <m:t>𝑫</m:t>
                    </m:r>
                  </m:oMath>
                </a14:m>
                <a:r>
                  <a:rPr lang="zh-CN" altLang="en-US" sz="1800" dirty="0"/>
                  <a:t>为一阶或二阶对角阵，然后再根据</a:t>
                </a:r>
                <a14:m>
                  <m:oMath xmlns:m="http://schemas.openxmlformats.org/officeDocument/2006/math">
                    <m:r>
                      <a:rPr lang="en-US" altLang="zh-CN" sz="1800" b="1" i="1" smtClean="0">
                        <a:latin typeface="Cambria Math"/>
                      </a:rPr>
                      <m:t>𝑫</m:t>
                    </m:r>
                  </m:oMath>
                </a14:m>
                <a:r>
                  <a:rPr lang="zh-CN" altLang="en-US" sz="1800" dirty="0"/>
                  <a:t>的特征值全为正、有负数或没有负数但有零特征根三种情况分别由负曲率方向确定搜索方向</a:t>
                </a:r>
                <a:endParaRPr lang="en-US" altLang="zh-CN" sz="1800" dirty="0"/>
              </a:p>
              <a:p>
                <a:pPr lvl="2"/>
                <a:r>
                  <a:rPr lang="en-US" altLang="zh-CN" sz="2000" dirty="0"/>
                  <a:t>Newton</a:t>
                </a:r>
                <a:r>
                  <a:rPr lang="zh-CN" altLang="en-US" sz="2000" dirty="0"/>
                  <a:t>法是把求二次函数极小点的方法用于求一般函数的极小点</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412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无约束最优化算法分类</a:t>
                </a:r>
                <a:endParaRPr lang="en-US" altLang="zh-CN" dirty="0"/>
              </a:p>
              <a:p>
                <a:pPr lvl="1"/>
                <a:r>
                  <a:rPr lang="zh-CN" altLang="en-US" dirty="0"/>
                  <a:t>使用导数的方法，如一阶导数</a:t>
                </a:r>
                <a:r>
                  <a:rPr lang="en-US" altLang="zh-CN" dirty="0"/>
                  <a:t>(</a:t>
                </a:r>
                <a:r>
                  <a:rPr lang="zh-CN" altLang="en-US" dirty="0"/>
                  <a:t>梯度</a:t>
                </a:r>
                <a:r>
                  <a:rPr lang="en-US" altLang="zh-CN" dirty="0"/>
                  <a:t>)</a:t>
                </a:r>
                <a:r>
                  <a:rPr lang="zh-CN" altLang="en-US" dirty="0"/>
                  <a:t>，二阶导数</a:t>
                </a:r>
                <a:r>
                  <a:rPr lang="en-US" altLang="zh-CN" dirty="0"/>
                  <a:t>(Hessian</a:t>
                </a:r>
                <a:r>
                  <a:rPr lang="zh-CN" altLang="en-US" dirty="0"/>
                  <a:t>矩阵</a:t>
                </a:r>
                <a:r>
                  <a:rPr lang="en-US" altLang="zh-CN" dirty="0"/>
                  <a:t>)</a:t>
                </a:r>
              </a:p>
              <a:p>
                <a:pPr lvl="2"/>
                <a:r>
                  <a:rPr lang="zh-CN" altLang="en-US" dirty="0"/>
                  <a:t>共轭方向法：介于最速下降法和</a:t>
                </a:r>
                <a:r>
                  <a:rPr lang="en-US" altLang="zh-CN" dirty="0"/>
                  <a:t>Newton</a:t>
                </a:r>
                <a:r>
                  <a:rPr lang="zh-CN" altLang="en-US" dirty="0"/>
                  <a:t>之间，克服了最速下降法的锯齿现象，提高收敛速度，迭代公式简单，不必计算二阶导数，减少了计算量和存储量</a:t>
                </a:r>
                <a:endParaRPr lang="en-US" altLang="zh-CN" dirty="0"/>
              </a:p>
              <a:p>
                <a:pPr lvl="3"/>
                <a:r>
                  <a:rPr lang="zh-CN" altLang="en-US" dirty="0"/>
                  <a:t>共轭梯度法：利用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处的梯度来构造共轭方向的算法；但各搜索方向的共轭性依赖于初始负梯度方向，也不能精确计算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和</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𝒑</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en-US" altLang="zh-CN" dirty="0"/>
                  <a:t>,</a:t>
                </a:r>
                <a:r>
                  <a:rPr lang="zh-CN" altLang="en-US" dirty="0"/>
                  <a:t>从而可能多次迭代后不共轭，需要迭代</a:t>
                </a:r>
                <a14:m>
                  <m:oMath xmlns:m="http://schemas.openxmlformats.org/officeDocument/2006/math">
                    <m:r>
                      <a:rPr lang="en-US" altLang="zh-CN" b="1" i="1" smtClean="0">
                        <a:latin typeface="Cambria Math"/>
                      </a:rPr>
                      <m:t>𝒓</m:t>
                    </m:r>
                  </m:oMath>
                </a14:m>
                <a:r>
                  <a:rPr lang="zh-CN" altLang="en-US" dirty="0"/>
                  <a:t>次后重新初始点后再迭代，如</a:t>
                </a:r>
                <a:r>
                  <a:rPr lang="en-US" altLang="zh-CN" dirty="0"/>
                  <a:t>Fletcher-Reeves</a:t>
                </a:r>
                <a:r>
                  <a:rPr lang="zh-CN" altLang="en-US" dirty="0"/>
                  <a:t>共轭梯度法</a:t>
                </a:r>
                <a:endParaRPr lang="en-US" altLang="zh-CN" dirty="0"/>
              </a:p>
              <a:p>
                <a:pPr lvl="2"/>
                <a:r>
                  <a:rPr lang="zh-CN" altLang="en-US" dirty="0"/>
                  <a:t>拟</a:t>
                </a:r>
                <a:r>
                  <a:rPr lang="en-US" altLang="zh-CN" dirty="0"/>
                  <a:t>Newton</a:t>
                </a:r>
                <a:r>
                  <a:rPr lang="zh-CN" altLang="en-US" dirty="0"/>
                  <a:t>法</a:t>
                </a:r>
                <a:r>
                  <a:rPr lang="en-US" altLang="zh-CN" dirty="0"/>
                  <a:t>(</a:t>
                </a:r>
                <a:r>
                  <a:rPr lang="zh-CN" altLang="en-US" dirty="0"/>
                  <a:t>变尺度法</a:t>
                </a:r>
                <a:r>
                  <a:rPr lang="en-US" altLang="zh-CN" dirty="0"/>
                  <a:t>)</a:t>
                </a:r>
                <a:r>
                  <a:rPr lang="zh-CN" altLang="en-US" dirty="0"/>
                  <a:t>：</a:t>
                </a:r>
                <a:r>
                  <a:rPr lang="en-US" altLang="zh-CN" dirty="0"/>
                  <a:t>Newton</a:t>
                </a:r>
                <a:r>
                  <a:rPr lang="zh-CN" altLang="en-US" dirty="0"/>
                  <a:t>法的搜索方向</a:t>
                </a:r>
                <a14:m>
                  <m:oMath xmlns:m="http://schemas.openxmlformats.org/officeDocument/2006/math">
                    <m:r>
                      <a:rPr lang="en-US" altLang="zh-CN" b="1" i="1" smtClean="0">
                        <a:latin typeface="Cambria Math"/>
                      </a:rPr>
                      <m:t>𝒑</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𝑯</m:t>
                        </m:r>
                      </m:e>
                      <m:sup>
                        <m:r>
                          <a:rPr lang="en-US" altLang="zh-CN" b="1" i="1" smtClean="0">
                            <a:latin typeface="Cambria Math"/>
                          </a:rPr>
                          <m:t>−</m:t>
                        </m:r>
                        <m:r>
                          <a:rPr lang="en-US" altLang="zh-CN" b="1" i="1" smtClean="0">
                            <a:latin typeface="Cambria Math"/>
                          </a:rPr>
                          <m:t>𝟏</m:t>
                        </m:r>
                      </m:sup>
                    </m:sSup>
                    <m:r>
                      <a:rPr lang="en-US" altLang="zh-CN" b="1" i="1" smtClean="0">
                        <a:latin typeface="Cambria Math"/>
                      </a:rPr>
                      <m:t>𝒈</m:t>
                    </m:r>
                  </m:oMath>
                </a14:m>
                <a:r>
                  <a:rPr lang="en-US" altLang="zh-CN" dirty="0"/>
                  <a:t>,</a:t>
                </a:r>
                <a14:m>
                  <m:oMath xmlns:m="http://schemas.openxmlformats.org/officeDocument/2006/math">
                    <m:r>
                      <a:rPr lang="en-US" altLang="zh-CN" b="1" i="1" dirty="0" smtClean="0">
                        <a:latin typeface="Cambria Math"/>
                      </a:rPr>
                      <m:t>𝒈</m:t>
                    </m:r>
                  </m:oMath>
                </a14:m>
                <a:r>
                  <a:rPr lang="zh-CN" altLang="en-US" dirty="0"/>
                  <a:t>为</a:t>
                </a:r>
                <a14:m>
                  <m:oMath xmlns:m="http://schemas.openxmlformats.org/officeDocument/2006/math">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oMath>
                </a14:m>
                <a:r>
                  <a:rPr lang="zh-CN" altLang="en-US" dirty="0"/>
                  <a:t>的梯度方向，显然新方向需要求</a:t>
                </a:r>
                <a:r>
                  <a:rPr lang="en-US" altLang="zh-CN" dirty="0"/>
                  <a:t>Hessian</a:t>
                </a:r>
                <a:r>
                  <a:rPr lang="zh-CN" altLang="en-US" dirty="0"/>
                  <a:t>矩阵的逆矩阵，最速下降法中</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𝒈</m:t>
                    </m:r>
                  </m:oMath>
                </a14:m>
                <a:r>
                  <a:rPr lang="zh-CN" altLang="en-US" dirty="0"/>
                  <a:t>，简单但收敛慢。变尺度法可看作是最速下降法的推广。也可看作是</a:t>
                </a:r>
                <a:r>
                  <a:rPr lang="en-US" altLang="zh-CN" dirty="0"/>
                  <a:t>Newton</a:t>
                </a:r>
                <a:r>
                  <a:rPr lang="zh-CN" altLang="en-US" dirty="0"/>
                  <a:t>法的推广，因此称为拟</a:t>
                </a:r>
                <a:r>
                  <a:rPr lang="en-US" altLang="zh-CN" dirty="0"/>
                  <a:t>Newton</a:t>
                </a:r>
                <a:r>
                  <a:rPr lang="zh-CN" altLang="en-US" dirty="0"/>
                  <a:t>法</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397" b="-151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2506" y="1016893"/>
                <a:ext cx="9217026" cy="5616575"/>
              </a:xfrm>
            </p:spPr>
            <p:txBody>
              <a:bodyPr/>
              <a:lstStyle/>
              <a:p>
                <a:pPr lvl="1"/>
                <a:r>
                  <a:rPr lang="en-US" altLang="zh-CN" dirty="0"/>
                  <a:t>Quasi-Newton</a:t>
                </a:r>
                <a:r>
                  <a:rPr lang="zh-CN" altLang="en-US" dirty="0"/>
                  <a:t>法的迭代公式：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𝑯</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oMath>
                </a14:m>
                <a:r>
                  <a:rPr lang="en-US" altLang="zh-CN" dirty="0"/>
                  <a:t>,</a:t>
                </a:r>
                <a14:m>
                  <m:oMath xmlns:m="http://schemas.openxmlformats.org/officeDocument/2006/math">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𝒈</m:t>
                        </m:r>
                      </m:e>
                      <m:sub>
                        <m:r>
                          <a:rPr lang="en-US" altLang="zh-CN" b="1" i="1" dirty="0" smtClean="0">
                            <a:latin typeface="Cambria Math"/>
                          </a:rPr>
                          <m:t>𝒌</m:t>
                        </m:r>
                      </m:sub>
                    </m:sSub>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𝑯</m:t>
                        </m:r>
                      </m:e>
                      <m:sub>
                        <m:r>
                          <a:rPr lang="en-US" altLang="zh-CN" b="1" i="1" dirty="0" smtClean="0">
                            <a:latin typeface="Cambria Math"/>
                          </a:rPr>
                          <m:t>𝒌</m:t>
                        </m:r>
                      </m:sub>
                    </m:sSub>
                  </m:oMath>
                </a14:m>
                <a:r>
                  <a:rPr lang="zh-CN" altLang="en-US" dirty="0"/>
                  <a:t>分别表示目标函数</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在</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zh-CN" altLang="en-US" dirty="0"/>
                  <a:t>处的梯度和</a:t>
                </a:r>
                <a:r>
                  <a:rPr lang="en-US" altLang="zh-CN" dirty="0"/>
                  <a:t>Hessian</a:t>
                </a:r>
                <a:r>
                  <a:rPr lang="zh-CN" altLang="en-US" dirty="0"/>
                  <a:t>矩阵</a:t>
                </a:r>
                <a:r>
                  <a:rPr lang="en-US" altLang="zh-CN" dirty="0"/>
                  <a:t>. </a:t>
                </a:r>
                <a:r>
                  <a:rPr lang="zh-CN" altLang="en-US" dirty="0"/>
                  <a:t>为消除</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𝑯</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oMath>
                </a14:m>
                <a:r>
                  <a:rPr lang="en-US" altLang="zh-CN" dirty="0"/>
                  <a:t>,</a:t>
                </a:r>
                <a:r>
                  <a:rPr lang="zh-CN" altLang="en-US" dirty="0"/>
                  <a:t>考虑用近似矩阵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来代替：</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r>
                      <a:rPr lang="en-US" altLang="zh-CN" i="1">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𝒌</m:t>
                        </m:r>
                      </m:sub>
                    </m:sSub>
                  </m:oMath>
                </a14:m>
                <a:r>
                  <a:rPr lang="en-US" altLang="zh-CN" dirty="0"/>
                  <a:t>,</a:t>
                </a:r>
                <a14:m>
                  <m:oMath xmlns:m="http://schemas.openxmlformats.org/officeDocument/2006/math">
                    <m:r>
                      <a:rPr lang="en-US" altLang="zh-CN" i="1" dirty="0">
                        <a:latin typeface="Cambria Math"/>
                      </a:rPr>
                      <m:t> </m:t>
                    </m:r>
                  </m:oMath>
                </a14:m>
                <a:r>
                  <a:rPr lang="zh-CN" altLang="en-US" dirty="0"/>
                  <a:t>此时</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oMath>
                </a14:m>
                <a:r>
                  <a:rPr lang="zh-CN" altLang="en-US" dirty="0"/>
                  <a:t>为第</a:t>
                </a:r>
                <a14:m>
                  <m:oMath xmlns:m="http://schemas.openxmlformats.org/officeDocument/2006/math">
                    <m:r>
                      <a:rPr lang="en-US" altLang="zh-CN" b="1" i="1" smtClean="0">
                        <a:latin typeface="Cambria Math"/>
                      </a:rPr>
                      <m:t>𝒌</m:t>
                    </m:r>
                  </m:oMath>
                </a14:m>
                <a:r>
                  <a:rPr lang="zh-CN" altLang="en-US" dirty="0"/>
                  <a:t>次迭代的搜索方向</a:t>
                </a:r>
                <a:r>
                  <a:rPr lang="en-US" altLang="zh-CN" dirty="0"/>
                  <a:t>.</a:t>
                </a:r>
                <a:r>
                  <a:rPr lang="zh-CN" altLang="en-US" dirty="0"/>
                  <a:t>如果考虑沿</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方向进行直线搜索，即考虑一般的迭代公式：</a:t>
                </a:r>
                <a:endParaRPr lang="en-US" altLang="zh-CN" dirty="0"/>
              </a:p>
              <a:p>
                <a:pPr marL="441325" lvl="1" indent="0" algn="ctr">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r>
                        <a:rPr lang="en-US" altLang="zh-CN" i="1">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𝒌</m:t>
                          </m:r>
                        </m:sub>
                      </m:sSub>
                      <m:r>
                        <m:rPr>
                          <m:nor/>
                        </m:rPr>
                        <a:rPr lang="en-US" altLang="zh-CN" dirty="0"/>
                        <m:t>,</m:t>
                      </m:r>
                    </m:oMath>
                  </m:oMathPara>
                </a14:m>
                <a:endParaRPr lang="en-US" altLang="zh-CN" dirty="0"/>
              </a:p>
              <a:p>
                <a:pPr marL="441325" lvl="1" indent="0">
                  <a:buNone/>
                </a:pPr>
                <a:r>
                  <a:rPr lang="en-US" altLang="zh-CN" dirty="0"/>
                  <a:t>	</a:t>
                </a:r>
                <a:r>
                  <a:rPr lang="zh-CN" altLang="en-US" dirty="0"/>
                  <a:t>这里</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a:rPr>
                          <m:t>λ</m:t>
                        </m:r>
                      </m:e>
                      <m:sub>
                        <m:r>
                          <a:rPr lang="en-US" altLang="zh-CN" i="1" dirty="0">
                            <a:latin typeface="Cambria Math"/>
                          </a:rPr>
                          <m:t>𝒌</m:t>
                        </m:r>
                      </m:sub>
                    </m:sSub>
                  </m:oMath>
                </a14:m>
                <a:r>
                  <a:rPr lang="zh-CN" altLang="en-US" dirty="0"/>
                  <a:t>是步长因子，此时要求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与</a:t>
                </a:r>
                <a14:m>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smtClean="0">
                            <a:latin typeface="Cambria Math"/>
                          </a:rPr>
                          <m:t>𝑯</m:t>
                        </m:r>
                      </m:e>
                      <m:sub>
                        <m:r>
                          <a:rPr lang="en-US" altLang="zh-CN" b="1" i="1" dirty="0" smtClean="0">
                            <a:latin typeface="Cambria Math"/>
                          </a:rPr>
                          <m:t>𝒌</m:t>
                        </m:r>
                      </m:sub>
                      <m:sup>
                        <m:r>
                          <a:rPr lang="en-US" altLang="zh-CN" b="1" i="1" dirty="0" smtClean="0">
                            <a:latin typeface="Cambria Math"/>
                          </a:rPr>
                          <m:t>−</m:t>
                        </m:r>
                        <m:r>
                          <a:rPr lang="en-US" altLang="zh-CN" b="1" i="1" dirty="0" smtClean="0">
                            <a:latin typeface="Cambria Math"/>
                          </a:rPr>
                          <m:t>𝟏</m:t>
                        </m:r>
                      </m:sup>
                    </m:sSubSup>
                  </m:oMath>
                </a14:m>
                <a:r>
                  <a:rPr lang="zh-CN" altLang="en-US" dirty="0"/>
                  <a:t>近似且容易计算</a:t>
                </a:r>
                <a:endParaRPr lang="en-US" altLang="zh-CN" dirty="0"/>
              </a:p>
              <a:p>
                <a:pPr lvl="2"/>
                <a:r>
                  <a:rPr lang="zh-CN" altLang="en-US" dirty="0"/>
                  <a:t>为保证搜索方向是下降方向，要求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正定；</a:t>
                </a:r>
                <a:endParaRPr lang="en-US" altLang="zh-CN" dirty="0"/>
              </a:p>
              <a:p>
                <a:pPr lvl="2"/>
                <a:r>
                  <a:rPr lang="zh-CN" altLang="en-US" dirty="0"/>
                  <a:t>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之间迭代具有简单形式，最简单的显然为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𝑬</m:t>
                        </m:r>
                      </m:e>
                      <m:sub>
                        <m:r>
                          <a:rPr lang="en-US" altLang="zh-CN" b="1" i="1" smtClean="0">
                            <a:latin typeface="Cambria Math"/>
                          </a:rPr>
                          <m:t>𝒌</m:t>
                        </m:r>
                      </m:sub>
                    </m:sSub>
                  </m:oMath>
                </a14:m>
                <a:r>
                  <a:rPr lang="en-US" altLang="zh-CN" b="1" dirty="0"/>
                  <a: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𝑬</m:t>
                        </m:r>
                      </m:e>
                      <m:sub>
                        <m:r>
                          <a:rPr lang="en-US" altLang="zh-CN" b="1" i="1" dirty="0" smtClean="0">
                            <a:latin typeface="Cambria Math"/>
                          </a:rPr>
                          <m:t>𝒌</m:t>
                        </m:r>
                      </m:sub>
                    </m:sSub>
                  </m:oMath>
                </a14:m>
                <a:r>
                  <a:rPr lang="zh-CN" altLang="en-US" b="1" dirty="0"/>
                  <a:t>称为校正矩阵；</a:t>
                </a:r>
                <a:endParaRPr lang="en-US" altLang="zh-CN" b="1" dirty="0"/>
              </a:p>
              <a:p>
                <a:pPr lvl="2"/>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b="1" dirty="0"/>
                  <a:t>必须满足拟</a:t>
                </a:r>
                <a:r>
                  <a:rPr lang="en-US" altLang="zh-CN" b="1" dirty="0"/>
                  <a:t>Newton</a:t>
                </a:r>
                <a:r>
                  <a:rPr lang="zh-CN" altLang="en-US" b="1" dirty="0"/>
                  <a:t>性质：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0" smtClean="0">
                        <a:latin typeface="Cambria Math"/>
                      </a:rPr>
                      <m:t>𝚫</m:t>
                    </m:r>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𝜟</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b="1" i="1" dirty="0"/>
                  <a:t> </a:t>
                </a:r>
                <a:r>
                  <a:rPr lang="en-US" altLang="zh-CN" b="1" dirty="0"/>
                  <a:t>(</a:t>
                </a:r>
                <a:r>
                  <a:rPr lang="zh-CN" altLang="en-US" b="1" dirty="0"/>
                  <a:t>称为拟牛顿条件或拟牛顿方程</a:t>
                </a:r>
                <a:r>
                  <a:rPr lang="en-US" altLang="zh-CN" b="1" dirty="0"/>
                  <a:t>)</a:t>
                </a:r>
              </a:p>
              <a:p>
                <a:pPr lvl="1"/>
                <a:r>
                  <a:rPr lang="zh-CN" altLang="en-US" dirty="0"/>
                  <a:t>根据拟牛顿方程，可以构造出各种</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en-US" altLang="zh-CN" dirty="0"/>
                  <a:t>,</a:t>
                </a:r>
                <a:r>
                  <a:rPr lang="zh-CN" altLang="en-US" dirty="0"/>
                  <a:t>最有代表性的是</a:t>
                </a:r>
                <a:r>
                  <a:rPr lang="en-US" altLang="zh-CN" dirty="0"/>
                  <a:t>DFP</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2506" y="1016893"/>
                <a:ext cx="9217026" cy="5616575"/>
              </a:xfrm>
              <a:blipFill rotWithShape="1">
                <a:blip r:embed="rId2"/>
                <a:stretch>
                  <a:fillRect t="-869" r="-926" b="-1498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14:m>
                  <m:oMath xmlns:m="http://schemas.openxmlformats.org/officeDocument/2006/math">
                    <m:r>
                      <a:rPr lang="en-US" altLang="zh-CN" b="1" i="1" smtClean="0">
                        <a:latin typeface="Cambria Math"/>
                      </a:rPr>
                      <m:t>𝑫𝑭𝑷</m:t>
                    </m:r>
                  </m:oMath>
                </a14:m>
                <a:r>
                  <a:rPr lang="zh-CN" altLang="en-US" dirty="0"/>
                  <a:t>变尺度法：要求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r>
                      <a:rPr lang="en-US" altLang="zh-CN" b="1" i="0" smtClean="0">
                        <a:latin typeface="Cambria Math"/>
                      </a:rPr>
                      <m:t>𝚫</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满足拟</a:t>
                </a:r>
                <a:r>
                  <a:rPr lang="en-US" altLang="zh-CN" dirty="0"/>
                  <a:t>Newton</a:t>
                </a:r>
                <a:r>
                  <a:rPr lang="zh-CN" altLang="en-US" dirty="0"/>
                  <a:t>条件，得</a:t>
                </a:r>
                <a14:m>
                  <m:oMath xmlns:m="http://schemas.openxmlformats.org/officeDocument/2006/math">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𝑮</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若能选取向量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𝒌</m:t>
                        </m:r>
                      </m:sub>
                    </m:sSub>
                  </m:oMath>
                </a14:m>
                <a:r>
                  <a:rPr lang="en-US" altLang="zh-CN" dirty="0"/>
                  <a:t>,</a:t>
                </a:r>
                <a14:m>
                  <m:oMath xmlns:m="http://schemas.openxmlformats.org/officeDocument/2006/math">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𝒗</m:t>
                        </m:r>
                      </m:e>
                      <m:sub>
                        <m:r>
                          <a:rPr lang="en-US" altLang="zh-CN" b="1" i="1" dirty="0" smtClean="0">
                            <a:latin typeface="Cambria Math"/>
                          </a:rPr>
                          <m:t>𝒌</m:t>
                        </m:r>
                      </m:sub>
                    </m:sSub>
                  </m:oMath>
                </a14:m>
                <a:r>
                  <a:rPr lang="en-US" altLang="zh-CN" dirty="0"/>
                  <a:t>,</a:t>
                </a:r>
                <a:r>
                  <a:rPr lang="zh-CN" altLang="en-US" dirty="0"/>
                  <a:t>使其满足规范化条件</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𝒗</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𝟏</m:t>
                    </m:r>
                  </m:oMath>
                </a14:m>
                <a:r>
                  <a:rPr lang="en-US" altLang="zh-CN" dirty="0"/>
                  <a:t>,</a:t>
                </a:r>
                <a:r>
                  <a:rPr lang="zh-CN" altLang="en-US" dirty="0"/>
                  <a:t>则可以选取</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𝒙</m:t>
                        </m:r>
                      </m:e>
                      <m:sub>
                        <m:r>
                          <a:rPr lang="en-US" altLang="zh-CN" b="1" i="1" smtClean="0">
                            <a:latin typeface="Cambria Math"/>
                          </a:rPr>
                          <m:t>𝒌</m:t>
                        </m:r>
                      </m:sub>
                    </m:sSub>
                    <m:sSubSup>
                      <m:sSubSupPr>
                        <m:ctrlPr>
                          <a:rPr lang="en-US" altLang="zh-CN" b="1" i="1" smtClean="0">
                            <a:latin typeface="Cambria Math" panose="02040503050406030204" pitchFamily="18" charset="0"/>
                          </a:rPr>
                        </m:ctrlPr>
                      </m:sSubSupPr>
                      <m:e>
                        <m:r>
                          <a:rPr lang="en-US" altLang="zh-CN" b="1" i="1" smtClean="0">
                            <a:latin typeface="Cambria Math"/>
                          </a:rPr>
                          <m:t>𝒗</m:t>
                        </m:r>
                      </m:e>
                      <m:sub>
                        <m:r>
                          <a:rPr lang="en-US" altLang="zh-CN" b="1" i="1" smtClean="0">
                            <a:latin typeface="Cambria Math"/>
                          </a:rPr>
                          <m:t>𝒌</m:t>
                        </m:r>
                      </m:sub>
                      <m:sup>
                        <m:r>
                          <a:rPr lang="en-US" altLang="zh-CN" b="1" i="1" smtClean="0">
                            <a:latin typeface="Cambria Math"/>
                          </a:rPr>
                          <m:t>𝑻</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oMath>
                </a14:m>
                <a:r>
                  <a:rPr lang="en-US" altLang="zh-CN" dirty="0"/>
                  <a:t>,</a:t>
                </a:r>
                <a:r>
                  <a:rPr lang="zh-CN" altLang="en-US" dirty="0"/>
                  <a:t>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r>
                      <a:rPr lang="en-US" altLang="zh-CN" b="1" i="1" smtClean="0">
                        <a:latin typeface="Cambria Math"/>
                      </a:rPr>
                      <m:t>+</m:t>
                    </m:r>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𝒙</m:t>
                        </m:r>
                      </m:e>
                      <m:sub>
                        <m:r>
                          <a:rPr lang="en-US" altLang="zh-CN" i="1">
                            <a:latin typeface="Cambria Math"/>
                          </a:rPr>
                          <m:t>𝒌</m:t>
                        </m:r>
                      </m:sub>
                    </m:sSub>
                    <m:sSubSup>
                      <m:sSubSupPr>
                        <m:ctrlPr>
                          <a:rPr lang="en-US" altLang="zh-CN" i="1">
                            <a:latin typeface="Cambria Math" panose="02040503050406030204" pitchFamily="18" charset="0"/>
                          </a:rPr>
                        </m:ctrlPr>
                      </m:sSubSupPr>
                      <m:e>
                        <m:r>
                          <a:rPr lang="en-US" altLang="zh-CN" i="1">
                            <a:latin typeface="Cambria Math"/>
                          </a:rPr>
                          <m:t>𝒗</m:t>
                        </m:r>
                      </m:e>
                      <m:sub>
                        <m:r>
                          <a:rPr lang="en-US" altLang="zh-CN" i="1">
                            <a:latin typeface="Cambria Math"/>
                          </a:rPr>
                          <m:t>𝒌</m:t>
                        </m:r>
                      </m:sub>
                      <m:sup>
                        <m:r>
                          <a:rPr lang="en-US" altLang="zh-CN" i="1">
                            <a:latin typeface="Cambria Math"/>
                          </a:rPr>
                          <m:t>𝑻</m:t>
                        </m:r>
                      </m:sup>
                    </m:sSubSup>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𝒈</m:t>
                        </m:r>
                      </m:e>
                      <m:sub>
                        <m:r>
                          <a:rPr lang="en-US" altLang="zh-CN" i="1">
                            <a:latin typeface="Cambria Math"/>
                          </a:rPr>
                          <m:t>𝒌</m:t>
                        </m:r>
                      </m:sub>
                    </m:sSub>
                    <m:sSubSup>
                      <m:sSubSupPr>
                        <m:ctrlPr>
                          <a:rPr lang="en-US" altLang="zh-CN" i="1">
                            <a:latin typeface="Cambria Math" panose="02040503050406030204" pitchFamily="18" charset="0"/>
                          </a:rPr>
                        </m:ctrlPr>
                      </m:sSubSupPr>
                      <m:e>
                        <m:r>
                          <a:rPr lang="en-US" altLang="zh-CN" i="1">
                            <a:latin typeface="Cambria Math"/>
                          </a:rPr>
                          <m:t>𝒖</m:t>
                        </m:r>
                      </m:e>
                      <m:sub>
                        <m:r>
                          <a:rPr lang="en-US" altLang="zh-CN" i="1">
                            <a:latin typeface="Cambria Math"/>
                          </a:rPr>
                          <m:t>𝒌</m:t>
                        </m:r>
                      </m:sub>
                      <m:sup>
                        <m:r>
                          <a:rPr lang="en-US" altLang="zh-CN" i="1">
                            <a:latin typeface="Cambria Math"/>
                          </a:rPr>
                          <m:t>𝑻</m:t>
                        </m:r>
                      </m:sup>
                    </m:sSubSup>
                  </m:oMath>
                </a14:m>
                <a:r>
                  <a:rPr lang="zh-CN" altLang="en-US" dirty="0"/>
                  <a:t>，如选取</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m:t>
                        </m:r>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i="1">
                            <a:latin typeface="Cambria Math"/>
                          </a:rPr>
                          <m:t>𝒈</m:t>
                        </m:r>
                      </m:e>
                      <m:sub>
                        <m:r>
                          <a:rPr lang="en-US" altLang="zh-CN" i="1">
                            <a:latin typeface="Cambria Math"/>
                          </a:rPr>
                          <m:t>𝒌</m:t>
                        </m:r>
                      </m:sub>
                      <m:sup>
                        <m:r>
                          <a:rPr lang="en-US" altLang="zh-CN" i="1">
                            <a:latin typeface="Cambria Math"/>
                          </a:rPr>
                          <m:t>𝑻</m:t>
                        </m:r>
                      </m:sup>
                    </m:sSubSup>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b="1" i="1" smtClean="0">
                            <a:latin typeface="Cambria Math"/>
                          </a:rPr>
                          <m:t>𝒗</m:t>
                        </m:r>
                      </m:e>
                      <m:sub>
                        <m:r>
                          <a:rPr lang="en-US" altLang="zh-CN" i="1">
                            <a:latin typeface="Cambria Math"/>
                          </a:rPr>
                          <m:t>𝒌</m:t>
                        </m:r>
                      </m:sub>
                      <m:sup>
                        <m:r>
                          <a:rPr lang="en-US" altLang="zh-CN" i="1">
                            <a:latin typeface="Cambria Math"/>
                          </a:rPr>
                          <m:t>𝑻</m:t>
                        </m:r>
                      </m:sup>
                    </m:sSubSup>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b="1" i="1" smtClean="0">
                            <a:latin typeface="Cambria Math"/>
                          </a:rPr>
                          <m:t>𝒙</m:t>
                        </m:r>
                      </m:e>
                      <m:sub>
                        <m:r>
                          <a:rPr lang="en-US" altLang="zh-CN" i="1">
                            <a:latin typeface="Cambria Math"/>
                          </a:rPr>
                          <m:t>𝒌</m:t>
                        </m:r>
                      </m:sub>
                      <m:sup>
                        <m:r>
                          <a:rPr lang="en-US" altLang="zh-CN" i="1">
                            <a:latin typeface="Cambria Math"/>
                          </a:rPr>
                          <m:t>𝑻</m:t>
                        </m:r>
                      </m:sup>
                    </m:sSubSup>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b="1" i="1" smtClean="0">
                            <a:latin typeface="Cambria Math"/>
                          </a:rPr>
                          <m:t>𝒙</m:t>
                        </m:r>
                      </m:e>
                      <m:sub>
                        <m:r>
                          <a:rPr lang="en-US" altLang="zh-CN" i="1">
                            <a:latin typeface="Cambria Math"/>
                          </a:rPr>
                          <m:t>𝒌</m:t>
                        </m:r>
                      </m:sub>
                      <m:sup>
                        <m:r>
                          <a:rPr lang="en-US" altLang="zh-CN" i="1">
                            <a:latin typeface="Cambria Math"/>
                          </a:rPr>
                          <m:t>𝑻</m:t>
                        </m:r>
                      </m:sup>
                    </m:sSubSup>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𝒈</m:t>
                        </m:r>
                      </m:e>
                      <m:sub>
                        <m:r>
                          <a:rPr lang="en-US" altLang="zh-CN" i="1">
                            <a:latin typeface="Cambria Math"/>
                          </a:rPr>
                          <m:t>𝒌</m:t>
                        </m:r>
                      </m:sub>
                    </m:sSub>
                    <m:r>
                      <a:rPr lang="en-US" altLang="zh-CN" i="1">
                        <a:latin typeface="Cambria Math"/>
                      </a:rPr>
                      <m:t>)</m:t>
                    </m:r>
                  </m:oMath>
                </a14:m>
                <a:r>
                  <a:rPr lang="en-US" altLang="zh-CN" dirty="0"/>
                  <a:t>,</a:t>
                </a:r>
                <a:r>
                  <a:rPr lang="zh-CN" altLang="en-US" dirty="0"/>
                  <a:t>代入得</a:t>
                </a:r>
                <a:r>
                  <a:rPr lang="en-US" altLang="zh-CN" dirty="0"/>
                  <a:t>DFP</a:t>
                </a:r>
                <a:r>
                  <a:rPr lang="zh-CN" altLang="en-US" dirty="0"/>
                  <a:t>的迭代公式</a:t>
                </a:r>
                <a:endParaRPr lang="en-US" altLang="zh-CN" dirty="0"/>
              </a:p>
              <a:p>
                <a:r>
                  <a:rPr lang="zh-CN" altLang="en-US" dirty="0"/>
                  <a:t>不使用导数信息，称为直接法</a:t>
                </a:r>
                <a:endParaRPr lang="en-US" altLang="zh-CN" dirty="0"/>
              </a:p>
              <a:p>
                <a:pPr lvl="1"/>
                <a:r>
                  <a:rPr lang="zh-CN" altLang="en-US" dirty="0"/>
                  <a:t>一般使用导数方法收敛速度快，但需计算梯度或</a:t>
                </a:r>
                <a:r>
                  <a:rPr lang="en-US" altLang="zh-CN" dirty="0"/>
                  <a:t>Hessian</a:t>
                </a:r>
                <a:r>
                  <a:rPr lang="zh-CN" altLang="en-US" dirty="0"/>
                  <a:t>阵；第二类方法不涉及导数，适用性强，但收敛较慢</a:t>
                </a:r>
                <a:endParaRPr lang="en-US" altLang="zh-CN" dirty="0"/>
              </a:p>
              <a:p>
                <a:pPr lvl="1"/>
                <a:r>
                  <a:rPr lang="zh-CN" altLang="en-US" dirty="0"/>
                  <a:t>例如变量轮换法</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193" r="-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无约束最优化问题的最优性条件</a:t>
                </a:r>
                <a:endParaRPr lang="en-US" altLang="zh-CN" dirty="0"/>
              </a:p>
              <a:p>
                <a:pPr lvl="1"/>
                <a:r>
                  <a:rPr lang="zh-CN" altLang="en-US" dirty="0"/>
                  <a:t>多变量函数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oMath>
                </a14:m>
                <a:r>
                  <a:rPr lang="en-US" altLang="zh-CN" dirty="0"/>
                  <a:t>,</a:t>
                </a:r>
                <a:r>
                  <a:rPr lang="zh-CN" altLang="en-US" dirty="0"/>
                  <a:t>无约束最优化问题</a:t>
                </a:r>
                <a14:m>
                  <m:oMath xmlns:m="http://schemas.openxmlformats.org/officeDocument/2006/math">
                    <m:r>
                      <a:rPr lang="en-US" altLang="zh-CN" b="1" i="0" dirty="0" smtClean="0">
                        <a:latin typeface="Cambria Math"/>
                      </a:rPr>
                      <m:t>:</m:t>
                    </m:r>
                    <m:r>
                      <a:rPr lang="en-US" altLang="zh-CN" b="1" i="1" dirty="0" smtClean="0">
                        <a:latin typeface="Cambria Math"/>
                      </a:rPr>
                      <m:t>𝒎𝒊𝒏</m:t>
                    </m:r>
                    <m:r>
                      <a:rPr lang="en-US" altLang="zh-CN" b="1" i="1" dirty="0" smtClean="0">
                        <a:latin typeface="Cambria Math"/>
                      </a:rPr>
                      <m:t> </m:t>
                    </m:r>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r>
                      <a:rPr lang="en-US" altLang="zh-CN" b="1" i="1" dirty="0" smtClean="0">
                        <a:latin typeface="Cambria Math"/>
                      </a:rPr>
                      <m:t>→</m:t>
                    </m:r>
                    <m:r>
                      <a:rPr lang="en-US" altLang="zh-CN" b="1" i="1" dirty="0" smtClean="0">
                        <a:latin typeface="Cambria Math"/>
                      </a:rPr>
                      <m:t>𝑹</m:t>
                    </m:r>
                  </m:oMath>
                </a14:m>
                <a:endParaRPr lang="en-US" altLang="zh-CN" dirty="0"/>
              </a:p>
              <a:p>
                <a:r>
                  <a:rPr lang="zh-CN" altLang="en-US" dirty="0"/>
                  <a:t>极小点的一阶必要条件：</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连续可微，</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为极小点，则</a:t>
                </a:r>
                <a14:m>
                  <m:oMath xmlns:m="http://schemas.openxmlformats.org/officeDocument/2006/math">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r>
                      <a:rPr lang="en-US" altLang="zh-CN" b="1" i="0" smtClean="0">
                        <a:latin typeface="Cambria Math"/>
                      </a:rPr>
                      <m:t>=</m:t>
                    </m:r>
                    <m:r>
                      <a:rPr lang="en-US" altLang="zh-CN" b="1" i="0" smtClean="0">
                        <a:latin typeface="Cambria Math"/>
                      </a:rPr>
                      <m:t>𝟎</m:t>
                    </m:r>
                  </m:oMath>
                </a14:m>
                <a:endParaRPr lang="en-US" altLang="zh-CN" dirty="0"/>
              </a:p>
              <a:p>
                <a:r>
                  <a:rPr lang="zh-CN" altLang="en-US" dirty="0"/>
                  <a:t>极小点的二阶必要条件：</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oMath>
                </a14:m>
                <a:r>
                  <a:rPr lang="zh-CN" altLang="en-US" dirty="0"/>
                  <a:t>二次连续可微，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为其局部极小点，则</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e>
                      <m:sup>
                        <m:r>
                          <a:rPr lang="en-US" altLang="zh-CN" b="1" i="1" smtClean="0">
                            <a:latin typeface="Cambria Math"/>
                          </a:rPr>
                          <m:t>𝟐</m:t>
                        </m:r>
                      </m:sup>
                    </m:sSup>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zh-CN" altLang="en-US" dirty="0"/>
                  <a:t>半正定</a:t>
                </a:r>
                <a:endParaRPr lang="en-US" altLang="zh-CN" dirty="0"/>
              </a:p>
              <a:p>
                <a:r>
                  <a:rPr lang="zh-CN" altLang="en-US" dirty="0"/>
                  <a:t>极小点的二阶充分条件</a:t>
                </a:r>
                <a:r>
                  <a:rPr lang="en-US" altLang="zh-CN" dirty="0"/>
                  <a:t>: </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oMath>
                </a14:m>
                <a:r>
                  <a:rPr lang="zh-CN" altLang="en-US" dirty="0"/>
                  <a:t>二次连续可微，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 若</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oMath>
                </a14:m>
                <a:r>
                  <a:rPr lang="zh-CN" altLang="en-US" dirty="0"/>
                  <a:t>正定，则</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为其严格局部极小点</a:t>
                </a:r>
                <a:endParaRPr lang="en-US" altLang="zh-CN" dirty="0"/>
              </a:p>
              <a:p>
                <a:r>
                  <a:rPr lang="zh-CN" altLang="en-US" dirty="0"/>
                  <a:t>设</a:t>
                </a:r>
                <a14:m>
                  <m:oMath xmlns:m="http://schemas.openxmlformats.org/officeDocument/2006/math">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r>
                      <a:rPr lang="en-US" altLang="zh-CN" b="1" i="1" smtClean="0">
                        <a:latin typeface="Cambria Math"/>
                      </a:rPr>
                      <m:t>𝑹</m:t>
                    </m:r>
                  </m:oMath>
                </a14:m>
                <a:r>
                  <a:rPr lang="zh-CN" altLang="en-US" dirty="0"/>
                  <a:t>为可微凸函数，此时无约束问题为凸规划问题，如果</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是驻点，则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为其最小点；若</a:t>
                </a:r>
                <a14:m>
                  <m:oMath xmlns:m="http://schemas.openxmlformats.org/officeDocument/2006/math">
                    <m:r>
                      <a:rPr lang="en-US" altLang="zh-CN" b="1" i="1" smtClean="0">
                        <a:latin typeface="Cambria Math"/>
                      </a:rPr>
                      <m:t>𝒇</m:t>
                    </m:r>
                  </m:oMath>
                </a14:m>
                <a:r>
                  <a:rPr lang="zh-CN" altLang="en-US" dirty="0"/>
                  <a:t>严格凸，则驻点一定是其唯一全局最小点</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463" b="-95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有约束最优化问题的最优性条件</a:t>
                </a:r>
                <a:endParaRPr lang="en-US" altLang="zh-CN" sz="3200" dirty="0"/>
              </a:p>
              <a:p>
                <a:pPr lvl="1"/>
                <a:r>
                  <a:rPr lang="zh-CN" altLang="en-US" sz="3200" dirty="0"/>
                  <a:t>问题 </a:t>
                </a:r>
                <a14:m>
                  <m:oMath xmlns:m="http://schemas.openxmlformats.org/officeDocument/2006/math">
                    <m:r>
                      <a:rPr lang="en-US" altLang="zh-CN" sz="3200" b="1" i="1" dirty="0" smtClean="0">
                        <a:latin typeface="Cambria Math"/>
                      </a:rPr>
                      <m:t>𝒎𝒊𝒏</m:t>
                    </m:r>
                    <m:r>
                      <a:rPr lang="en-US" altLang="zh-CN" sz="3200" b="1" i="1" dirty="0" smtClean="0">
                        <a:latin typeface="Cambria Math"/>
                      </a:rPr>
                      <m:t> </m:t>
                    </m:r>
                    <m:r>
                      <a:rPr lang="en-US" altLang="zh-CN" sz="3200" i="1" dirty="0">
                        <a:latin typeface="Cambria Math"/>
                      </a:rPr>
                      <m:t>𝑓</m:t>
                    </m:r>
                    <m:d>
                      <m:dPr>
                        <m:ctrlPr>
                          <a:rPr lang="en-US" altLang="zh-CN" sz="3200" i="1" dirty="0">
                            <a:latin typeface="Cambria Math" panose="02040503050406030204" pitchFamily="18" charset="0"/>
                          </a:rPr>
                        </m:ctrlPr>
                      </m:dPr>
                      <m:e>
                        <m:r>
                          <a:rPr lang="en-US" altLang="zh-CN" sz="3200" i="1" dirty="0">
                            <a:latin typeface="Cambria Math"/>
                          </a:rPr>
                          <m:t>𝑥</m:t>
                        </m:r>
                      </m:e>
                    </m:d>
                    <m:r>
                      <a:rPr lang="en-US" altLang="zh-CN" sz="3200" i="1" dirty="0" smtClean="0">
                        <a:latin typeface="Cambria Math"/>
                      </a:rPr>
                      <m:t>, </m:t>
                    </m:r>
                    <m:r>
                      <a:rPr lang="en-US" altLang="zh-CN" sz="3200" i="1" dirty="0" err="1">
                        <a:latin typeface="Cambria Math"/>
                      </a:rPr>
                      <m:t>𝑠</m:t>
                    </m:r>
                    <m:r>
                      <a:rPr lang="en-US" altLang="zh-CN" sz="3200" i="1" dirty="0" err="1">
                        <a:latin typeface="Cambria Math"/>
                      </a:rPr>
                      <m:t>.</m:t>
                    </m:r>
                    <m:r>
                      <a:rPr lang="en-US" altLang="zh-CN" sz="3200" i="1" dirty="0" err="1">
                        <a:latin typeface="Cambria Math"/>
                      </a:rPr>
                      <m:t>𝑡</m:t>
                    </m:r>
                    <m:r>
                      <a:rPr lang="en-US" altLang="zh-CN" sz="3200" i="1" dirty="0" err="1">
                        <a:latin typeface="Cambria Math"/>
                      </a:rPr>
                      <m:t>. </m:t>
                    </m:r>
                    <m:r>
                      <a:rPr lang="en-US" altLang="zh-CN" sz="3200" i="1" dirty="0" smtClean="0">
                        <a:latin typeface="Cambria Math"/>
                      </a:rPr>
                      <m:t>𝑔</m:t>
                    </m:r>
                    <m:d>
                      <m:dPr>
                        <m:ctrlPr>
                          <a:rPr lang="en-US" altLang="zh-CN" sz="3200" i="1" dirty="0" smtClean="0">
                            <a:latin typeface="Cambria Math" panose="02040503050406030204" pitchFamily="18" charset="0"/>
                          </a:rPr>
                        </m:ctrlPr>
                      </m:dPr>
                      <m:e>
                        <m:r>
                          <a:rPr lang="en-US" altLang="zh-CN" sz="3200" i="1" dirty="0" smtClean="0">
                            <a:latin typeface="Cambria Math"/>
                          </a:rPr>
                          <m:t>𝑥</m:t>
                        </m:r>
                      </m:e>
                    </m:d>
                    <m:r>
                      <a:rPr lang="en-US" altLang="zh-CN" sz="3200" i="1" dirty="0">
                        <a:latin typeface="Cambria Math"/>
                      </a:rPr>
                      <m:t>≤</m:t>
                    </m:r>
                    <m:r>
                      <a:rPr lang="en-US" altLang="zh-CN" sz="3200" i="1" dirty="0" smtClean="0">
                        <a:latin typeface="Cambria Math"/>
                      </a:rPr>
                      <m:t>0</m:t>
                    </m:r>
                    <m:r>
                      <a:rPr lang="en-US" altLang="zh-CN" sz="3200" i="1" dirty="0">
                        <a:latin typeface="Cambria Math"/>
                      </a:rPr>
                      <m:t>,</m:t>
                    </m:r>
                    <m:r>
                      <a:rPr lang="en-US" altLang="zh-CN" sz="3200" i="1" dirty="0" smtClean="0">
                        <a:latin typeface="Cambria Math"/>
                      </a:rPr>
                      <m:t>h</m:t>
                    </m:r>
                    <m:d>
                      <m:dPr>
                        <m:ctrlPr>
                          <a:rPr lang="en-US" altLang="zh-CN" sz="3200" i="1" dirty="0" smtClean="0">
                            <a:latin typeface="Cambria Math" panose="02040503050406030204" pitchFamily="18" charset="0"/>
                          </a:rPr>
                        </m:ctrlPr>
                      </m:dPr>
                      <m:e>
                        <m:r>
                          <a:rPr lang="en-US" altLang="zh-CN" sz="3200" i="1" dirty="0" smtClean="0">
                            <a:latin typeface="Cambria Math"/>
                          </a:rPr>
                          <m:t>𝑥</m:t>
                        </m:r>
                      </m:e>
                    </m:d>
                    <m:r>
                      <a:rPr lang="en-US" altLang="zh-CN" sz="3200" i="1" dirty="0">
                        <a:latin typeface="Cambria Math"/>
                      </a:rPr>
                      <m:t>=0</m:t>
                    </m:r>
                    <m:r>
                      <a:rPr lang="en-US" altLang="zh-CN" sz="3200" b="1" i="0" dirty="0" smtClean="0">
                        <a:latin typeface="Cambria Math"/>
                      </a:rPr>
                      <m:t>,</m:t>
                    </m:r>
                  </m:oMath>
                </a14:m>
                <a:r>
                  <a:rPr lang="zh-CN" altLang="en-US" sz="3200" dirty="0"/>
                  <a:t>约束集  </a:t>
                </a:r>
                <a14:m>
                  <m:oMath xmlns:m="http://schemas.openxmlformats.org/officeDocument/2006/math">
                    <m:r>
                      <a:rPr lang="en-US" altLang="zh-CN" sz="3200" b="1" i="1" dirty="0" smtClean="0">
                        <a:latin typeface="Cambria Math"/>
                      </a:rPr>
                      <m:t>𝑺</m:t>
                    </m:r>
                    <m:r>
                      <a:rPr lang="en-US" altLang="zh-CN" sz="3200" i="1" dirty="0" smtClean="0">
                        <a:latin typeface="Cambria Math"/>
                      </a:rPr>
                      <m:t>={</m:t>
                    </m:r>
                    <m:r>
                      <a:rPr lang="en-US" altLang="zh-CN" sz="3200" i="1" dirty="0" err="1">
                        <a:latin typeface="Cambria Math"/>
                      </a:rPr>
                      <m:t>𝑥</m:t>
                    </m:r>
                    <m:r>
                      <a:rPr lang="en-US" altLang="zh-CN" sz="3200" i="1" dirty="0" err="1">
                        <a:latin typeface="Cambria Math"/>
                      </a:rPr>
                      <m:t>|</m:t>
                    </m:r>
                    <m:r>
                      <a:rPr lang="en-US" altLang="zh-CN" sz="3200" i="1" dirty="0" err="1">
                        <a:latin typeface="Cambria Math"/>
                      </a:rPr>
                      <m:t>𝑔</m:t>
                    </m:r>
                    <m:r>
                      <a:rPr lang="en-US" altLang="zh-CN" sz="3200" i="1" dirty="0">
                        <a:latin typeface="Cambria Math"/>
                      </a:rPr>
                      <m:t>(</m:t>
                    </m:r>
                    <m:r>
                      <a:rPr lang="en-US" altLang="zh-CN" sz="3200" i="1" dirty="0">
                        <a:latin typeface="Cambria Math"/>
                      </a:rPr>
                      <m:t>𝑥</m:t>
                    </m:r>
                    <m:r>
                      <a:rPr lang="en-US" altLang="zh-CN" sz="3200" i="1" dirty="0">
                        <a:latin typeface="Cambria Math"/>
                      </a:rPr>
                      <m:t>) ≤0 , </m:t>
                    </m:r>
                    <m:r>
                      <a:rPr lang="en-US" altLang="zh-CN" sz="3200" i="1" dirty="0">
                        <a:latin typeface="Cambria Math"/>
                      </a:rPr>
                      <m:t>h</m:t>
                    </m:r>
                    <m:r>
                      <a:rPr lang="en-US" altLang="zh-CN" sz="3200" i="1" dirty="0">
                        <a:latin typeface="Cambria Math"/>
                      </a:rPr>
                      <m:t>(</m:t>
                    </m:r>
                    <m:r>
                      <a:rPr lang="en-US" altLang="zh-CN" sz="3200" i="1" dirty="0">
                        <a:latin typeface="Cambria Math"/>
                      </a:rPr>
                      <m:t>𝑥</m:t>
                    </m:r>
                    <m:r>
                      <a:rPr lang="en-US" altLang="zh-CN" sz="3200" i="1" dirty="0">
                        <a:latin typeface="Cambria Math"/>
                      </a:rPr>
                      <m:t>)=0}  </m:t>
                    </m:r>
                  </m:oMath>
                </a14:m>
                <a:endParaRPr lang="en-US" altLang="zh-CN" sz="3200" dirty="0"/>
              </a:p>
              <a:p>
                <a:r>
                  <a:rPr lang="zh-CN" altLang="en-US" dirty="0"/>
                  <a:t>等式约束问题的最优性条件，建立等式约束的</a:t>
                </a:r>
                <a:r>
                  <a:rPr lang="en-US" altLang="zh-CN" dirty="0"/>
                  <a:t>Lagrange</a:t>
                </a:r>
                <a:r>
                  <a:rPr lang="zh-CN" altLang="en-US" dirty="0"/>
                  <a:t>乘子及一阶必要条件，优化问题的拉格朗日函数：</a:t>
                </a:r>
                <a:endParaRPr lang="en-US" altLang="zh-CN" dirty="0"/>
              </a:p>
              <a:p>
                <a14:m>
                  <m:oMath xmlns:m="http://schemas.openxmlformats.org/officeDocument/2006/math">
                    <m:r>
                      <a:rPr lang="en-US" altLang="zh-CN" b="1" i="1" smtClean="0">
                        <a:latin typeface="Cambria Math"/>
                      </a:rPr>
                      <m:t>𝑳</m:t>
                    </m:r>
                    <m:d>
                      <m:dPr>
                        <m:ctrlPr>
                          <a:rPr lang="en-US" altLang="zh-CN" b="1" i="1" smtClean="0">
                            <a:latin typeface="Cambria Math" panose="02040503050406030204" pitchFamily="18" charset="0"/>
                          </a:rPr>
                        </m:ctrlPr>
                      </m:dPr>
                      <m:e>
                        <m:r>
                          <a:rPr lang="en-US" altLang="zh-CN" b="1" i="1" smtClean="0">
                            <a:latin typeface="Cambria Math"/>
                          </a:rPr>
                          <m:t>𝒙</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𝒗</m:t>
                        </m:r>
                      </m:e>
                      <m:sup>
                        <m:r>
                          <a:rPr lang="en-US" altLang="zh-CN" b="1" i="1" smtClean="0">
                            <a:latin typeface="Cambria Math"/>
                          </a:rPr>
                          <m:t>𝑻</m:t>
                        </m:r>
                      </m:sup>
                    </m:sSup>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𝒗</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𝒍</m:t>
                        </m:r>
                      </m:sup>
                    </m:sSup>
                  </m:oMath>
                </a14:m>
                <a:r>
                  <a:rPr lang="zh-CN" altLang="en-US" dirty="0"/>
                  <a:t>为拉格朗日乘子</a:t>
                </a:r>
                <a:endParaRPr lang="en-US" altLang="zh-CN" dirty="0"/>
              </a:p>
              <a:p>
                <a:pPr lvl="1"/>
                <a:r>
                  <a:rPr lang="zh-CN" altLang="en-US" dirty="0">
                    <a:solidFill>
                      <a:srgbClr val="FF0000"/>
                    </a:solidFill>
                  </a:rPr>
                  <a:t>若</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zh-CN" altLang="en-US" dirty="0">
                    <a:solidFill>
                      <a:srgbClr val="FF0000"/>
                    </a:solidFill>
                  </a:rPr>
                  <a:t>为函数</a:t>
                </a:r>
                <a14:m>
                  <m:oMath xmlns:m="http://schemas.openxmlformats.org/officeDocument/2006/math">
                    <m:r>
                      <a:rPr lang="en-US" altLang="zh-CN" b="1" i="1" smtClean="0">
                        <a:solidFill>
                          <a:srgbClr val="FF0000"/>
                        </a:solidFill>
                        <a:latin typeface="Cambria Math"/>
                      </a:rPr>
                      <m:t>𝒇</m:t>
                    </m:r>
                    <m:r>
                      <a:rPr lang="en-US" altLang="zh-CN" b="1" i="1" smtClean="0">
                        <a:solidFill>
                          <a:srgbClr val="FF0000"/>
                        </a:solidFill>
                        <a:latin typeface="Cambria Math"/>
                      </a:rPr>
                      <m:t>(</m:t>
                    </m:r>
                    <m:r>
                      <a:rPr lang="en-US" altLang="zh-CN" b="1" i="1" smtClean="0">
                        <a:solidFill>
                          <a:srgbClr val="FF0000"/>
                        </a:solidFill>
                        <a:latin typeface="Cambria Math"/>
                      </a:rPr>
                      <m:t>𝒙</m:t>
                    </m:r>
                    <m:r>
                      <a:rPr lang="en-US" altLang="zh-CN" b="1" i="1" smtClean="0">
                        <a:solidFill>
                          <a:srgbClr val="FF0000"/>
                        </a:solidFill>
                        <a:latin typeface="Cambria Math"/>
                      </a:rPr>
                      <m:t>)</m:t>
                    </m:r>
                  </m:oMath>
                </a14:m>
                <a:r>
                  <a:rPr lang="zh-CN" altLang="en-US" dirty="0">
                    <a:solidFill>
                      <a:srgbClr val="FF0000"/>
                    </a:solidFill>
                  </a:rPr>
                  <a:t>的极小值点，则</a:t>
                </a:r>
                <a14:m>
                  <m:oMath xmlns:m="http://schemas.openxmlformats.org/officeDocument/2006/math">
                    <m:r>
                      <a:rPr lang="en-US" altLang="zh-CN" b="1" i="1" smtClean="0">
                        <a:solidFill>
                          <a:srgbClr val="FF0000"/>
                        </a:solidFill>
                        <a:latin typeface="Cambria Math"/>
                      </a:rPr>
                      <m:t>𝜵</m:t>
                    </m:r>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e>
                    </m:d>
                    <m:r>
                      <a:rPr lang="en-US" altLang="zh-CN" b="1" i="0" smtClean="0">
                        <a:solidFill>
                          <a:srgbClr val="FF0000"/>
                        </a:solidFill>
                        <a:latin typeface="Cambria Math"/>
                      </a:rPr>
                      <m:t>=</m:t>
                    </m:r>
                    <m:nary>
                      <m:naryPr>
                        <m:chr m:val="∑"/>
                        <m:ctrlPr>
                          <a:rPr lang="en-US" altLang="zh-CN" b="1" i="1" smtClean="0">
                            <a:solidFill>
                              <a:srgbClr val="FF0000"/>
                            </a:solidFill>
                            <a:latin typeface="Cambria Math" panose="02040503050406030204" pitchFamily="18" charset="0"/>
                          </a:rPr>
                        </m:ctrlPr>
                      </m:naryPr>
                      <m:sub>
                        <m:r>
                          <m:rPr>
                            <m:brk m:alnAt="23"/>
                          </m:rPr>
                          <a:rPr lang="en-US" altLang="zh-CN" b="1" i="1" smtClean="0">
                            <a:solidFill>
                              <a:srgbClr val="FF0000"/>
                            </a:solidFill>
                            <a:latin typeface="Cambria Math"/>
                          </a:rPr>
                          <m:t>𝒊</m:t>
                        </m:r>
                        <m:r>
                          <a:rPr lang="en-US" altLang="zh-CN" b="1" i="1" smtClean="0">
                            <a:solidFill>
                              <a:srgbClr val="FF0000"/>
                            </a:solidFill>
                            <a:latin typeface="Cambria Math"/>
                          </a:rPr>
                          <m:t>=</m:t>
                        </m:r>
                        <m:r>
                          <a:rPr lang="en-US" altLang="zh-CN" b="1" i="1" smtClean="0">
                            <a:solidFill>
                              <a:srgbClr val="FF0000"/>
                            </a:solidFill>
                            <a:latin typeface="Cambria Math"/>
                          </a:rPr>
                          <m:t>𝟏</m:t>
                        </m:r>
                      </m:sub>
                      <m:sup>
                        <m:r>
                          <a:rPr lang="en-US" altLang="zh-CN" b="1" i="1" smtClean="0">
                            <a:solidFill>
                              <a:srgbClr val="FF0000"/>
                            </a:solidFill>
                            <a:latin typeface="Cambria Math"/>
                          </a:rPr>
                          <m:t>𝒍</m:t>
                        </m:r>
                      </m:sup>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a:rPr>
                                  <m:t>𝒗</m:t>
                                </m:r>
                              </m:e>
                              <m:sub>
                                <m:r>
                                  <a:rPr lang="en-US" altLang="zh-CN" b="1" i="1" smtClean="0">
                                    <a:solidFill>
                                      <a:srgbClr val="FF0000"/>
                                    </a:solidFill>
                                    <a:latin typeface="Cambria Math"/>
                                  </a:rPr>
                                  <m:t>𝒊</m:t>
                                </m:r>
                              </m:sub>
                              <m:sup>
                                <m:r>
                                  <a:rPr lang="en-US" altLang="zh-CN" b="1" i="1" smtClean="0">
                                    <a:solidFill>
                                      <a:srgbClr val="FF0000"/>
                                    </a:solidFill>
                                    <a:latin typeface="Cambria Math"/>
                                  </a:rPr>
                                  <m:t>∗</m:t>
                                </m:r>
                              </m:sup>
                            </m:sSubSup>
                          </m:e>
                        </m:d>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𝒉</m:t>
                            </m:r>
                          </m:e>
                          <m:sub>
                            <m:r>
                              <a:rPr lang="en-US" altLang="zh-CN" b="1" i="1" smtClean="0">
                                <a:solidFill>
                                  <a:srgbClr val="FF0000"/>
                                </a:solidFill>
                                <a:latin typeface="Cambria Math"/>
                              </a:rPr>
                              <m:t>𝒊</m:t>
                            </m:r>
                          </m:sub>
                        </m:sSub>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r>
                          <a:rPr lang="en-US" altLang="zh-CN" b="1" i="0" smtClean="0">
                            <a:solidFill>
                              <a:srgbClr val="FF0000"/>
                            </a:solidFill>
                            <a:latin typeface="Cambria Math"/>
                          </a:rPr>
                          <m:t>)</m:t>
                        </m:r>
                      </m:e>
                    </m:nary>
                  </m:oMath>
                </a14:m>
                <a:endParaRPr lang="en-US" altLang="zh-CN" dirty="0"/>
              </a:p>
              <a:p>
                <a:r>
                  <a:rPr lang="zh-CN" altLang="en-US" dirty="0"/>
                  <a:t>注意乘子的意义：表示</a:t>
                </a:r>
                <a14:m>
                  <m:oMath xmlns:m="http://schemas.openxmlformats.org/officeDocument/2006/math">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zh-CN" altLang="en-US" dirty="0"/>
                  <a:t>对各阶约束分量扰动的敏感程度</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397" b="-2711"/>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4016896" y="6489501"/>
            <a:ext cx="4824536" cy="400110"/>
          </a:xfrm>
          <a:prstGeom prst="rect">
            <a:avLst/>
          </a:prstGeom>
          <a:noFill/>
        </p:spPr>
        <p:txBody>
          <a:bodyPr wrap="square" rtlCol="0">
            <a:spAutoFit/>
          </a:bodyPr>
          <a:lstStyle/>
          <a:p>
            <a:r>
              <a:rPr lang="zh-CN" altLang="en-US" sz="2000" dirty="0">
                <a:solidFill>
                  <a:srgbClr val="6600FF"/>
                </a:solidFill>
              </a:rPr>
              <a:t>思考：红色字体部分的几何意义？</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1" presetClass="emph" presetSubtype="0" fill="hold" grpId="0" nodeType="clickEffect">
                                  <p:stCondLst>
                                    <p:cond delay="0"/>
                                  </p:stCondLst>
                                  <p:childTnLst>
                                    <p:animClr clrSpc="hsl" dir="cw">
                                      <p:cBhvr override="childStyle">
                                        <p:cTn id="46" dur="500" fill="hold"/>
                                        <p:tgtEl>
                                          <p:spTgt spid="4"/>
                                        </p:tgtEl>
                                        <p:attrNameLst>
                                          <p:attrName>style.color</p:attrName>
                                        </p:attrNameLst>
                                      </p:cBhvr>
                                      <p:by>
                                        <p:hsl h="7200000" s="0" l="0"/>
                                      </p:by>
                                    </p:animClr>
                                    <p:animClr clrSpc="hsl" dir="cw">
                                      <p:cBhvr>
                                        <p:cTn id="47" dur="500" fill="hold"/>
                                        <p:tgtEl>
                                          <p:spTgt spid="4"/>
                                        </p:tgtEl>
                                        <p:attrNameLst>
                                          <p:attrName>fillcolor</p:attrName>
                                        </p:attrNameLst>
                                      </p:cBhvr>
                                      <p:by>
                                        <p:hsl h="7200000" s="0" l="0"/>
                                      </p:by>
                                    </p:animClr>
                                    <p:animClr clrSpc="hsl" dir="cw">
                                      <p:cBhvr>
                                        <p:cTn id="48" dur="500" fill="hold"/>
                                        <p:tgtEl>
                                          <p:spTgt spid="4"/>
                                        </p:tgtEl>
                                        <p:attrNameLst>
                                          <p:attrName>stroke.color</p:attrName>
                                        </p:attrNameLst>
                                      </p:cBhvr>
                                      <p:by>
                                        <p:hsl h="7200000" s="0" l="0"/>
                                      </p:by>
                                    </p:animClr>
                                    <p:set>
                                      <p:cBhvr>
                                        <p:cTn id="4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一般约束问题的最优性条件</a:t>
                </a:r>
                <a:endParaRPr lang="en-US" altLang="zh-CN" sz="2800" dirty="0"/>
              </a:p>
              <a:p>
                <a:pPr lvl="1"/>
                <a:r>
                  <a:rPr lang="zh-CN" altLang="en-US" sz="2400" dirty="0"/>
                  <a:t>考虑只含不等式约束的最优化问题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 </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zh-CN" altLang="en-US" sz="2400" dirty="0"/>
                  <a:t>；所有可行集中，令不等式约束中为等式约束的分量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oMath>
                </a14:m>
                <a:r>
                  <a:rPr lang="zh-CN" altLang="en-US" sz="2400" dirty="0"/>
                  <a:t>的集合为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的起作用集或者紧约束集</a:t>
                </a:r>
                <a:endParaRPr lang="en-US" altLang="zh-CN" sz="2400" dirty="0"/>
              </a:p>
              <a:p>
                <a:r>
                  <a:rPr lang="zh-CN" altLang="en-US" sz="2800" dirty="0"/>
                  <a:t>最优性定理：</a:t>
                </a:r>
                <a:r>
                  <a:rPr lang="en-US" altLang="zh-CN" sz="2800" dirty="0"/>
                  <a:t>Kuhn-Tucker</a:t>
                </a:r>
                <a:r>
                  <a:rPr lang="zh-CN" altLang="en-US" sz="2800" dirty="0"/>
                  <a:t>条件，设</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r>
                      <a:rPr lang="en-US" altLang="zh-CN" sz="2800" b="1" i="1" smtClean="0">
                        <a:latin typeface="Cambria Math"/>
                      </a:rPr>
                      <m:t>𝑺</m:t>
                    </m:r>
                    <m:r>
                      <a:rPr lang="en-US" altLang="zh-CN" sz="2800" b="1" i="1" smtClean="0">
                        <a:latin typeface="Cambria Math"/>
                      </a:rPr>
                      <m:t>,</m:t>
                    </m:r>
                    <m:r>
                      <a:rPr lang="en-US" altLang="zh-CN" sz="2800" b="1" i="1" smtClean="0">
                        <a:latin typeface="Cambria Math"/>
                      </a:rPr>
                      <m:t>𝑰</m:t>
                    </m:r>
                  </m:oMath>
                </a14:m>
                <a:r>
                  <a:rPr lang="zh-CN" altLang="en-US" sz="2800" dirty="0"/>
                  <a:t>为</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点的紧约束集。函数</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点连续，向量组</a:t>
                </a:r>
                <a14:m>
                  <m:oMath xmlns:m="http://schemas.openxmlformats.org/officeDocument/2006/math">
                    <m:r>
                      <a:rPr lang="en-US" altLang="zh-CN" sz="2800" b="1" i="1" smtClean="0">
                        <a:latin typeface="Cambria Math"/>
                      </a:rPr>
                      <m:t>{</m:t>
                    </m:r>
                    <m:r>
                      <a:rPr lang="en-US" altLang="zh-CN" sz="2800" b="1" i="0"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线性无关。如果</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oMath>
                </a14:m>
                <a:r>
                  <a:rPr lang="zh-CN" altLang="en-US" sz="2800" dirty="0"/>
                  <a:t>为不等式约束最优化问题的局部极值点，则存在</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a:rPr>
                          <m:t>𝒖</m:t>
                        </m:r>
                      </m:e>
                      <m:sub>
                        <m:r>
                          <a:rPr lang="en-US" altLang="zh-CN" sz="2800" b="1" i="1" smtClean="0">
                            <a:latin typeface="Cambria Math"/>
                          </a:rPr>
                          <m:t>𝒊</m:t>
                        </m:r>
                      </m:sub>
                      <m:sup>
                        <m:r>
                          <a:rPr lang="en-US" altLang="zh-CN" sz="2800" b="1" i="1" smtClean="0">
                            <a:latin typeface="Cambria Math"/>
                          </a:rPr>
                          <m:t>∗</m:t>
                        </m:r>
                      </m:sup>
                    </m:sSubSup>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oMath>
                </a14:m>
                <a:r>
                  <a:rPr lang="en-US" altLang="zh-CN" sz="2800" dirty="0"/>
                  <a:t>,</a:t>
                </a:r>
                <a:r>
                  <a:rPr lang="zh-CN" altLang="en-US" sz="2800" dirty="0"/>
                  <a:t>使</a:t>
                </a:r>
                <a14:m>
                  <m:oMath xmlns:m="http://schemas.openxmlformats.org/officeDocument/2006/math">
                    <m:r>
                      <a:rPr lang="en-US" altLang="zh-CN" sz="2800" b="1" i="0"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sub>
                    </m:sSub>
                    <m:sSubSup>
                      <m:sSubSupPr>
                        <m:ctrlPr>
                          <a:rPr lang="en-US" altLang="zh-CN" sz="2800" b="1" i="1" smtClean="0">
                            <a:latin typeface="Cambria Math" panose="02040503050406030204" pitchFamily="18" charset="0"/>
                          </a:rPr>
                        </m:ctrlPr>
                      </m:sSubSupPr>
                      <m:e>
                        <m:r>
                          <a:rPr lang="en-US" altLang="zh-CN" sz="2800" b="1" i="1" smtClean="0">
                            <a:latin typeface="Cambria Math"/>
                          </a:rPr>
                          <m:t>𝒖</m:t>
                        </m:r>
                      </m:e>
                      <m:sub>
                        <m:r>
                          <a:rPr lang="en-US" altLang="zh-CN" sz="2800" b="1" i="1" smtClean="0">
                            <a:latin typeface="Cambria Math"/>
                          </a:rPr>
                          <m:t>𝒊</m:t>
                        </m:r>
                      </m:sub>
                      <m:sup>
                        <m:r>
                          <a:rPr lang="en-US" altLang="zh-CN" sz="2800" b="1" i="1" smtClean="0">
                            <a:latin typeface="Cambria Math"/>
                          </a:rPr>
                          <m:t>∗</m:t>
                        </m:r>
                      </m:sup>
                    </m:sSubSup>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0" smtClean="0">
                        <a:latin typeface="Cambria Math"/>
                      </a:rPr>
                      <m:t>𝟎</m:t>
                    </m:r>
                  </m:oMath>
                </a14:m>
                <a:endParaRPr lang="en-US" altLang="zh-CN" sz="2800" dirty="0"/>
              </a:p>
              <a:p>
                <a:r>
                  <a:rPr lang="zh-CN" altLang="en-US" sz="2800" dirty="0"/>
                  <a:t>该定理结合等式约束可推广到一般情况</a:t>
                </a:r>
                <a:endParaRPr lang="en-US" altLang="zh-CN" sz="2800" dirty="0"/>
              </a:p>
              <a:p>
                <a:r>
                  <a:rPr lang="en-US" altLang="zh-CN" sz="2800" dirty="0"/>
                  <a:t>K-T</a:t>
                </a:r>
                <a:r>
                  <a:rPr lang="zh-CN" altLang="en-US" sz="2800" dirty="0"/>
                  <a:t>条件的几何意义是目标函数的负梯度可表示成紧约束集函数梯度的非负组合。</a:t>
                </a:r>
                <a:r>
                  <a:rPr lang="en-US" altLang="zh-CN" sz="2800" dirty="0"/>
                  <a:t>K-T</a:t>
                </a:r>
                <a:r>
                  <a:rPr lang="zh-CN" altLang="en-US" sz="2800" dirty="0"/>
                  <a:t>点相当于无约束中的驻点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564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lt">
                                    <p:tmPct val="0"/>
                                  </p:iterate>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type="lt">
                                    <p:tmPct val="0"/>
                                  </p:iterate>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type="lt">
                                    <p:tmPct val="0"/>
                                  </p:iterate>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mph" presetSubtype="0" fill="hold" nodeType="clickEffect">
                                  <p:stCondLst>
                                    <p:cond delay="0"/>
                                  </p:stCondLst>
                                  <p:iterate type="lt">
                                    <p:tmPct val="4000"/>
                                  </p:iterate>
                                  <p:childTnLst>
                                    <p:set>
                                      <p:cBhvr override="childStyle">
                                        <p:cTn id="3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而对有约束凸优化问题的最优性条件而言：前述条件是其充要条件</a:t>
                </a:r>
                <a:endParaRPr lang="en-US" altLang="zh-CN" sz="3200" dirty="0"/>
              </a:p>
              <a:p>
                <a:r>
                  <a:rPr lang="zh-CN" altLang="en-US" sz="3200" dirty="0"/>
                  <a:t>约束最优化问题的二阶条件</a:t>
                </a:r>
                <a:endParaRPr lang="en-US" altLang="zh-CN" sz="3200" dirty="0"/>
              </a:p>
              <a:p>
                <a:pPr lvl="1"/>
                <a:r>
                  <a:rPr lang="zh-CN" altLang="en-US" sz="2800" dirty="0"/>
                  <a:t>无约束问题中</a:t>
                </a:r>
                <a:endParaRPr lang="en-US" altLang="zh-CN" sz="2800" dirty="0"/>
              </a:p>
              <a:p>
                <a:pPr lvl="2"/>
                <a:r>
                  <a:rPr lang="zh-CN" altLang="en-US" sz="2400" dirty="0"/>
                  <a:t>必要条件：要求</a:t>
                </a:r>
                <a14:m>
                  <m:oMath xmlns:m="http://schemas.openxmlformats.org/officeDocument/2006/math">
                    <m:r>
                      <a:rPr lang="en-US" altLang="zh-CN" sz="2400" b="1" i="1" smtClean="0">
                        <a:latin typeface="Cambria Math"/>
                      </a:rPr>
                      <m:t>𝑯</m:t>
                    </m:r>
                    <m:d>
                      <m:dPr>
                        <m:ctrlPr>
                          <a:rPr lang="en-US" altLang="zh-CN" sz="2400" b="1" i="1" smtClean="0">
                            <a:latin typeface="Cambria Math" panose="02040503050406030204" pitchFamily="18" charset="0"/>
                          </a:rPr>
                        </m:ctrlPr>
                      </m:dPr>
                      <m:e>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d>
                  </m:oMath>
                </a14:m>
                <a:r>
                  <a:rPr lang="zh-CN" altLang="en-US" sz="2400" dirty="0"/>
                  <a:t>半正定</a:t>
                </a:r>
                <a:endParaRPr lang="en-US" altLang="zh-CN" sz="2400" dirty="0"/>
              </a:p>
              <a:p>
                <a:pPr lvl="2"/>
                <a:r>
                  <a:rPr lang="zh-CN" altLang="en-US" sz="2400" dirty="0"/>
                  <a:t>充分条件：要求</a:t>
                </a:r>
                <a14:m>
                  <m:oMath xmlns:m="http://schemas.openxmlformats.org/officeDocument/2006/math">
                    <m:r>
                      <a:rPr lang="en-US" altLang="zh-CN" sz="2400" b="1" i="1" smtClean="0">
                        <a:latin typeface="Cambria Math"/>
                      </a:rPr>
                      <m:t>𝑯</m:t>
                    </m:r>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oMath>
                </a14:m>
                <a:r>
                  <a:rPr lang="zh-CN" altLang="en-US" sz="2400" dirty="0"/>
                  <a:t>正定</a:t>
                </a:r>
                <a:endParaRPr lang="en-US" altLang="zh-CN" sz="2400" dirty="0"/>
              </a:p>
              <a:p>
                <a:pPr lvl="1"/>
                <a:r>
                  <a:rPr lang="zh-CN" altLang="en-US" sz="2800" dirty="0"/>
                  <a:t>有约束问题，只考虑</a:t>
                </a:r>
                <a14:m>
                  <m:oMath xmlns:m="http://schemas.openxmlformats.org/officeDocument/2006/math">
                    <m:r>
                      <a:rPr lang="en-US" altLang="zh-CN" sz="2800" b="1" i="1" smtClean="0">
                        <a:latin typeface="Cambria Math"/>
                      </a:rPr>
                      <m:t>𝑯</m:t>
                    </m:r>
                    <m:d>
                      <m:dPr>
                        <m:ctrlPr>
                          <a:rPr lang="en-US" altLang="zh-CN" sz="2800" b="1" i="1" smtClean="0">
                            <a:latin typeface="Cambria Math" panose="02040503050406030204" pitchFamily="18" charset="0"/>
                          </a:rPr>
                        </m:ctrlPr>
                      </m:dPr>
                      <m:e>
                        <m:r>
                          <a:rPr lang="en-US" altLang="zh-CN" sz="2800" b="1" i="1" smtClean="0">
                            <a:latin typeface="Cambria Math"/>
                          </a:rPr>
                          <m:t>𝒇</m:t>
                        </m:r>
                      </m:e>
                    </m:d>
                  </m:oMath>
                </a14:m>
                <a:r>
                  <a:rPr lang="zh-CN" altLang="en-US" sz="2800" dirty="0"/>
                  <a:t>是不够的</a:t>
                </a:r>
                <a:endParaRPr lang="en-US" altLang="zh-CN" sz="2800" dirty="0"/>
              </a:p>
              <a:p>
                <a:pPr lvl="2"/>
                <a:r>
                  <a:rPr lang="zh-CN" altLang="en-US" sz="2400" dirty="0"/>
                  <a:t>考虑例子</a:t>
                </a:r>
                <a:r>
                  <a:rPr lang="en-US" altLang="zh-CN" sz="2400" dirty="0"/>
                  <a:t>(</a:t>
                </a:r>
                <a:r>
                  <a:rPr lang="en-US" altLang="zh-CN" sz="2400" dirty="0" err="1"/>
                  <a:t>Fiacco</a:t>
                </a:r>
                <a:r>
                  <a:rPr lang="en-US" altLang="zh-CN" sz="2400" dirty="0"/>
                  <a:t> and MeCormick,1968)</a:t>
                </a:r>
              </a:p>
              <a:p>
                <a:pPr lvl="2"/>
                <a14:m>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e>
                            </m:d>
                          </m:e>
                          <m:e>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𝒉</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r>
                              <a:rPr lang="zh-CN" altLang="en-US" sz="2400" b="1" i="1" smtClean="0">
                                <a:latin typeface="Cambria Math" panose="02040503050406030204" pitchFamily="18" charset="0"/>
                              </a:rPr>
                              <m:t>为</m:t>
                            </m:r>
                            <m:r>
                              <a:rPr lang="zh-CN" altLang="en-US" sz="2400" i="1">
                                <a:latin typeface="Cambria Math" panose="02040503050406030204" pitchFamily="18" charset="0"/>
                              </a:rPr>
                              <m:t>常数</m:t>
                            </m:r>
                          </m:e>
                        </m:eqArr>
                      </m:e>
                    </m:d>
                  </m:oMath>
                </a14:m>
                <a:endParaRPr lang="en-US" altLang="zh-CN" sz="2400" dirty="0"/>
              </a:p>
              <a:p>
                <a:pPr lvl="1"/>
                <a:r>
                  <a:rPr lang="zh-CN" altLang="en-US" sz="2800" dirty="0"/>
                  <a:t>请听后续分解！</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992" b="-878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非线性规划数学模型</a:t>
            </a:r>
            <a:r>
              <a:rPr lang="en-US" altLang="zh-CN" dirty="0"/>
              <a:t>-</a:t>
            </a:r>
            <a:r>
              <a:rPr lang="zh-CN" altLang="en-US" dirty="0"/>
              <a:t>总结</a:t>
            </a:r>
          </a:p>
        </p:txBody>
      </p:sp>
      <p:sp>
        <p:nvSpPr>
          <p:cNvPr id="3" name="Content Placeholder 2"/>
          <p:cNvSpPr>
            <a:spLocks noGrp="1"/>
          </p:cNvSpPr>
          <p:nvPr>
            <p:ph idx="1"/>
          </p:nvPr>
        </p:nvSpPr>
        <p:spPr/>
        <p:txBody>
          <a:bodyPr/>
          <a:lstStyle/>
          <a:p>
            <a:r>
              <a:rPr lang="zh-CN" altLang="en-US" dirty="0"/>
              <a:t>如何建立模型</a:t>
            </a:r>
            <a:endParaRPr lang="en-US" altLang="zh-CN" dirty="0"/>
          </a:p>
          <a:p>
            <a:r>
              <a:rPr lang="zh-CN" altLang="en-US" dirty="0"/>
              <a:t>最优性条件</a:t>
            </a:r>
            <a:endParaRPr lang="en-US" altLang="zh-CN" dirty="0"/>
          </a:p>
          <a:p>
            <a:pPr lvl="1"/>
            <a:r>
              <a:rPr lang="zh-CN" altLang="en-US" dirty="0"/>
              <a:t>多元函数的极值条件</a:t>
            </a:r>
            <a:endParaRPr lang="en-US" altLang="zh-CN" dirty="0"/>
          </a:p>
          <a:p>
            <a:pPr lvl="1"/>
            <a:r>
              <a:rPr lang="zh-CN" altLang="en-US" dirty="0"/>
              <a:t>无约束优化问题的最优性条件</a:t>
            </a:r>
            <a:endParaRPr lang="en-US" altLang="zh-CN" dirty="0"/>
          </a:p>
          <a:p>
            <a:pPr lvl="1"/>
            <a:r>
              <a:rPr lang="zh-CN" altLang="en-US" dirty="0"/>
              <a:t>凸规划问题的最优性条件</a:t>
            </a:r>
            <a:endParaRPr lang="en-US" altLang="zh-CN" dirty="0"/>
          </a:p>
          <a:p>
            <a:pPr lvl="1"/>
            <a:r>
              <a:rPr lang="zh-CN" altLang="en-US" dirty="0"/>
              <a:t>优化问题的解决思路：迭代方法之搜索方向和搜索步长</a:t>
            </a:r>
            <a:endParaRPr lang="en-US" altLang="zh-CN" dirty="0"/>
          </a:p>
          <a:p>
            <a:pPr lvl="1"/>
            <a:r>
              <a:rPr lang="zh-CN" altLang="en-US" dirty="0"/>
              <a:t>有约束优化问题的最优性条件简介</a:t>
            </a:r>
            <a:endParaRPr lang="en-US" altLang="zh-CN" dirty="0"/>
          </a:p>
          <a:p>
            <a:pPr marL="0" indent="0">
              <a:buNone/>
            </a:pPr>
            <a:endParaRPr lang="zh-CN" altLang="en-US" dirty="0"/>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木梁设计问题</a:t>
                </a:r>
                <a:endParaRPr lang="en-US" altLang="zh-CN" dirty="0"/>
              </a:p>
              <a:p>
                <a:pPr lvl="1"/>
                <a:r>
                  <a:rPr lang="zh-CN" altLang="en-US" dirty="0"/>
                  <a:t>把圆形木材加工成矩形横截面的木梁，要求木梁高度不超过</a:t>
                </a:r>
                <a14:m>
                  <m:oMath xmlns:m="http://schemas.openxmlformats.org/officeDocument/2006/math">
                    <m:r>
                      <a:rPr lang="en-US" altLang="zh-CN" b="1" i="1" smtClean="0">
                        <a:latin typeface="Cambria Math"/>
                      </a:rPr>
                      <m:t>𝑯</m:t>
                    </m:r>
                  </m:oMath>
                </a14:m>
                <a:r>
                  <a:rPr lang="en-US" altLang="zh-CN" dirty="0"/>
                  <a:t>,</a:t>
                </a:r>
                <a:r>
                  <a:rPr lang="zh-CN" altLang="en-US" dirty="0"/>
                  <a:t>横截面的惯性矩</a:t>
                </a:r>
                <a:r>
                  <a:rPr lang="en-US" altLang="zh-CN" dirty="0"/>
                  <a:t>(</a:t>
                </a:r>
                <a14:m>
                  <m:oMath xmlns:m="http://schemas.openxmlformats.org/officeDocument/2006/math">
                    <m:r>
                      <a:rPr lang="zh-CN" altLang="en-US" dirty="0">
                        <a:latin typeface="Cambria Math"/>
                      </a:rPr>
                      <m:t>高</m:t>
                    </m:r>
                    <m:sSup>
                      <m:sSupPr>
                        <m:ctrlPr>
                          <a:rPr lang="en-US" altLang="zh-CN" b="1" i="1" dirty="0" smtClean="0">
                            <a:latin typeface="Cambria Math" panose="02040503050406030204" pitchFamily="18" charset="0"/>
                          </a:rPr>
                        </m:ctrlPr>
                      </m:sSupPr>
                      <m:e>
                        <m:r>
                          <a:rPr lang="zh-CN" altLang="en-US" dirty="0">
                            <a:latin typeface="Cambria Math"/>
                          </a:rPr>
                          <m:t>度</m:t>
                        </m:r>
                      </m:e>
                      <m:sup>
                        <m:r>
                          <a:rPr lang="en-US" altLang="zh-CN" b="1" i="1" dirty="0" smtClean="0">
                            <a:latin typeface="Cambria Math"/>
                          </a:rPr>
                          <m:t>𝟐</m:t>
                        </m:r>
                      </m:sup>
                    </m:sSup>
                    <m:r>
                      <a:rPr lang="en-US" altLang="zh-CN" b="1" i="1" dirty="0" smtClean="0">
                        <a:latin typeface="Cambria Math"/>
                      </a:rPr>
                      <m:t>×</m:t>
                    </m:r>
                    <m:r>
                      <a:rPr lang="zh-CN" altLang="en-US" i="1" dirty="0">
                        <a:latin typeface="Cambria Math"/>
                      </a:rPr>
                      <m:t>宽度</m:t>
                    </m:r>
                  </m:oMath>
                </a14:m>
                <a:r>
                  <a:rPr lang="en-US" altLang="zh-CN" dirty="0"/>
                  <a:t>)</a:t>
                </a:r>
                <a:r>
                  <a:rPr lang="zh-CN" altLang="en-US" dirty="0"/>
                  <a:t>不小于</a:t>
                </a:r>
                <a14:m>
                  <m:oMath xmlns:m="http://schemas.openxmlformats.org/officeDocument/2006/math">
                    <m:r>
                      <a:rPr lang="en-US" altLang="zh-CN" b="1" i="1" smtClean="0">
                        <a:latin typeface="Cambria Math"/>
                      </a:rPr>
                      <m:t>𝑾</m:t>
                    </m:r>
                  </m:oMath>
                </a14:m>
                <a:r>
                  <a:rPr lang="en-US" altLang="zh-CN" dirty="0"/>
                  <a:t>,</a:t>
                </a:r>
                <a:r>
                  <a:rPr lang="zh-CN" altLang="en-US" dirty="0"/>
                  <a:t>而且高度介于宽度与</a:t>
                </a:r>
                <a14:m>
                  <m:oMath xmlns:m="http://schemas.openxmlformats.org/officeDocument/2006/math">
                    <m:r>
                      <a:rPr lang="en-US" altLang="zh-CN" b="1" i="1" smtClean="0">
                        <a:latin typeface="Cambria Math"/>
                      </a:rPr>
                      <m:t>𝟒</m:t>
                    </m:r>
                  </m:oMath>
                </a14:m>
                <a:r>
                  <a:rPr lang="zh-CN" altLang="en-US" dirty="0"/>
                  <a:t>倍宽度之间</a:t>
                </a:r>
                <a:r>
                  <a:rPr lang="en-US" altLang="zh-CN" dirty="0"/>
                  <a:t>. </a:t>
                </a:r>
                <a:r>
                  <a:rPr lang="zh-CN" altLang="en-US" dirty="0"/>
                  <a:t>问如何确定木梁尺寸可使木梁成本最小</a:t>
                </a:r>
                <a:r>
                  <a:rPr lang="en-US" altLang="zh-CN" dirty="0"/>
                  <a:t>.</a:t>
                </a:r>
              </a:p>
              <a:p>
                <a:pPr lvl="1"/>
                <a:r>
                  <a:rPr lang="zh-CN" altLang="en-US" dirty="0"/>
                  <a:t>解：如图，则圆形木材半径</a:t>
                </a:r>
                <a14:m>
                  <m:oMath xmlns:m="http://schemas.openxmlformats.org/officeDocument/2006/math">
                    <m:r>
                      <a:rPr lang="en-US" altLang="zh-CN" b="1" i="1" smtClean="0">
                        <a:latin typeface="Cambria Math"/>
                      </a:rPr>
                      <m:t>𝒓</m:t>
                    </m:r>
                    <m:r>
                      <a:rPr lang="en-US" altLang="zh-CN" b="1" i="1" smtClean="0">
                        <a:latin typeface="Cambria Math"/>
                      </a:rPr>
                      <m:t>=</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num>
                                  <m:den>
                                    <m:r>
                                      <a:rPr lang="en-US" altLang="zh-CN" b="1" i="1" smtClean="0">
                                        <a:latin typeface="Cambria Math"/>
                                      </a:rPr>
                                      <m:t>𝟐</m:t>
                                    </m:r>
                                  </m:den>
                                </m:f>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num>
                                  <m:den>
                                    <m:r>
                                      <a:rPr lang="en-US" altLang="zh-CN" b="1" i="1" smtClean="0">
                                        <a:latin typeface="Cambria Math"/>
                                      </a:rPr>
                                      <m:t>𝟐</m:t>
                                    </m:r>
                                  </m:den>
                                </m:f>
                              </m:e>
                            </m:d>
                          </m:e>
                          <m:sup>
                            <m:r>
                              <a:rPr lang="en-US" altLang="zh-CN" b="1" i="1" smtClean="0">
                                <a:latin typeface="Cambria Math"/>
                              </a:rPr>
                              <m:t>𝟐</m:t>
                            </m:r>
                          </m:sup>
                        </m:sSup>
                      </m:e>
                    </m:rad>
                  </m:oMath>
                </a14:m>
                <a:endParaRPr lang="en-US" altLang="zh-CN" b="1" dirty="0"/>
              </a:p>
              <a:p>
                <a:pPr lvl="1"/>
                <a:r>
                  <a:rPr lang="zh-CN" altLang="en-US" dirty="0"/>
                  <a:t>木材长度无法改变，因此成本只与圆形木材的横截面积有关，故目标函数应为</a:t>
                </a:r>
                <a14:m>
                  <m:oMath xmlns:m="http://schemas.openxmlformats.org/officeDocument/2006/math">
                    <m:r>
                      <a:rPr lang="en-US" altLang="zh-CN" b="1" i="1" smtClean="0">
                        <a:latin typeface="Cambria Math"/>
                      </a:rPr>
                      <m:t>𝑺</m:t>
                    </m:r>
                    <m:r>
                      <a:rPr lang="en-US" altLang="zh-CN" b="1" i="1" smtClean="0">
                        <a:latin typeface="Cambria Math"/>
                      </a:rPr>
                      <m:t>=</m:t>
                    </m:r>
                    <m:r>
                      <a:rPr lang="en-US" altLang="zh-CN" b="1" i="1" smtClean="0">
                        <a:latin typeface="Cambria Math"/>
                      </a:rPr>
                      <m:t>𝝅</m:t>
                    </m:r>
                    <m:sSup>
                      <m:sSupPr>
                        <m:ctrlPr>
                          <a:rPr lang="en-US" altLang="zh-CN" b="1" i="1" smtClean="0">
                            <a:latin typeface="Cambria Math" panose="02040503050406030204" pitchFamily="18" charset="0"/>
                          </a:rPr>
                        </m:ctrlPr>
                      </m:sSupPr>
                      <m:e>
                        <m:r>
                          <a:rPr lang="en-US" altLang="zh-CN" b="1" i="1" smtClean="0">
                            <a:latin typeface="Cambria Math"/>
                          </a:rPr>
                          <m:t>𝒓</m:t>
                        </m:r>
                      </m:e>
                      <m:sup>
                        <m:r>
                          <a:rPr lang="en-US" altLang="zh-CN" b="1" i="1" smtClean="0">
                            <a:latin typeface="Cambria Math"/>
                          </a:rPr>
                          <m:t>𝟐</m:t>
                        </m:r>
                      </m:sup>
                    </m:sSup>
                    <m:r>
                      <a:rPr lang="en-US" altLang="zh-CN" b="1" i="1" smtClean="0">
                        <a:latin typeface="Cambria Math"/>
                      </a:rPr>
                      <m:t>=</m:t>
                    </m:r>
                    <m:r>
                      <a:rPr lang="en-US" altLang="zh-CN" b="1" i="1" smtClean="0">
                        <a:latin typeface="Cambria Math"/>
                      </a:rPr>
                      <m:t>𝝅</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num>
                          <m:den>
                            <m:r>
                              <a:rPr lang="en-US" altLang="zh-CN" b="1" i="1" smtClean="0">
                                <a:latin typeface="Cambria Math"/>
                              </a:rPr>
                              <m:t>𝟒</m:t>
                            </m:r>
                          </m:den>
                        </m:f>
                        <m:r>
                          <a:rPr lang="en-US" altLang="zh-CN" b="1" i="1" smtClean="0">
                            <a:latin typeface="Cambria Math"/>
                          </a:rPr>
                          <m:t>+</m:t>
                        </m:r>
                        <m:f>
                          <m:fPr>
                            <m:ctrlPr>
                              <a:rPr lang="en-US" altLang="zh-CN" b="1" i="1" smtClean="0">
                                <a:latin typeface="Cambria Math" panose="02040503050406030204" pitchFamily="18" charset="0"/>
                              </a:rPr>
                            </m:ctrlPr>
                          </m:fPr>
                          <m:num>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num>
                          <m:den>
                            <m:r>
                              <a:rPr lang="en-US" altLang="zh-CN" b="1" i="1" smtClean="0">
                                <a:latin typeface="Cambria Math"/>
                              </a:rPr>
                              <m:t>𝟒</m:t>
                            </m:r>
                          </m:den>
                        </m:f>
                      </m:e>
                    </m:d>
                  </m:oMath>
                </a14:m>
                <a:endParaRPr lang="en-US" altLang="zh-CN" b="1" dirty="0"/>
              </a:p>
              <a:p>
                <a:pPr lvl="1"/>
                <a:r>
                  <a:rPr lang="zh-CN" altLang="en-US" dirty="0"/>
                  <a:t>约束条件为</a:t>
                </a:r>
                <a:r>
                  <a:rPr lang="en-US" altLang="zh-CN" dirty="0"/>
                  <a:t>:</a:t>
                </a:r>
                <a14:m>
                  <m:oMath xmlns:m="http://schemas.openxmlformats.org/officeDocument/2006/math">
                    <m:r>
                      <a:rPr lang="en-US" altLang="zh-CN" b="1" i="0"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𝑯</m:t>
                    </m:r>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𝑾</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190"/>
                </a:stretch>
              </a:blipFill>
            </p:spPr>
            <p:txBody>
              <a:bodyPr/>
              <a:lstStyle/>
              <a:p>
                <a:r>
                  <a:rPr lang="zh-CN" altLang="en-US">
                    <a:noFill/>
                  </a:rPr>
                  <a:t> </a:t>
                </a:r>
                <a:endParaRPr lang="zh-CN" altLang="en-US">
                  <a:noFill/>
                </a:endParaRPr>
              </a:p>
            </p:txBody>
          </p:sp>
        </mc:Fallback>
      </mc:AlternateContent>
      <p:grpSp>
        <p:nvGrpSpPr>
          <p:cNvPr id="8" name="Group 7"/>
          <p:cNvGrpSpPr/>
          <p:nvPr/>
        </p:nvGrpSpPr>
        <p:grpSpPr>
          <a:xfrm>
            <a:off x="8249816" y="2889101"/>
            <a:ext cx="1656184" cy="1584176"/>
            <a:chOff x="7041232" y="3465165"/>
            <a:chExt cx="1656184" cy="1584176"/>
          </a:xfrm>
        </p:grpSpPr>
        <p:sp>
          <p:nvSpPr>
            <p:cNvPr id="4" name="Flowchart: Connector 3"/>
            <p:cNvSpPr/>
            <p:nvPr/>
          </p:nvSpPr>
          <p:spPr bwMode="auto">
            <a:xfrm>
              <a:off x="7041232" y="3465165"/>
              <a:ext cx="1656184" cy="1584176"/>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5" name="Rectangle 4"/>
            <p:cNvSpPr/>
            <p:nvPr/>
          </p:nvSpPr>
          <p:spPr bwMode="auto">
            <a:xfrm>
              <a:off x="7473280" y="3597149"/>
              <a:ext cx="792088" cy="13681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 name="TextBox 5"/>
                <p:cNvSpPr txBox="1"/>
                <p:nvPr/>
              </p:nvSpPr>
              <p:spPr>
                <a:xfrm>
                  <a:off x="7233377" y="3956821"/>
                  <a:ext cx="2880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233376" y="3956821"/>
                  <a:ext cx="288032" cy="461665"/>
                </a:xfrm>
                <a:prstGeom prst="rect">
                  <a:avLst/>
                </a:prstGeom>
                <a:blipFill rotWithShape="1">
                  <a:blip r:embed="rId6"/>
                  <a:stretch>
                    <a:fillRect l="-59574" r="-4255"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288" y="4539732"/>
                  <a:ext cx="2880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288" y="4539732"/>
                  <a:ext cx="288032" cy="461665"/>
                </a:xfrm>
                <a:prstGeom prst="rect">
                  <a:avLst/>
                </a:prstGeom>
                <a:blipFill rotWithShape="1">
                  <a:blip r:embed="rId7"/>
                  <a:stretch>
                    <a:fillRect l="-59574" r="-4255" b="-5333"/>
                  </a:stretch>
                </a:blipFill>
              </p:spPr>
              <p:txBody>
                <a:bodyPr/>
                <a:lstStyle/>
                <a:p>
                  <a:r>
                    <a:rPr lang="zh-CN" altLang="en-US">
                      <a:noFill/>
                    </a:rPr>
                    <a:t> </a:t>
                  </a:r>
                  <a:endParaRPr lang="zh-CN" altLang="en-US">
                    <a:noFill/>
                  </a:endParaRPr>
                </a:p>
              </p:txBody>
            </p:sp>
          </mc:Fallback>
        </mc:AlternateContent>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Epigraph(</a:t>
                </a:r>
                <a:r>
                  <a:rPr lang="zh-CN" altLang="en-US" dirty="0"/>
                  <a:t>上境图</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𝒆𝒑</m:t>
                      </m:r>
                      <m:r>
                        <a:rPr lang="en-US" altLang="zh-CN" b="1" i="1" smtClean="0">
                          <a:latin typeface="Cambria Math"/>
                        </a:rPr>
                        <m:t>𝒊</m:t>
                      </m:r>
                      <m:r>
                        <a:rPr lang="en-US" altLang="zh-CN" i="1">
                          <a:latin typeface="Cambria Math"/>
                        </a:rPr>
                        <m:t>𝒇</m:t>
                      </m:r>
                      <m:r>
                        <a:rPr lang="en-US" altLang="zh-CN" i="1">
                          <a:latin typeface="Cambria Math"/>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a:rPr>
                                <m:t>𝒙</m:t>
                              </m:r>
                              <m:r>
                                <a:rPr lang="en-US" altLang="zh-CN" i="1">
                                  <a:latin typeface="Cambria Math"/>
                                </a:rPr>
                                <m:t>,</m:t>
                              </m:r>
                              <m:r>
                                <a:rPr lang="en-US" altLang="zh-CN" i="1">
                                  <a:latin typeface="Cambria Math"/>
                                </a:rPr>
                                <m:t>𝒖</m:t>
                              </m:r>
                            </m:e>
                          </m:d>
                          <m:r>
                            <a:rPr lang="en-US" altLang="zh-CN" i="1">
                              <a:latin typeface="Cambria Math"/>
                            </a:rPr>
                            <m:t>:</m:t>
                          </m:r>
                          <m:r>
                            <a:rPr lang="en-US" altLang="zh-CN" i="1">
                              <a:latin typeface="Cambria Math"/>
                            </a:rPr>
                            <m:t>𝒙</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a:rPr lang="en-US" altLang="zh-CN" i="1">
                              <a:latin typeface="Cambria Math"/>
                            </a:rPr>
                            <m:t>,</m:t>
                          </m:r>
                          <m:r>
                            <a:rPr lang="en-US" altLang="zh-CN" i="1">
                              <a:latin typeface="Cambria Math"/>
                            </a:rPr>
                            <m:t>𝝁</m:t>
                          </m:r>
                          <m:r>
                            <a:rPr lang="en-US" altLang="zh-CN" i="1">
                              <a:latin typeface="Cambria Math"/>
                            </a:rPr>
                            <m:t>∈</m:t>
                          </m:r>
                          <m:r>
                            <a:rPr lang="en-US" altLang="zh-CN" i="1">
                              <a:latin typeface="Cambria Math"/>
                            </a:rPr>
                            <m:t>𝑹</m:t>
                          </m:r>
                          <m:r>
                            <a:rPr lang="en-US" altLang="zh-CN" i="1">
                              <a:latin typeface="Cambria Math"/>
                            </a:rPr>
                            <m:t>,</m:t>
                          </m:r>
                          <m:r>
                            <a:rPr lang="en-US" altLang="zh-CN" i="1">
                              <a:latin typeface="Cambria Math"/>
                            </a:rPr>
                            <m:t>𝝁</m:t>
                          </m:r>
                          <m:r>
                            <a:rPr lang="en-US" altLang="zh-CN" b="1" i="1" smtClean="0">
                              <a:latin typeface="Cambria Math"/>
                            </a:rPr>
                            <m:t>≥</m:t>
                          </m:r>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e>
                      </m:d>
                    </m:oMath>
                  </m:oMathPara>
                </a14:m>
                <a:endParaRPr lang="en-US" altLang="zh-CN" dirty="0"/>
              </a:p>
              <a:p>
                <a:r>
                  <a:rPr lang="zh-CN" altLang="en-US" dirty="0"/>
                  <a:t>函数</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为凸等价于其</a:t>
                </a:r>
                <a:r>
                  <a:rPr lang="en-US" altLang="zh-CN" dirty="0"/>
                  <a:t>epigraph</a:t>
                </a:r>
                <a:r>
                  <a:rPr lang="zh-CN" altLang="en-US" dirty="0"/>
                  <a:t>为凸</a:t>
                </a:r>
                <a:endParaRPr lang="en-US" altLang="zh-CN" dirty="0"/>
              </a:p>
              <a:p>
                <a:r>
                  <a:rPr lang="en-US" altLang="zh-CN" dirty="0"/>
                  <a:t>Strict Epigraph(</a:t>
                </a:r>
                <a:r>
                  <a:rPr lang="zh-CN" altLang="en-US" dirty="0"/>
                  <a:t>严格上镜图</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𝒆𝒑</m:t>
                      </m:r>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𝑺</m:t>
                          </m:r>
                        </m:sub>
                      </m:sSub>
                      <m:r>
                        <a:rPr lang="en-US" altLang="zh-CN" b="1" i="1" smtClean="0">
                          <a:latin typeface="Cambria Math"/>
                        </a:rPr>
                        <m:t>𝒇</m:t>
                      </m:r>
                      <m:r>
                        <a:rPr lang="en-US" altLang="zh-CN" b="1" i="1" smtClean="0">
                          <a:latin typeface="Cambria Math"/>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a:rPr>
                                <m:t>𝒙</m:t>
                              </m:r>
                              <m:r>
                                <a:rPr lang="en-US" altLang="zh-CN" b="1" i="1" smtClean="0">
                                  <a:latin typeface="Cambria Math"/>
                                </a:rPr>
                                <m:t>,</m:t>
                              </m:r>
                              <m:r>
                                <a:rPr lang="en-US" altLang="zh-CN" b="1" i="1" smtClean="0">
                                  <a:latin typeface="Cambria Math"/>
                                </a:rPr>
                                <m:t>𝒖</m:t>
                              </m:r>
                            </m:e>
                          </m:d>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r>
                            <a:rPr lang="en-US" altLang="zh-CN" b="1" i="1" smtClean="0">
                              <a:latin typeface="Cambria Math"/>
                            </a:rPr>
                            <m:t>𝝁</m:t>
                          </m:r>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𝝁</m:t>
                          </m:r>
                          <m:r>
                            <a:rPr lang="en-US" altLang="zh-CN" b="1" i="1" smtClean="0">
                              <a:latin typeface="Cambria Math"/>
                            </a:rPr>
                            <m:t>&gt;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r>
                            <a:rPr lang="en-US" altLang="zh-CN" b="1" i="1" smtClean="0">
                              <a:latin typeface="Cambria Math"/>
                            </a:rPr>
                            <m:t>+</m:t>
                          </m:r>
                          <m:r>
                            <a:rPr lang="en-US" altLang="zh-CN" b="1" i="1" smtClean="0">
                              <a:latin typeface="Cambria Math"/>
                            </a:rPr>
                            <m:t>𝟏</m:t>
                          </m:r>
                        </m:sup>
                      </m:sSup>
                    </m:oMath>
                  </m:oMathPara>
                </a14:m>
                <a:endParaRPr lang="en-US" altLang="zh-CN" dirty="0"/>
              </a:p>
              <a:p>
                <a:r>
                  <a:rPr lang="en-US" altLang="zh-CN" dirty="0"/>
                  <a:t>Jensen</a:t>
                </a:r>
                <a:r>
                  <a:rPr lang="zh-CN" altLang="en-US" dirty="0"/>
                  <a:t>不等式，对于凸函数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 </a:t>
                </a:r>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oMath>
                </a14:m>
                <a:r>
                  <a:rPr lang="en-US" altLang="zh-CN" dirty="0"/>
                  <a:t>,</a:t>
                </a:r>
                <a:r>
                  <a:rPr lang="zh-CN" altLang="en-US" dirty="0"/>
                  <a:t>则有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m:t>
                                  </m:r>
                                  <m:r>
                                    <a:rPr lang="en-US" altLang="zh-CN" b="1" i="1" smtClean="0">
                                      <a:latin typeface="Cambria Math"/>
                                    </a:rPr>
                                    <m:t>𝒂</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m:rPr>
                                  <m:lit/>
                                </m:rP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e>
                              </m:nary>
                            </m:e>
                          </m:nary>
                        </m:e>
                      </m:d>
                      <m: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e>
                          </m:d>
                        </m:e>
                      </m:nary>
                      <m:r>
                        <a:rPr lang="en-US" altLang="zh-CN" b="1" i="1" smtClean="0">
                          <a:latin typeface="Cambria Math"/>
                        </a:rPr>
                        <m:t>\</m:t>
                      </m:r>
                      <m:r>
                        <m:rPr>
                          <m:lit/>
                        </m:rP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e>
                      </m:nary>
                    </m:oMath>
                  </m:oMathPara>
                </a14:m>
                <a:endParaRPr lang="en-US" altLang="zh-CN" dirty="0"/>
              </a:p>
              <a:p>
                <a:r>
                  <a:rPr lang="zh-CN" altLang="en-US" dirty="0"/>
                  <a:t>推广</a:t>
                </a:r>
                <a:r>
                  <a:rPr lang="en-US" altLang="zh-CN" dirty="0"/>
                  <a:t>: </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𝑬𝒙</m:t>
                        </m:r>
                      </m:e>
                    </m:d>
                    <m:r>
                      <a:rPr lang="en-US" altLang="zh-CN" b="1" i="1" smtClean="0">
                        <a:latin typeface="Cambria Math"/>
                      </a:rPr>
                      <m:t>≤</m:t>
                    </m:r>
                    <m:r>
                      <a:rPr lang="en-US" altLang="zh-CN" b="1" i="1" smtClean="0">
                        <a:latin typeface="Cambria Math"/>
                      </a:rPr>
                      <m:t>𝑬</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39938" name="Picture 2" descr="https://upload.wikimedia.org/wikipedia/commons/thumb/c/c7/ConvexFunction.svg/400px-ConvexFun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57" y="4977334"/>
            <a:ext cx="3809999" cy="1981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38"/>
                                        </p:tgtEl>
                                        <p:attrNameLst>
                                          <p:attrName>style.visibility</p:attrName>
                                        </p:attrNameLst>
                                      </p:cBhvr>
                                      <p:to>
                                        <p:strVal val="visible"/>
                                      </p:to>
                                    </p:set>
                                    <p:anim calcmode="lin" valueType="num">
                                      <p:cBhvr additive="base">
                                        <p:cTn id="49" dur="500" fill="hold"/>
                                        <p:tgtEl>
                                          <p:spTgt spid="39938"/>
                                        </p:tgtEl>
                                        <p:attrNameLst>
                                          <p:attrName>ppt_x</p:attrName>
                                        </p:attrNameLst>
                                      </p:cBhvr>
                                      <p:tavLst>
                                        <p:tav tm="0">
                                          <p:val>
                                            <p:strVal val="#ppt_x"/>
                                          </p:val>
                                        </p:tav>
                                        <p:tav tm="100000">
                                          <p:val>
                                            <p:strVal val="#ppt_x"/>
                                          </p:val>
                                        </p:tav>
                                      </p:tavLst>
                                    </p:anim>
                                    <p:anim calcmode="lin" valueType="num">
                                      <p:cBhvr additive="base">
                                        <p:cTn id="50"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函数亚图</a:t>
                </a:r>
                <a:r>
                  <a:rPr lang="en-US" altLang="zh-CN" sz="3200" dirty="0"/>
                  <a:t>(</a:t>
                </a:r>
                <a:r>
                  <a:rPr lang="en-US" altLang="zh-CN" sz="3200" dirty="0" err="1"/>
                  <a:t>hypograph,subgraph</a:t>
                </a:r>
                <a:r>
                  <a:rPr lang="zh-CN" altLang="en-US" sz="3200" dirty="0"/>
                  <a:t>，下镜图</a:t>
                </a:r>
                <a:r>
                  <a:rPr lang="en-US" altLang="zh-CN" sz="3200" dirty="0"/>
                  <a:t>)</a:t>
                </a:r>
              </a:p>
              <a:p>
                <a:pPr marL="0" indent="0">
                  <a:buNone/>
                </a:pPr>
                <a14:m>
                  <m:oMathPara xmlns:m="http://schemas.openxmlformats.org/officeDocument/2006/math">
                    <m:oMathParaPr>
                      <m:jc m:val="centerGroup"/>
                    </m:oMathParaPr>
                    <m:oMath xmlns:m="http://schemas.openxmlformats.org/officeDocument/2006/math">
                      <m:r>
                        <a:rPr lang="en-US" altLang="zh-CN" sz="3200" b="1" i="1" smtClean="0">
                          <a:latin typeface="Cambria Math"/>
                        </a:rPr>
                        <m:t>𝒉𝒚𝒑</m:t>
                      </m:r>
                      <m:r>
                        <a:rPr lang="en-US" altLang="zh-CN" sz="3200" i="1">
                          <a:latin typeface="Cambria Math"/>
                        </a:rPr>
                        <m:t>𝒇</m:t>
                      </m:r>
                      <m:r>
                        <a:rPr lang="en-US" altLang="zh-CN" sz="3200" i="1">
                          <a:latin typeface="Cambria Math"/>
                        </a:rPr>
                        <m:t>=</m:t>
                      </m:r>
                      <m:d>
                        <m:dPr>
                          <m:begChr m:val="{"/>
                          <m:endChr m:val="}"/>
                          <m:ctrlPr>
                            <a:rPr lang="en-US" altLang="zh-CN" sz="3200" i="1">
                              <a:latin typeface="Cambria Math" panose="02040503050406030204" pitchFamily="18" charset="0"/>
                            </a:rPr>
                          </m:ctrlPr>
                        </m:dPr>
                        <m:e>
                          <m:d>
                            <m:dPr>
                              <m:ctrlPr>
                                <a:rPr lang="en-US" altLang="zh-CN" sz="3200" i="1">
                                  <a:latin typeface="Cambria Math" panose="02040503050406030204" pitchFamily="18" charset="0"/>
                                </a:rPr>
                              </m:ctrlPr>
                            </m:dPr>
                            <m:e>
                              <m:r>
                                <a:rPr lang="en-US" altLang="zh-CN" sz="3200" i="1">
                                  <a:latin typeface="Cambria Math"/>
                                </a:rPr>
                                <m:t>𝒙</m:t>
                              </m:r>
                              <m:r>
                                <a:rPr lang="en-US" altLang="zh-CN" sz="3200" i="1">
                                  <a:latin typeface="Cambria Math"/>
                                </a:rPr>
                                <m:t>,</m:t>
                              </m:r>
                              <m:r>
                                <a:rPr lang="en-US" altLang="zh-CN" sz="3200" i="1">
                                  <a:latin typeface="Cambria Math"/>
                                </a:rPr>
                                <m:t>𝒖</m:t>
                              </m:r>
                            </m:e>
                          </m:d>
                          <m:r>
                            <a:rPr lang="en-US" altLang="zh-CN" sz="3200" i="1">
                              <a:latin typeface="Cambria Math"/>
                            </a:rPr>
                            <m:t>:</m:t>
                          </m:r>
                          <m:r>
                            <a:rPr lang="en-US" altLang="zh-CN" sz="3200" i="1">
                              <a:latin typeface="Cambria Math"/>
                            </a:rPr>
                            <m:t>𝒙</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r>
                            <a:rPr lang="en-US" altLang="zh-CN" sz="3200" i="1">
                              <a:latin typeface="Cambria Math"/>
                            </a:rPr>
                            <m:t>,</m:t>
                          </m:r>
                          <m:r>
                            <a:rPr lang="en-US" altLang="zh-CN" sz="3200" i="1">
                              <a:latin typeface="Cambria Math"/>
                            </a:rPr>
                            <m:t>𝝁</m:t>
                          </m:r>
                          <m:r>
                            <a:rPr lang="en-US" altLang="zh-CN" sz="3200" i="1">
                              <a:latin typeface="Cambria Math"/>
                            </a:rPr>
                            <m:t>∈</m:t>
                          </m:r>
                          <m:r>
                            <a:rPr lang="en-US" altLang="zh-CN" sz="3200" i="1">
                              <a:latin typeface="Cambria Math"/>
                            </a:rPr>
                            <m:t>𝑹</m:t>
                          </m:r>
                          <m:r>
                            <a:rPr lang="en-US" altLang="zh-CN" sz="3200" i="1">
                              <a:latin typeface="Cambria Math"/>
                            </a:rPr>
                            <m:t>,</m:t>
                          </m:r>
                          <m:r>
                            <a:rPr lang="en-US" altLang="zh-CN" sz="3200" i="1">
                              <a:latin typeface="Cambria Math"/>
                            </a:rPr>
                            <m:t>𝝁</m:t>
                          </m:r>
                          <m:r>
                            <a:rPr lang="en-US" altLang="zh-CN" sz="3200" b="1" i="1" smtClean="0">
                              <a:latin typeface="Cambria Math"/>
                            </a:rPr>
                            <m: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e>
                      </m:d>
                    </m:oMath>
                  </m:oMathPara>
                </a14:m>
                <a:endParaRPr lang="en-US" altLang="zh-CN" sz="3200" dirty="0"/>
              </a:p>
              <a:p>
                <a:r>
                  <a:rPr lang="zh-CN" altLang="en-US" sz="3200" dirty="0"/>
                  <a:t>函数</a:t>
                </a:r>
                <a14:m>
                  <m:oMath xmlns:m="http://schemas.openxmlformats.org/officeDocument/2006/math">
                    <m:r>
                      <a:rPr lang="en-US" altLang="zh-CN" sz="3200" i="1">
                        <a:latin typeface="Cambria Math"/>
                      </a:rPr>
                      <m:t>𝒇</m:t>
                    </m:r>
                    <m:r>
                      <a:rPr lang="en-US" altLang="zh-CN" sz="3200" i="1">
                        <a:latin typeface="Cambria Math"/>
                      </a:rPr>
                      <m:t>(</m:t>
                    </m:r>
                    <m:r>
                      <a:rPr lang="en-US" altLang="zh-CN" sz="3200" i="1">
                        <a:latin typeface="Cambria Math"/>
                      </a:rPr>
                      <m:t>𝒙</m:t>
                    </m:r>
                    <m:r>
                      <a:rPr lang="en-US" altLang="zh-CN" sz="3200" i="1">
                        <a:latin typeface="Cambria Math"/>
                      </a:rPr>
                      <m:t>)</m:t>
                    </m:r>
                  </m:oMath>
                </a14:m>
                <a:r>
                  <a:rPr lang="zh-CN" altLang="en-US" sz="3200" dirty="0"/>
                  <a:t>为凹的等价于其</a:t>
                </a:r>
                <a:r>
                  <a:rPr lang="en-US" altLang="zh-CN" sz="3200" dirty="0" err="1"/>
                  <a:t>hypograph</a:t>
                </a:r>
                <a:r>
                  <a:rPr lang="zh-CN" altLang="en-US" sz="3200" dirty="0"/>
                  <a:t>为凸</a:t>
                </a:r>
                <a:endParaRPr lang="en-US" altLang="zh-CN" sz="3200" dirty="0"/>
              </a:p>
              <a:p>
                <a:r>
                  <a:rPr lang="en-US" altLang="zh-CN" sz="3200" dirty="0"/>
                  <a:t>Strict </a:t>
                </a:r>
                <a:r>
                  <a:rPr lang="en-US" altLang="zh-CN" sz="3200" dirty="0" err="1"/>
                  <a:t>hypograph</a:t>
                </a:r>
                <a:r>
                  <a:rPr lang="en-US" altLang="zh-CN" sz="3200" dirty="0"/>
                  <a:t>(</a:t>
                </a:r>
                <a:r>
                  <a:rPr lang="zh-CN" altLang="en-US" sz="3200" dirty="0"/>
                  <a:t>严格亚图，严格下镜图</a:t>
                </a:r>
                <a:r>
                  <a:rPr lang="en-US" altLang="zh-CN" sz="3200" dirty="0"/>
                  <a:t>)</a:t>
                </a:r>
              </a:p>
              <a:p>
                <a:pPr marL="0" indent="0">
                  <a:buNone/>
                </a:pPr>
                <a14:m>
                  <m:oMathPara xmlns:m="http://schemas.openxmlformats.org/officeDocument/2006/math">
                    <m:oMathParaPr>
                      <m:jc m:val="center"/>
                    </m:oMathParaPr>
                    <m:oMath xmlns:m="http://schemas.openxmlformats.org/officeDocument/2006/math">
                      <m:r>
                        <a:rPr lang="en-US" altLang="zh-CN" sz="3200" b="1" i="1" smtClean="0">
                          <a:latin typeface="Cambria Math"/>
                        </a:rPr>
                        <m:t>𝒉𝒚</m:t>
                      </m:r>
                      <m:sSub>
                        <m:sSubPr>
                          <m:ctrlPr>
                            <a:rPr lang="en-US" altLang="zh-CN" sz="3200" b="1" i="1" smtClean="0">
                              <a:latin typeface="Cambria Math" panose="02040503050406030204" pitchFamily="18" charset="0"/>
                            </a:rPr>
                          </m:ctrlPr>
                        </m:sSubPr>
                        <m:e>
                          <m:r>
                            <a:rPr lang="en-US" altLang="zh-CN" sz="3200" b="1" i="1" smtClean="0">
                              <a:latin typeface="Cambria Math"/>
                            </a:rPr>
                            <m:t>𝒑</m:t>
                          </m:r>
                        </m:e>
                        <m:sub>
                          <m:r>
                            <a:rPr lang="en-US" altLang="zh-CN" sz="3200" b="1" i="1" smtClean="0">
                              <a:latin typeface="Cambria Math"/>
                            </a:rPr>
                            <m:t>𝑺</m:t>
                          </m:r>
                        </m:sub>
                      </m:sSub>
                      <m:r>
                        <a:rPr lang="en-US" altLang="zh-CN" sz="3200" i="1">
                          <a:latin typeface="Cambria Math"/>
                        </a:rPr>
                        <m:t>𝒇</m:t>
                      </m:r>
                      <m:r>
                        <a:rPr lang="en-US" altLang="zh-CN" sz="3200" i="1">
                          <a:latin typeface="Cambria Math"/>
                        </a:rPr>
                        <m:t>=</m:t>
                      </m:r>
                      <m:d>
                        <m:dPr>
                          <m:begChr m:val="{"/>
                          <m:endChr m:val="}"/>
                          <m:ctrlPr>
                            <a:rPr lang="en-US" altLang="zh-CN" sz="3200" i="1">
                              <a:latin typeface="Cambria Math" panose="02040503050406030204" pitchFamily="18" charset="0"/>
                            </a:rPr>
                          </m:ctrlPr>
                        </m:dPr>
                        <m:e>
                          <m:d>
                            <m:dPr>
                              <m:ctrlPr>
                                <a:rPr lang="en-US" altLang="zh-CN" sz="3200" i="1">
                                  <a:latin typeface="Cambria Math" panose="02040503050406030204" pitchFamily="18" charset="0"/>
                                </a:rPr>
                              </m:ctrlPr>
                            </m:dPr>
                            <m:e>
                              <m:r>
                                <a:rPr lang="en-US" altLang="zh-CN" sz="3200" i="1">
                                  <a:latin typeface="Cambria Math"/>
                                </a:rPr>
                                <m:t>𝒙</m:t>
                              </m:r>
                              <m:r>
                                <a:rPr lang="en-US" altLang="zh-CN" sz="3200" i="1">
                                  <a:latin typeface="Cambria Math"/>
                                </a:rPr>
                                <m:t>,</m:t>
                              </m:r>
                              <m:r>
                                <a:rPr lang="en-US" altLang="zh-CN" sz="3200" i="1">
                                  <a:latin typeface="Cambria Math"/>
                                </a:rPr>
                                <m:t>𝒖</m:t>
                              </m:r>
                            </m:e>
                          </m:d>
                          <m:r>
                            <a:rPr lang="en-US" altLang="zh-CN" sz="3200" i="1">
                              <a:latin typeface="Cambria Math"/>
                            </a:rPr>
                            <m:t>:</m:t>
                          </m:r>
                          <m:r>
                            <a:rPr lang="en-US" altLang="zh-CN" sz="3200" i="1">
                              <a:latin typeface="Cambria Math"/>
                            </a:rPr>
                            <m:t>𝒙</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r>
                            <a:rPr lang="en-US" altLang="zh-CN" sz="3200" i="1">
                              <a:latin typeface="Cambria Math"/>
                            </a:rPr>
                            <m:t>,</m:t>
                          </m:r>
                          <m:r>
                            <a:rPr lang="en-US" altLang="zh-CN" sz="3200" i="1">
                              <a:latin typeface="Cambria Math"/>
                            </a:rPr>
                            <m:t>𝝁</m:t>
                          </m:r>
                          <m:r>
                            <a:rPr lang="en-US" altLang="zh-CN" sz="3200" i="1">
                              <a:latin typeface="Cambria Math"/>
                            </a:rPr>
                            <m:t>∈</m:t>
                          </m:r>
                          <m:r>
                            <a:rPr lang="en-US" altLang="zh-CN" sz="3200" i="1">
                              <a:latin typeface="Cambria Math"/>
                            </a:rPr>
                            <m:t>𝑹</m:t>
                          </m:r>
                          <m:r>
                            <a:rPr lang="en-US" altLang="zh-CN" sz="3200" i="1">
                              <a:latin typeface="Cambria Math"/>
                            </a:rPr>
                            <m:t>,</m:t>
                          </m:r>
                          <m:r>
                            <a:rPr lang="en-US" altLang="zh-CN" sz="3200" i="1">
                              <a:latin typeface="Cambria Math"/>
                            </a:rPr>
                            <m:t>𝝁</m:t>
                          </m:r>
                          <m:r>
                            <a:rPr lang="en-US" altLang="zh-CN" sz="3200" b="1" i="1" smtClean="0">
                              <a:latin typeface="Cambria Math"/>
                            </a:rPr>
                            <m:t>&lt;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e>
                      </m:d>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r>
                            <a:rPr lang="en-US" altLang="zh-CN" sz="3200" i="1">
                              <a:latin typeface="Cambria Math"/>
                            </a:rPr>
                            <m:t>+</m:t>
                          </m:r>
                          <m:r>
                            <a:rPr lang="en-US" altLang="zh-CN" sz="3200" i="1">
                              <a:latin typeface="Cambria Math"/>
                            </a:rPr>
                            <m:t>𝟏</m:t>
                          </m:r>
                        </m:sup>
                      </m:sSup>
                    </m:oMath>
                  </m:oMathPara>
                </a14:m>
                <a:endParaRPr lang="en-US" altLang="zh-CN" sz="3200" dirty="0"/>
              </a:p>
              <a:p>
                <a:r>
                  <a:rPr lang="en-US" altLang="zh-CN" sz="3200" dirty="0"/>
                  <a:t>(</a:t>
                </a:r>
                <a:r>
                  <a:rPr lang="zh-CN" altLang="en-US" sz="3200" dirty="0">
                    <a:solidFill>
                      <a:srgbClr val="FF0000"/>
                    </a:solidFill>
                  </a:rPr>
                  <a:t>水平集</a:t>
                </a:r>
                <a:r>
                  <a:rPr lang="en-US" altLang="zh-CN" sz="3200" dirty="0">
                    <a:solidFill>
                      <a:srgbClr val="FF0000"/>
                    </a:solidFill>
                  </a:rPr>
                  <a:t>(level set)</a:t>
                </a:r>
                <a:r>
                  <a:rPr lang="en-US" altLang="zh-CN" sz="3200" dirty="0"/>
                  <a:t>)</a:t>
                </a:r>
                <a:r>
                  <a:rPr lang="zh-CN" altLang="en-US" sz="3200" dirty="0"/>
                  <a:t>函数</a:t>
                </a:r>
                <a14:m>
                  <m:oMath xmlns:m="http://schemas.openxmlformats.org/officeDocument/2006/math">
                    <m:r>
                      <a:rPr lang="en-US" altLang="zh-CN" sz="3200" i="1">
                        <a:latin typeface="Cambria Math"/>
                      </a:rPr>
                      <m:t>𝒇</m:t>
                    </m:r>
                  </m:oMath>
                </a14:m>
                <a:r>
                  <a:rPr lang="zh-CN" altLang="en-US" sz="3200" dirty="0"/>
                  <a:t>定义在非空凸集</a:t>
                </a:r>
                <a14:m>
                  <m:oMath xmlns:m="http://schemas.openxmlformats.org/officeDocument/2006/math">
                    <m:r>
                      <a:rPr lang="en-US" altLang="zh-CN" sz="3200" i="1">
                        <a:latin typeface="Cambria Math"/>
                      </a:rPr>
                      <m:t>𝑺</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oMath>
                </a14:m>
                <a:r>
                  <a:rPr lang="zh-CN" altLang="en-US" sz="3200" dirty="0"/>
                  <a:t>上的凸函数，</a:t>
                </a:r>
                <a14:m>
                  <m:oMath xmlns:m="http://schemas.openxmlformats.org/officeDocument/2006/math">
                    <m:r>
                      <a:rPr lang="en-US" altLang="zh-CN" sz="3200" i="1">
                        <a:latin typeface="Cambria Math"/>
                      </a:rPr>
                      <m:t>𝜶</m:t>
                    </m:r>
                  </m:oMath>
                </a14:m>
                <a:r>
                  <a:rPr lang="zh-CN" altLang="en-US" sz="3200" dirty="0"/>
                  <a:t>是一个实数，则水平集</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𝑳</m:t>
                        </m:r>
                      </m:e>
                      <m:sub>
                        <m:r>
                          <a:rPr lang="en-US" altLang="zh-CN" sz="3200" i="1">
                            <a:latin typeface="Cambria Math"/>
                          </a:rPr>
                          <m:t>𝜶</m:t>
                        </m:r>
                      </m:sub>
                    </m:sSub>
                    <m:r>
                      <a:rPr lang="en-US" altLang="zh-CN" sz="3200" i="1">
                        <a:latin typeface="Cambria Math"/>
                      </a:rPr>
                      <m:t>=</m:t>
                    </m:r>
                    <m:d>
                      <m:dPr>
                        <m:begChr m:val="{"/>
                        <m:endChr m:val="}"/>
                        <m:ctrlPr>
                          <a:rPr lang="en-US" altLang="zh-CN" sz="3200" i="1">
                            <a:latin typeface="Cambria Math" panose="02040503050406030204" pitchFamily="18" charset="0"/>
                          </a:rPr>
                        </m:ctrlPr>
                      </m:dPr>
                      <m:e>
                        <m:r>
                          <a:rPr lang="en-US" altLang="zh-CN" sz="3200" i="1">
                            <a:latin typeface="Cambria Math"/>
                          </a:rPr>
                          <m:t>𝒙</m:t>
                        </m:r>
                      </m:e>
                      <m:e>
                        <m:r>
                          <a:rPr lang="en-US" altLang="zh-CN" sz="3200" i="1">
                            <a:latin typeface="Cambria Math"/>
                          </a:rPr>
                          <m:t>𝒙</m:t>
                        </m:r>
                        <m:r>
                          <a:rPr lang="en-US" altLang="zh-CN" sz="3200" i="1">
                            <a:latin typeface="Cambria Math"/>
                          </a:rPr>
                          <m:t>∈</m:t>
                        </m:r>
                        <m:r>
                          <a:rPr lang="en-US" altLang="zh-CN" sz="3200" i="1">
                            <a:latin typeface="Cambria Math"/>
                          </a:rPr>
                          <m:t>𝑺</m:t>
                        </m:r>
                        <m:r>
                          <a:rPr lang="en-US" altLang="zh-CN" sz="3200" i="1">
                            <a:latin typeface="Cambria Math"/>
                          </a:rPr>
                          <m: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𝜶</m:t>
                        </m:r>
                      </m:e>
                    </m:d>
                  </m:oMath>
                </a14:m>
                <a:r>
                  <a:rPr lang="zh-CN" altLang="en-US" sz="3200" dirty="0"/>
                  <a:t>是凸集，有时也用</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𝑯</m:t>
                        </m:r>
                      </m:e>
                      <m:sub>
                        <m:r>
                          <a:rPr lang="en-US" altLang="zh-CN" sz="3200" i="1">
                            <a:latin typeface="Cambria Math"/>
                          </a:rPr>
                          <m:t>𝑺</m:t>
                        </m:r>
                      </m:sub>
                    </m:sSub>
                    <m:r>
                      <a:rPr lang="en-US" altLang="zh-CN" sz="3200" i="1">
                        <a:latin typeface="Cambria Math"/>
                      </a:rPr>
                      <m:t>(</m:t>
                    </m:r>
                    <m:r>
                      <a:rPr lang="en-US" altLang="zh-CN" sz="3200" i="1">
                        <a:latin typeface="Cambria Math"/>
                      </a:rPr>
                      <m:t>𝒇</m:t>
                    </m:r>
                    <m:r>
                      <a:rPr lang="en-US" altLang="zh-CN" sz="3200" i="1">
                        <a:latin typeface="Cambria Math"/>
                      </a:rPr>
                      <m:t>,</m:t>
                    </m:r>
                    <m:r>
                      <a:rPr lang="en-US" altLang="zh-CN" sz="3200" i="1">
                        <a:latin typeface="Cambria Math"/>
                      </a:rPr>
                      <m:t>𝜶</m:t>
                    </m:r>
                    <m:r>
                      <a:rPr lang="en-US" altLang="zh-CN" sz="3200" i="1">
                        <a:latin typeface="Cambria Math"/>
                      </a:rPr>
                      <m:t>)</m:t>
                    </m:r>
                    <m:r>
                      <a:rPr lang="zh-CN" altLang="en-US" sz="3200" i="1">
                        <a:latin typeface="Cambria Math"/>
                      </a:rPr>
                      <m:t>表示</m:t>
                    </m:r>
                  </m:oMath>
                </a14:m>
                <a:r>
                  <a:rPr lang="zh-CN" altLang="en-US" sz="3200" dirty="0"/>
                  <a:t>，表示集合</a:t>
                </a:r>
                <a14:m>
                  <m:oMath xmlns:m="http://schemas.openxmlformats.org/officeDocument/2006/math">
                    <m:r>
                      <a:rPr lang="en-US" altLang="zh-CN" sz="3200" i="1">
                        <a:latin typeface="Cambria Math"/>
                      </a:rPr>
                      <m:t>𝑺</m:t>
                    </m:r>
                  </m:oMath>
                </a14:m>
                <a:r>
                  <a:rPr lang="zh-CN" altLang="en-US" sz="3200" dirty="0"/>
                  <a:t>上关于数</a:t>
                </a:r>
                <a14:m>
                  <m:oMath xmlns:m="http://schemas.openxmlformats.org/officeDocument/2006/math">
                    <m:r>
                      <a:rPr lang="en-US" altLang="zh-CN" sz="3200" i="1">
                        <a:latin typeface="Cambria Math"/>
                      </a:rPr>
                      <m:t>𝜶</m:t>
                    </m:r>
                  </m:oMath>
                </a14:m>
                <a:r>
                  <a:rPr lang="zh-CN" altLang="en-US" sz="3200" dirty="0"/>
                  <a:t>的水平集</a:t>
                </a:r>
                <a:endParaRPr lang="en-US" altLang="zh-CN" sz="32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a:t>
                </a:r>
                <a:r>
                  <a:rPr lang="zh-CN" altLang="en-US" sz="2400" dirty="0">
                    <a:solidFill>
                      <a:srgbClr val="FF0000"/>
                    </a:solidFill>
                  </a:rPr>
                  <a:t>次梯度</a:t>
                </a:r>
                <a:r>
                  <a:rPr lang="en-US" altLang="zh-CN" sz="2400" dirty="0">
                    <a:solidFill>
                      <a:srgbClr val="FF0000"/>
                    </a:solidFill>
                  </a:rPr>
                  <a:t>(</a:t>
                </a:r>
                <a:r>
                  <a:rPr lang="en-US" altLang="zh-CN" sz="2400" dirty="0" err="1">
                    <a:solidFill>
                      <a:srgbClr val="FF0000"/>
                    </a:solidFill>
                  </a:rPr>
                  <a:t>subgradient</a:t>
                </a:r>
                <a:r>
                  <a:rPr lang="en-US" altLang="zh-CN" sz="2400" dirty="0">
                    <a:solidFill>
                      <a:srgbClr val="FF0000"/>
                    </a:solidFill>
                  </a:rPr>
                  <a:t>))</a:t>
                </a:r>
                <a:r>
                  <a:rPr lang="zh-CN" altLang="en-US" sz="2400" dirty="0"/>
                  <a:t>多元函数</a:t>
                </a:r>
                <a14:m>
                  <m:oMath xmlns:m="http://schemas.openxmlformats.org/officeDocument/2006/math">
                    <m:r>
                      <a:rPr lang="en-US" altLang="zh-CN" sz="2400" i="1">
                        <a:latin typeface="Cambria Math"/>
                      </a:rPr>
                      <m:t>𝒇</m:t>
                    </m:r>
                  </m:oMath>
                </a14:m>
                <a:r>
                  <a:rPr lang="zh-CN" altLang="en-US" sz="2400" dirty="0"/>
                  <a:t>定义在非空开凸集</a:t>
                </a:r>
                <a14:m>
                  <m:oMath xmlns:m="http://schemas.openxmlformats.org/officeDocument/2006/math">
                    <m:r>
                      <a:rPr lang="en-US" altLang="zh-CN" sz="2400" i="1">
                        <a:latin typeface="Cambria Math"/>
                      </a:rPr>
                      <m:t>𝑺</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上的凸函数，但</a:t>
                </a:r>
                <a14:m>
                  <m:oMath xmlns:m="http://schemas.openxmlformats.org/officeDocument/2006/math">
                    <m:r>
                      <a:rPr lang="en-US" altLang="zh-CN" sz="2400" i="1">
                        <a:latin typeface="Cambria Math"/>
                      </a:rPr>
                      <m:t>𝒇</m:t>
                    </m:r>
                  </m:oMath>
                </a14:m>
                <a:r>
                  <a:rPr lang="zh-CN" altLang="en-US" sz="2400" dirty="0"/>
                  <a:t>不一定处处可微。此时采用次梯度的概念来类比梯度的概念。函数</a:t>
                </a:r>
                <a14:m>
                  <m:oMath xmlns:m="http://schemas.openxmlformats.org/officeDocument/2006/math">
                    <m:r>
                      <a:rPr lang="en-US" altLang="zh-CN" sz="2400" b="1" i="1" smtClean="0">
                        <a:latin typeface="Cambria Math"/>
                      </a:rPr>
                      <m:t>𝒇</m:t>
                    </m:r>
                  </m:oMath>
                </a14:m>
                <a:r>
                  <a:rPr lang="zh-CN" altLang="en-US" sz="2400" dirty="0"/>
                  <a:t>在</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oMath>
                </a14:m>
                <a:r>
                  <a:rPr lang="zh-CN" altLang="en-US" sz="2400" dirty="0"/>
                  <a:t>处的次梯度是一个向量</a:t>
                </a:r>
                <a14:m>
                  <m:oMath xmlns:m="http://schemas.openxmlformats.org/officeDocument/2006/math">
                    <m:r>
                      <a:rPr lang="en-US" altLang="zh-CN" sz="2400" b="1" i="1" smtClean="0">
                        <a:latin typeface="Cambria Math"/>
                      </a:rPr>
                      <m:t>𝒗</m:t>
                    </m:r>
                  </m:oMath>
                </a14:m>
                <a:r>
                  <a:rPr lang="en-US" altLang="zh-CN" sz="2400" dirty="0"/>
                  <a:t>,</a:t>
                </a:r>
                <a:r>
                  <a:rPr lang="zh-CN" altLang="en-US" sz="2400" dirty="0"/>
                  <a:t>如果对于</a:t>
                </a:r>
                <a14:m>
                  <m:oMath xmlns:m="http://schemas.openxmlformats.org/officeDocument/2006/math">
                    <m:r>
                      <a:rPr lang="en-US" altLang="zh-CN" sz="2400" b="1" i="1" smtClean="0">
                        <a:latin typeface="Cambria Math"/>
                      </a:rPr>
                      <m:t>𝑺</m:t>
                    </m:r>
                  </m:oMath>
                </a14:m>
                <a:r>
                  <a:rPr lang="zh-CN" altLang="en-US" sz="2400" dirty="0"/>
                  <a:t>内的任意</a:t>
                </a:r>
                <a14:m>
                  <m:oMath xmlns:m="http://schemas.openxmlformats.org/officeDocument/2006/math">
                    <m:r>
                      <a:rPr lang="en-US" altLang="zh-CN" sz="2400" b="1" i="1" smtClean="0">
                        <a:latin typeface="Cambria Math"/>
                      </a:rPr>
                      <m:t>𝒙</m:t>
                    </m:r>
                  </m:oMath>
                </a14:m>
                <a:r>
                  <a:rPr lang="zh-CN" altLang="en-US" sz="2400" dirty="0"/>
                  <a:t>，都有</a:t>
                </a:r>
                <a:r>
                  <a:rPr lang="en-US" altLang="zh-CN" sz="2400" dirty="0"/>
                  <a:t>:</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e>
                    </m:d>
                    <m:r>
                      <a:rPr lang="en-US" altLang="zh-CN" sz="2400" b="1" i="1" smtClean="0">
                        <a:latin typeface="Cambria Math"/>
                      </a:rPr>
                      <m:t>≥</m:t>
                    </m:r>
                    <m:r>
                      <a:rPr lang="en-US" altLang="zh-CN" sz="2400" b="1" i="1" smtClean="0">
                        <a:latin typeface="Cambria Math"/>
                      </a:rPr>
                      <m:t>𝒗</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zh-CN" altLang="en-US" sz="2400" dirty="0"/>
                  <a:t>成立，所有次梯度的集合称为</a:t>
                </a:r>
                <a:r>
                  <a:rPr lang="zh-CN" altLang="en-US" sz="2400" dirty="0">
                    <a:solidFill>
                      <a:srgbClr val="FF0000"/>
                    </a:solidFill>
                  </a:rPr>
                  <a:t>次微分</a:t>
                </a:r>
                <a:r>
                  <a:rPr lang="en-US" altLang="zh-CN" sz="2400" dirty="0">
                    <a:solidFill>
                      <a:srgbClr val="FF0000"/>
                    </a:solidFill>
                  </a:rPr>
                  <a:t>(</a:t>
                </a:r>
                <a:r>
                  <a:rPr lang="en-US" altLang="zh-CN" sz="2400" dirty="0" err="1">
                    <a:solidFill>
                      <a:srgbClr val="FF0000"/>
                    </a:solidFill>
                  </a:rPr>
                  <a:t>subdifferential</a:t>
                </a:r>
                <a:r>
                  <a:rPr lang="en-US" altLang="zh-CN" sz="2400" dirty="0">
                    <a:solidFill>
                      <a:srgbClr val="FF0000"/>
                    </a:solidFill>
                  </a:rPr>
                  <a:t>)</a:t>
                </a:r>
                <a:r>
                  <a:rPr lang="zh-CN" altLang="en-US" sz="2400" dirty="0"/>
                  <a:t>，记为</a:t>
                </a:r>
                <a14:m>
                  <m:oMath xmlns:m="http://schemas.openxmlformats.org/officeDocument/2006/math">
                    <m:r>
                      <a:rPr lang="zh-CN" altLang="en-US" sz="2400" i="1" smtClean="0">
                        <a:latin typeface="Cambria Math"/>
                      </a:rPr>
                      <m:t>𝝏</m:t>
                    </m:r>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endParaRPr lang="en-US" altLang="zh-CN" sz="2400" dirty="0"/>
              </a:p>
              <a:p>
                <a:r>
                  <a:rPr lang="zh-CN" altLang="en-US" sz="2400" dirty="0"/>
                  <a:t>如果为一维，则可称为次导数</a:t>
                </a:r>
                <a:r>
                  <a:rPr lang="en-US" altLang="zh-CN" sz="2400" dirty="0"/>
                  <a:t>(</a:t>
                </a:r>
                <a:r>
                  <a:rPr lang="en-US" altLang="zh-CN" sz="2400" dirty="0" err="1"/>
                  <a:t>subderivative</a:t>
                </a:r>
                <a:r>
                  <a:rPr lang="en-US" altLang="zh-CN" sz="2400" dirty="0"/>
                  <a:t>),</a:t>
                </a:r>
                <a:r>
                  <a:rPr lang="zh-CN" altLang="en-US" sz="2400" dirty="0"/>
                  <a:t>例如凸函数</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en-US" altLang="zh-CN" sz="2400" dirty="0"/>
                  <a:t>,</a:t>
                </a:r>
                <a:r>
                  <a:rPr lang="zh-CN" altLang="en-US" sz="2400" dirty="0"/>
                  <a:t>其在原点的次微分是区间</a:t>
                </a:r>
                <a14:m>
                  <m:oMath xmlns:m="http://schemas.openxmlformats.org/officeDocument/2006/math">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dirty="0"/>
                  <a:t>,</a:t>
                </a:r>
                <a:r>
                  <a:rPr lang="zh-CN" altLang="en-US" sz="2400" dirty="0"/>
                  <a:t>而在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&lt;</m:t>
                    </m:r>
                    <m:r>
                      <a:rPr lang="en-US" altLang="zh-CN" sz="2400" b="1" i="1" smtClean="0">
                        <a:latin typeface="Cambria Math"/>
                      </a:rPr>
                      <m:t>𝟎</m:t>
                    </m:r>
                  </m:oMath>
                </a14:m>
                <a:r>
                  <a:rPr lang="en-US" altLang="zh-CN" sz="2400" dirty="0"/>
                  <a:t>,</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r>
                      <a:rPr lang="en-US" altLang="zh-CN" sz="2400" b="1" i="1" dirty="0" smtClean="0">
                        <a:latin typeface="Cambria Math"/>
                      </a:rPr>
                      <m:t>&gt;</m:t>
                    </m:r>
                    <m:r>
                      <a:rPr lang="en-US" altLang="zh-CN" sz="2400" b="1" i="1" dirty="0" smtClean="0">
                        <a:latin typeface="Cambria Math"/>
                      </a:rPr>
                      <m:t>𝟎</m:t>
                    </m:r>
                  </m:oMath>
                </a14:m>
                <a:r>
                  <a:rPr lang="zh-CN" altLang="en-US" sz="2400" dirty="0"/>
                  <a:t>的次微分分别为单元素集合</a:t>
                </a:r>
                <a14:m>
                  <m:oMath xmlns:m="http://schemas.openxmlformats.org/officeDocument/2006/math">
                    <m:d>
                      <m:dPr>
                        <m:begChr m:val="{"/>
                        <m:endChr m:val="}"/>
                        <m:ctrlPr>
                          <a:rPr lang="en-US" altLang="zh-CN" sz="2400" b="1" i="1" smtClean="0">
                            <a:latin typeface="Cambria Math" panose="02040503050406030204" pitchFamily="18" charset="0"/>
                          </a:rPr>
                        </m:ctrlPr>
                      </m:dPr>
                      <m:e>
                        <m:r>
                          <a:rPr lang="en-US" altLang="zh-CN" sz="2400" b="1" i="1" smtClean="0">
                            <a:latin typeface="Cambria Math"/>
                          </a:rPr>
                          <m:t>−</m:t>
                        </m:r>
                        <m:r>
                          <a:rPr lang="en-US" altLang="zh-CN" sz="2400" b="1" i="1" smtClean="0">
                            <a:latin typeface="Cambria Math"/>
                          </a:rPr>
                          <m:t>𝟏</m:t>
                        </m:r>
                      </m:e>
                    </m:d>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endParaRPr lang="en-US" altLang="zh-CN" sz="2400" dirty="0"/>
              </a:p>
              <a:p>
                <a:r>
                  <a:rPr lang="zh-CN" altLang="en-US" sz="2400" dirty="0"/>
                  <a:t>又如</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𝒎𝒂𝒙</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𝟐</m:t>
                            </m:r>
                          </m:sup>
                        </m:sSup>
                        <m:r>
                          <a:rPr lang="en-US" altLang="zh-CN" sz="2400" b="1" i="1" smtClean="0">
                            <a:latin typeface="Cambria Math"/>
                          </a:rPr>
                          <m:t>−</m:t>
                        </m:r>
                        <m:r>
                          <a:rPr lang="en-US" altLang="zh-CN" sz="2400" b="1" i="1" smtClean="0">
                            <a:latin typeface="Cambria Math"/>
                          </a:rPr>
                          <m:t>𝟏</m:t>
                        </m:r>
                      </m:e>
                    </m:d>
                    <m:r>
                      <a:rPr lang="en-US" altLang="zh-CN" sz="2400" b="1" i="1" smtClean="0">
                        <a:latin typeface="Cambria Math"/>
                      </a:rPr>
                      <m:t>}</m:t>
                    </m:r>
                  </m:oMath>
                </a14:m>
                <a:r>
                  <a:rPr lang="zh-CN" altLang="en-US" sz="2400" dirty="0"/>
                  <a:t>，</a:t>
                </a:r>
                <a:r>
                  <a:rPr lang="zh-CN" altLang="en-US" sz="2400" dirty="0">
                    <a:solidFill>
                      <a:srgbClr val="FF0000"/>
                    </a:solidFill>
                  </a:rPr>
                  <a:t>练习</a:t>
                </a:r>
                <a:r>
                  <a:rPr lang="zh-CN" altLang="en-US" sz="2400" dirty="0"/>
                  <a:t>求出其次梯度</a:t>
                </a:r>
                <a:endParaRPr lang="en-US" altLang="zh-CN" sz="2400" dirty="0"/>
              </a:p>
              <a:p>
                <a:r>
                  <a:rPr lang="zh-CN" altLang="en-US" sz="2400" dirty="0"/>
                  <a:t>函数</a:t>
                </a:r>
                <a14:m>
                  <m:oMath xmlns:m="http://schemas.openxmlformats.org/officeDocument/2006/math">
                    <m:r>
                      <a:rPr lang="en-US" altLang="zh-CN" sz="2400" b="1" i="1" smtClean="0">
                        <a:latin typeface="Cambria Math"/>
                      </a:rPr>
                      <m:t>𝒇</m:t>
                    </m:r>
                  </m:oMath>
                </a14:m>
                <a:r>
                  <a:rPr lang="zh-CN" altLang="en-US" sz="2400" dirty="0"/>
                  <a:t>在</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oMath>
                </a14:m>
                <a:r>
                  <a:rPr lang="zh-CN" altLang="en-US" sz="2400" dirty="0"/>
                  <a:t>以</a:t>
                </a:r>
                <a14:m>
                  <m:oMath xmlns:m="http://schemas.openxmlformats.org/officeDocument/2006/math">
                    <m:r>
                      <a:rPr lang="en-US" altLang="zh-CN" sz="2400" b="1" i="1" dirty="0" smtClean="0">
                        <a:latin typeface="Cambria Math"/>
                      </a:rPr>
                      <m:t>𝜵</m:t>
                    </m:r>
                    <m:r>
                      <a:rPr lang="en-US" altLang="zh-CN" sz="2400" b="1" i="1" dirty="0" smtClean="0">
                        <a:latin typeface="Cambria Math"/>
                      </a:rPr>
                      <m:t>𝒇</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r>
                      <a:rPr lang="en-US" altLang="zh-CN" sz="2400" b="1" i="0" dirty="0" smtClean="0">
                        <a:latin typeface="Cambria Math"/>
                      </a:rPr>
                      <m:t>)</m:t>
                    </m:r>
                  </m:oMath>
                </a14:m>
                <a:r>
                  <a:rPr lang="zh-CN" altLang="en-US" sz="2400" dirty="0"/>
                  <a:t>可微</a:t>
                </a:r>
                <a:r>
                  <a:rPr lang="en-US" altLang="zh-CN" sz="2400" dirty="0"/>
                  <a:t>,</a:t>
                </a:r>
                <a:r>
                  <a:rPr lang="zh-CN" altLang="en-US" sz="2400" dirty="0"/>
                  <a:t>当且仅当它有</a:t>
                </a:r>
                <a14:m>
                  <m:oMath xmlns:m="http://schemas.openxmlformats.org/officeDocument/2006/math">
                    <m:r>
                      <a:rPr lang="en-US" altLang="zh-CN" sz="2400" i="1" dirty="0">
                        <a:latin typeface="Cambria Math"/>
                      </a:rPr>
                      <m:t>𝜵</m:t>
                    </m:r>
                    <m:r>
                      <a:rPr lang="en-US" altLang="zh-CN" sz="2400" i="1" dirty="0">
                        <a:latin typeface="Cambria Math"/>
                      </a:rPr>
                      <m:t>𝒇</m:t>
                    </m:r>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𝟎</m:t>
                        </m:r>
                      </m:sub>
                    </m:sSub>
                    <m:r>
                      <a:rPr lang="en-US" altLang="zh-CN" sz="2400" dirty="0">
                        <a:latin typeface="Cambria Math"/>
                      </a:rPr>
                      <m:t>)</m:t>
                    </m:r>
                  </m:oMath>
                </a14:m>
                <a:r>
                  <a:rPr lang="zh-CN" altLang="en-US" sz="2400" dirty="0"/>
                  <a:t>作为在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oMath>
                </a14:m>
                <a:r>
                  <a:rPr lang="zh-CN" altLang="en-US" sz="2400" dirty="0"/>
                  <a:t>的唯一次梯度</a:t>
                </a:r>
                <a:endParaRPr lang="en-US" altLang="zh-CN" sz="2400" dirty="0"/>
              </a:p>
              <a:p>
                <a:r>
                  <a:rPr lang="zh-CN" altLang="en-US" sz="2400" dirty="0"/>
                  <a:t>注意，次微分是</a:t>
                </a:r>
                <a:r>
                  <a:rPr lang="zh-CN" altLang="en-US" sz="2400" dirty="0">
                    <a:solidFill>
                      <a:srgbClr val="FF0000"/>
                    </a:solidFill>
                  </a:rPr>
                  <a:t>非空的，凸的</a:t>
                </a:r>
                <a:r>
                  <a:rPr lang="zh-CN" altLang="en-US" sz="2400" dirty="0"/>
                  <a:t>，和紧的。</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33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章非线性规划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共轭函数</a:t>
                </a:r>
                <a:r>
                  <a:rPr lang="en-US" altLang="zh-CN" dirty="0"/>
                  <a:t>(Conjugate function)</a:t>
                </a:r>
              </a:p>
              <a:p>
                <a:pPr lvl="1"/>
                <a:r>
                  <a:rPr lang="zh-CN" altLang="en-US" dirty="0"/>
                  <a:t>若函数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oMath>
                </a14:m>
                <a:r>
                  <a:rPr lang="en-US" altLang="zh-CN" dirty="0"/>
                  <a:t>,</a:t>
                </a:r>
                <a:r>
                  <a:rPr lang="zh-CN" altLang="en-US" dirty="0"/>
                  <a:t>其共轭函数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oMath>
                </a14:m>
                <a:r>
                  <a:rPr lang="zh-CN" altLang="en-US" dirty="0"/>
                  <a:t>定义为：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oMath>
                  </m:oMathPara>
                </a14:m>
                <a:endParaRPr lang="en-US" altLang="zh-CN" b="1" dirty="0"/>
              </a:p>
              <a:p>
                <a:r>
                  <a:rPr lang="zh-CN" altLang="en-US" dirty="0"/>
                  <a:t>无论函数</a:t>
                </a:r>
                <a14:m>
                  <m:oMath xmlns:m="http://schemas.openxmlformats.org/officeDocument/2006/math">
                    <m:r>
                      <a:rPr lang="en-US" altLang="zh-CN" b="1" i="1" smtClean="0">
                        <a:latin typeface="Cambria Math" panose="02040503050406030204" pitchFamily="18" charset="0"/>
                      </a:rPr>
                      <m:t>𝒇</m:t>
                    </m:r>
                  </m:oMath>
                </a14:m>
                <a:r>
                  <a:rPr lang="zh-CN" altLang="en-US" dirty="0"/>
                  <a:t>是否为凸函数，其共轭函数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oMath>
                </a14:m>
                <a:r>
                  <a:rPr lang="zh-CN" altLang="en-US" dirty="0"/>
                  <a:t>总是闭的凸函数</a:t>
                </a:r>
                <a:endParaRPr lang="en-US" altLang="zh-CN" dirty="0"/>
              </a:p>
              <a:p>
                <a:r>
                  <a:rPr lang="zh-CN" altLang="en-US" dirty="0"/>
                  <a:t>下图为示意图</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058"/>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920552" y="4545285"/>
            <a:ext cx="2160240" cy="2361887"/>
          </a:xfrm>
          <a:prstGeom prst="rect">
            <a:avLst/>
          </a:prstGeom>
        </p:spPr>
      </p:pic>
      <p:pic>
        <p:nvPicPr>
          <p:cNvPr id="5" name="图片 4"/>
          <p:cNvPicPr>
            <a:picLocks noChangeAspect="1"/>
          </p:cNvPicPr>
          <p:nvPr/>
        </p:nvPicPr>
        <p:blipFill>
          <a:blip r:embed="rId4"/>
          <a:stretch>
            <a:fillRect/>
          </a:stretch>
        </p:blipFill>
        <p:spPr>
          <a:xfrm>
            <a:off x="5799765" y="3711638"/>
            <a:ext cx="2753635" cy="3440480"/>
          </a:xfrm>
          <a:prstGeom prst="rect">
            <a:avLst/>
          </a:prstGeom>
        </p:spPr>
      </p:pic>
      <p:sp>
        <p:nvSpPr>
          <p:cNvPr id="6" name="文本框 5"/>
          <p:cNvSpPr txBox="1"/>
          <p:nvPr/>
        </p:nvSpPr>
        <p:spPr>
          <a:xfrm>
            <a:off x="4304928" y="4114398"/>
            <a:ext cx="1198946" cy="430887"/>
          </a:xfrm>
          <a:prstGeom prst="rect">
            <a:avLst/>
          </a:prstGeom>
          <a:noFill/>
        </p:spPr>
        <p:txBody>
          <a:bodyPr wrap="square" rtlCol="0">
            <a:spAutoFit/>
          </a:bodyPr>
          <a:lstStyle/>
          <a:p>
            <a:r>
              <a:rPr lang="zh-CN" altLang="en-US" sz="1100" dirty="0">
                <a:solidFill>
                  <a:srgbClr val="CC00CC"/>
                </a:solidFill>
              </a:rPr>
              <a:t>右图为原函数和对应的共轭函数</a:t>
            </a:r>
          </a:p>
        </p:txBody>
      </p:sp>
    </p:spTree>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950" y="1160464"/>
                <a:ext cx="9217026" cy="5616575"/>
              </a:xfrm>
            </p:spPr>
            <p:txBody>
              <a:bodyPr/>
              <a:lstStyle/>
              <a:p>
                <a:r>
                  <a:rPr lang="zh-CN" altLang="en-US" sz="2000" dirty="0"/>
                  <a:t>凸函数的要求比较严格，在解决实际问题的时候，不一定要求函数是凸函数，一些具有跟凸、凹函数类似的性质的函数，可能具有凸函数的某些重要性质</a:t>
                </a:r>
                <a:endParaRPr lang="en-US" altLang="zh-CN" sz="2000" dirty="0"/>
              </a:p>
              <a:p>
                <a:r>
                  <a:rPr lang="en-US" altLang="zh-CN" sz="2000" dirty="0" err="1">
                    <a:solidFill>
                      <a:srgbClr val="FF0000"/>
                    </a:solidFill>
                  </a:rPr>
                  <a:t>Quasiconvex</a:t>
                </a:r>
                <a:r>
                  <a:rPr lang="en-US" altLang="zh-CN" sz="2000" dirty="0">
                    <a:solidFill>
                      <a:srgbClr val="FF0000"/>
                    </a:solidFill>
                  </a:rPr>
                  <a:t> </a:t>
                </a:r>
                <a:r>
                  <a:rPr lang="zh-CN" altLang="en-US" sz="2000" dirty="0">
                    <a:solidFill>
                      <a:srgbClr val="FF0000"/>
                    </a:solidFill>
                  </a:rPr>
                  <a:t>函数</a:t>
                </a:r>
                <a:r>
                  <a:rPr lang="en-US" altLang="zh-CN" sz="2000" dirty="0">
                    <a:solidFill>
                      <a:srgbClr val="FF0000"/>
                    </a:solidFill>
                  </a:rPr>
                  <a:t>(</a:t>
                </a:r>
                <a:r>
                  <a:rPr lang="zh-CN" altLang="en-US" sz="2000" dirty="0">
                    <a:solidFill>
                      <a:srgbClr val="FF0000"/>
                    </a:solidFill>
                  </a:rPr>
                  <a:t>拟凸函数</a:t>
                </a:r>
                <a:r>
                  <a:rPr lang="en-US" altLang="zh-CN" sz="2000" dirty="0">
                    <a:solidFill>
                      <a:srgbClr val="FF0000"/>
                    </a:solidFill>
                  </a:rPr>
                  <a:t>)</a:t>
                </a:r>
                <a:r>
                  <a:rPr lang="en-US" altLang="zh-CN" sz="2000" dirty="0"/>
                  <a:t>:</a:t>
                </a:r>
                <a:r>
                  <a:rPr lang="zh-CN" altLang="en-US" sz="2000" dirty="0"/>
                  <a:t>函数</a:t>
                </a:r>
                <a14:m>
                  <m:oMath xmlns:m="http://schemas.openxmlformats.org/officeDocument/2006/math">
                    <m:r>
                      <a:rPr lang="en-US" altLang="zh-CN" sz="2000" i="1">
                        <a:latin typeface="Cambria Math"/>
                      </a:rPr>
                      <m:t>𝒇</m:t>
                    </m:r>
                  </m:oMath>
                </a14:m>
                <a:r>
                  <a:rPr lang="zh-CN" altLang="en-US" sz="2000" dirty="0"/>
                  <a:t>是定义在非空凸集</a:t>
                </a:r>
                <a14:m>
                  <m:oMath xmlns:m="http://schemas.openxmlformats.org/officeDocument/2006/math">
                    <m:r>
                      <a:rPr lang="en-US" altLang="zh-CN" sz="2000" b="1" i="1" smtClean="0">
                        <a:latin typeface="Cambria Math"/>
                      </a:rPr>
                      <m:t>𝑺</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zh-CN" altLang="en-US" sz="2000" dirty="0"/>
                  <a:t>上的拟凸函数，如果对每个</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𝑺</m:t>
                    </m:r>
                  </m:oMath>
                </a14:m>
                <a:r>
                  <a:rPr lang="en-US" altLang="zh-CN" sz="2000" dirty="0"/>
                  <a:t>, </a:t>
                </a:r>
                <a:r>
                  <a:rPr lang="zh-CN" altLang="en-US" sz="2000" dirty="0"/>
                  <a:t>下列不等式成立：</a:t>
                </a:r>
                <a14:m>
                  <m:oMath xmlns:m="http://schemas.openxmlformats.org/officeDocument/2006/math">
                    <m:r>
                      <a:rPr lang="en-US" altLang="zh-CN" sz="2000" i="1">
                        <a:latin typeface="Cambria Math"/>
                      </a:rPr>
                      <m:t>𝟎</m:t>
                    </m:r>
                    <m:r>
                      <a:rPr lang="en-US" altLang="zh-CN" sz="2000" b="1" i="1" smtClean="0">
                        <a:latin typeface="Cambria Math"/>
                      </a:rPr>
                      <m:t>&lt;</m:t>
                    </m:r>
                    <m:r>
                      <a:rPr lang="en-US" altLang="zh-CN" sz="2000" i="1">
                        <a:latin typeface="Cambria Math"/>
                      </a:rPr>
                      <m:t>𝝀</m:t>
                    </m:r>
                    <m:r>
                      <a:rPr lang="en-US" altLang="zh-CN" sz="2000" b="1" i="1" smtClean="0">
                        <a:latin typeface="Cambria Math"/>
                      </a:rPr>
                      <m:t>&lt;</m:t>
                    </m:r>
                    <m:r>
                      <a:rPr lang="en-US" altLang="zh-CN" sz="2000" i="1">
                        <a:latin typeface="Cambria Math"/>
                      </a:rPr>
                      <m:t>𝟏</m:t>
                    </m:r>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𝝀</m:t>
                        </m:r>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r>
                              <a:rPr lang="en-US" altLang="zh-CN" sz="2000" i="1">
                                <a:latin typeface="Cambria Math"/>
                              </a:rPr>
                              <m:t>𝝀</m:t>
                            </m:r>
                          </m:e>
                        </m:d>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i="1">
                        <a:latin typeface="Cambria Math"/>
                      </a:rPr>
                      <m:t>≤</m:t>
                    </m:r>
                    <m:r>
                      <a:rPr lang="en-US" altLang="zh-CN" sz="2000" b="1" i="1" smtClean="0">
                        <a:latin typeface="Cambria Math"/>
                      </a:rPr>
                      <m:t>𝒎𝒂𝒙</m:t>
                    </m:r>
                    <m:r>
                      <a:rPr lang="en-US" altLang="zh-CN" sz="2000" b="1" i="1" smtClean="0">
                        <a:latin typeface="Cambria Math"/>
                      </a:rPr>
                      <m:t> </m:t>
                    </m:r>
                    <m:d>
                      <m:dPr>
                        <m:begChr m:val="{"/>
                        <m:endChr m:val="}"/>
                        <m:ctrlPr>
                          <a:rPr lang="en-US" altLang="zh-CN" sz="2000" b="1" i="1" smtClean="0">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d>
                  </m:oMath>
                </a14:m>
                <a:r>
                  <a:rPr lang="en-US" altLang="zh-CN" sz="2000" dirty="0"/>
                  <a:t>,</a:t>
                </a:r>
                <a:r>
                  <a:rPr lang="zh-CN" altLang="en-US" sz="2000" dirty="0"/>
                  <a:t>类似的，如果</a:t>
                </a:r>
                <a14:m>
                  <m:oMath xmlns:m="http://schemas.openxmlformats.org/officeDocument/2006/math">
                    <m:r>
                      <a:rPr lang="en-US" altLang="zh-CN" sz="2000" b="1" i="1" smtClean="0">
                        <a:latin typeface="Cambria Math"/>
                      </a:rPr>
                      <m:t>−</m:t>
                    </m:r>
                    <m:r>
                      <a:rPr lang="en-US" altLang="zh-CN" sz="2000" b="1" i="1" smtClean="0">
                        <a:latin typeface="Cambria Math"/>
                      </a:rPr>
                      <m:t>𝒇</m:t>
                    </m:r>
                  </m:oMath>
                </a14:m>
                <a:r>
                  <a:rPr lang="zh-CN" altLang="en-US" sz="2000" dirty="0"/>
                  <a:t>是拟凸函数，则</a:t>
                </a:r>
                <a14:m>
                  <m:oMath xmlns:m="http://schemas.openxmlformats.org/officeDocument/2006/math">
                    <m:r>
                      <a:rPr lang="en-US" altLang="zh-CN" sz="2000" b="1" i="1" smtClean="0">
                        <a:latin typeface="Cambria Math"/>
                      </a:rPr>
                      <m:t>𝒇</m:t>
                    </m:r>
                  </m:oMath>
                </a14:m>
                <a:r>
                  <a:rPr lang="zh-CN" altLang="en-US" sz="2000" dirty="0"/>
                  <a:t>是拟凹函数。如果是</a:t>
                </a:r>
                <a:r>
                  <a:rPr lang="zh-CN" altLang="en-US" sz="2000" dirty="0">
                    <a:solidFill>
                      <a:srgbClr val="FF0000"/>
                    </a:solidFill>
                  </a:rPr>
                  <a:t>严格拟凸函数</a:t>
                </a:r>
                <a:r>
                  <a:rPr lang="zh-CN" altLang="en-US" sz="2000" dirty="0"/>
                  <a:t>，则要求</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zh-CN" altLang="en-US" sz="2000" b="1" i="1" smtClean="0">
                        <a:latin typeface="Cambria Math"/>
                      </a:rPr>
                      <m:t>且</m:t>
                    </m:r>
                    <m:r>
                      <a:rPr lang="zh-CN" altLang="en-US" sz="2000" i="1">
                        <a:latin typeface="Cambria Math"/>
                      </a:rPr>
                      <m:t>不等式</m:t>
                    </m:r>
                    <m:r>
                      <a:rPr lang="zh-CN" altLang="en-US" sz="2000" i="1" smtClean="0">
                        <a:latin typeface="Cambria Math"/>
                      </a:rPr>
                      <m:t>严格</m:t>
                    </m:r>
                    <m:r>
                      <a:rPr lang="zh-CN" altLang="en-US" sz="2000" i="1">
                        <a:latin typeface="Cambria Math"/>
                      </a:rPr>
                      <m:t>成立</m:t>
                    </m:r>
                  </m:oMath>
                </a14:m>
                <a:r>
                  <a:rPr lang="en-US" altLang="zh-CN" sz="2000" dirty="0"/>
                  <a:t>,</a:t>
                </a:r>
                <a:r>
                  <a:rPr lang="zh-CN" altLang="en-US" sz="2000" dirty="0"/>
                  <a:t>如下图</a:t>
                </a:r>
                <a:r>
                  <a:rPr lang="en-US" altLang="zh-CN" sz="2000" dirty="0"/>
                  <a:t>(a)</a:t>
                </a:r>
                <a:r>
                  <a:rPr lang="zh-CN" altLang="en-US" sz="2000" dirty="0"/>
                  <a:t>是拟凸</a:t>
                </a:r>
                <a:r>
                  <a:rPr lang="en-US" altLang="zh-CN" sz="2000" dirty="0"/>
                  <a:t>,(b)</a:t>
                </a:r>
                <a:r>
                  <a:rPr lang="zh-CN" altLang="en-US" sz="2000" dirty="0"/>
                  <a:t>是拟凹</a:t>
                </a:r>
                <a:endParaRPr lang="en-US" altLang="zh-CN" sz="2000" dirty="0"/>
              </a:p>
              <a:p>
                <a:pPr lvl="1"/>
                <a:r>
                  <a:rPr lang="zh-CN" altLang="en-US" sz="1800" dirty="0"/>
                  <a:t>令</a:t>
                </a:r>
                <a14:m>
                  <m:oMath xmlns:m="http://schemas.openxmlformats.org/officeDocument/2006/math">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𝑹</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oMath>
                </a14:m>
                <a:r>
                  <a:rPr lang="zh-CN" altLang="en-US" sz="1800" dirty="0"/>
                  <a:t>是</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𝑹</m:t>
                        </m:r>
                      </m:e>
                      <m:sup>
                        <m:r>
                          <a:rPr lang="en-US" altLang="zh-CN" sz="1800" b="1" i="1" dirty="0" smtClean="0">
                            <a:latin typeface="Cambria Math" panose="02040503050406030204" pitchFamily="18" charset="0"/>
                          </a:rPr>
                          <m:t>𝒏</m:t>
                        </m:r>
                      </m:sup>
                    </m:sSup>
                  </m:oMath>
                </a14:m>
                <a:r>
                  <a:rPr lang="zh-CN" altLang="en-US" sz="1800" dirty="0"/>
                  <a:t>中的非空凸集，函数</a:t>
                </a:r>
                <a14:m>
                  <m:oMath xmlns:m="http://schemas.openxmlformats.org/officeDocument/2006/math">
                    <m:r>
                      <a:rPr lang="en-US" altLang="zh-CN" sz="1800" b="1" i="1" smtClean="0">
                        <a:latin typeface="Cambria Math" panose="02040503050406030204" pitchFamily="18" charset="0"/>
                      </a:rPr>
                      <m:t>𝒇</m:t>
                    </m:r>
                  </m:oMath>
                </a14:m>
                <a:r>
                  <a:rPr lang="zh-CN" altLang="en-US" sz="1800" dirty="0"/>
                  <a:t>是拟凸的，当且仅当</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𝑺</m:t>
                        </m:r>
                      </m:e>
                      <m:sub>
                        <m:r>
                          <a:rPr lang="en-US" altLang="zh-CN" sz="1800" b="1" i="1" smtClean="0">
                            <a:latin typeface="Cambria Math" panose="02040503050406030204" pitchFamily="18" charset="0"/>
                          </a:rPr>
                          <m:t>𝜶</m:t>
                        </m:r>
                      </m:sub>
                    </m:sSub>
                    <m:r>
                      <a:rPr lang="en-US" altLang="zh-CN" sz="1800" b="1" i="1" smtClean="0">
                        <a:latin typeface="Cambria Math" panose="02040503050406030204" pitchFamily="18" charset="0"/>
                      </a:rPr>
                      <m:t>=</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e>
                    </m:d>
                  </m:oMath>
                </a14:m>
                <a:r>
                  <a:rPr lang="zh-CN" altLang="en-US" sz="1800" dirty="0"/>
                  <a:t>对任意实数</a:t>
                </a:r>
                <a14:m>
                  <m:oMath xmlns:m="http://schemas.openxmlformats.org/officeDocument/2006/math">
                    <m:r>
                      <a:rPr lang="en-US" altLang="zh-CN" sz="1800" b="1" i="1" smtClean="0">
                        <a:latin typeface="Cambria Math" panose="02040503050406030204" pitchFamily="18" charset="0"/>
                      </a:rPr>
                      <m:t>𝜶</m:t>
                    </m:r>
                  </m:oMath>
                </a14:m>
                <a:r>
                  <a:rPr lang="zh-CN" altLang="en-US" sz="1800" dirty="0"/>
                  <a:t>都是凸的。</a:t>
                </a:r>
                <a:endParaRPr lang="en-US" altLang="zh-CN" sz="1800" dirty="0"/>
              </a:p>
              <a:p>
                <a:pPr lvl="1"/>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r>
                      <a:rPr lang="en-US" altLang="zh-CN" sz="1800" i="1">
                        <a:latin typeface="Cambria Math" panose="02040503050406030204" pitchFamily="18" charset="0"/>
                      </a:rPr>
                      <m:t>𝑺</m:t>
                    </m:r>
                    <m:r>
                      <a:rPr lang="en-US" altLang="zh-CN" sz="1800" i="1">
                        <a:latin typeface="Cambria Math" panose="02040503050406030204" pitchFamily="18" charset="0"/>
                      </a:rPr>
                      <m:t>→</m:t>
                    </m:r>
                    <m:r>
                      <a:rPr lang="en-US" altLang="zh-CN" sz="1800" i="1">
                        <a:latin typeface="Cambria Math" panose="02040503050406030204" pitchFamily="18" charset="0"/>
                      </a:rPr>
                      <m:t>𝑹</m:t>
                    </m:r>
                    <m:r>
                      <a:rPr lang="en-US" altLang="zh-CN" sz="1800" i="1">
                        <a:latin typeface="Cambria Math" panose="02040503050406030204" pitchFamily="18" charset="0"/>
                      </a:rPr>
                      <m:t>,</m:t>
                    </m:r>
                    <m:r>
                      <a:rPr lang="en-US" altLang="zh-CN" sz="1800" i="1">
                        <a:latin typeface="Cambria Math" panose="02040503050406030204" pitchFamily="18" charset="0"/>
                      </a:rPr>
                      <m:t>𝑺</m:t>
                    </m:r>
                  </m:oMath>
                </a14:m>
                <a:r>
                  <a:rPr lang="zh-CN" altLang="en-US" sz="1800" dirty="0"/>
                  <a:t>是</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𝑹</m:t>
                        </m:r>
                      </m:e>
                      <m:sup>
                        <m:r>
                          <a:rPr lang="en-US" altLang="zh-CN" sz="1800" i="1" dirty="0">
                            <a:latin typeface="Cambria Math" panose="02040503050406030204" pitchFamily="18" charset="0"/>
                          </a:rPr>
                          <m:t>𝒏</m:t>
                        </m:r>
                      </m:sup>
                    </m:sSup>
                  </m:oMath>
                </a14:m>
                <a:r>
                  <a:rPr lang="zh-CN" altLang="en-US" sz="1800" dirty="0"/>
                  <a:t>中的非空凸集上的可微函数，其拟凸性等价于下列条件成立</a:t>
                </a:r>
                <a:endParaRPr lang="en-US" altLang="zh-CN" sz="1800" dirty="0"/>
              </a:p>
              <a:p>
                <a:pPr lvl="2"/>
                <a:r>
                  <a:rPr lang="zh-CN" altLang="en-US" sz="1400" dirty="0"/>
                  <a:t>如果</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𝟐</m:t>
                        </m:r>
                      </m:sub>
                    </m:sSub>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𝑺</m:t>
                    </m:r>
                    <m:r>
                      <a:rPr lang="zh-CN" altLang="en-US" sz="1400" i="1">
                        <a:latin typeface="Cambria Math" panose="02040503050406030204" pitchFamily="18" charset="0"/>
                      </a:rPr>
                      <m:t>，</m:t>
                    </m:r>
                  </m:oMath>
                </a14:m>
                <a:r>
                  <a:rPr lang="zh-CN" altLang="en-US" sz="1400" dirty="0"/>
                  <a:t>且</a:t>
                </a:r>
                <a14:m>
                  <m:oMath xmlns:m="http://schemas.openxmlformats.org/officeDocument/2006/math">
                    <m:r>
                      <a:rPr lang="en-US" altLang="zh-CN" sz="1400" b="1" i="1" dirty="0" smtClean="0">
                        <a:latin typeface="Cambria Math" panose="02040503050406030204" pitchFamily="18" charset="0"/>
                      </a:rPr>
                      <m:t>𝒇</m:t>
                    </m:r>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𝟏</m:t>
                            </m:r>
                          </m:sub>
                        </m:sSub>
                      </m:e>
                    </m:d>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𝒇</m:t>
                    </m:r>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r>
                      <a:rPr lang="en-US" altLang="zh-CN" sz="1400" b="1" i="1" dirty="0" smtClean="0">
                        <a:latin typeface="Cambria Math" panose="02040503050406030204" pitchFamily="18" charset="0"/>
                      </a:rPr>
                      <m:t>,</m:t>
                    </m:r>
                    <m:r>
                      <a:rPr lang="en-US" altLang="zh-CN" sz="1400" b="1" i="0" dirty="0" smtClean="0">
                        <a:latin typeface="Cambria Math" panose="02040503050406030204" pitchFamily="18" charset="0"/>
                      </a:rPr>
                      <m:t>𝛁</m:t>
                    </m:r>
                    <m:r>
                      <a:rPr lang="en-US" altLang="zh-CN" sz="1400" b="1" i="1" dirty="0" smtClean="0">
                        <a:latin typeface="Cambria Math" panose="02040503050406030204" pitchFamily="18" charset="0"/>
                      </a:rPr>
                      <m:t>𝒇</m:t>
                    </m:r>
                    <m:sSup>
                      <m:sSupPr>
                        <m:ctrlPr>
                          <a:rPr lang="en-US" altLang="zh-CN" sz="1400" b="1" i="1" dirty="0" smtClean="0">
                            <a:latin typeface="Cambria Math" panose="02040503050406030204" pitchFamily="18" charset="0"/>
                          </a:rPr>
                        </m:ctrlPr>
                      </m:sSupPr>
                      <m:e>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e>
                      <m:sup>
                        <m:r>
                          <a:rPr lang="en-US" altLang="zh-CN" sz="1400" b="1" i="1" dirty="0" smtClean="0">
                            <a:latin typeface="Cambria Math" panose="02040503050406030204" pitchFamily="18" charset="0"/>
                          </a:rPr>
                          <m:t>𝑻</m:t>
                        </m:r>
                      </m:sup>
                    </m:sSup>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𝟏</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𝟎</m:t>
                    </m:r>
                  </m:oMath>
                </a14:m>
                <a:endParaRPr lang="en-US" altLang="zh-CN" sz="1400" b="1" dirty="0"/>
              </a:p>
              <a:p>
                <a:pPr lvl="2"/>
                <a:r>
                  <a:rPr lang="zh-CN" altLang="en-US" sz="1400" dirty="0"/>
                  <a:t>如果</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𝟐</m:t>
                        </m:r>
                      </m:sub>
                    </m:sSub>
                    <m:r>
                      <a:rPr lang="en-US" altLang="zh-CN" sz="1400" i="1">
                        <a:latin typeface="Cambria Math" panose="02040503050406030204" pitchFamily="18" charset="0"/>
                      </a:rPr>
                      <m:t>∈</m:t>
                    </m:r>
                    <m:r>
                      <a:rPr lang="en-US" altLang="zh-CN" sz="1400" i="1">
                        <a:latin typeface="Cambria Math" panose="02040503050406030204" pitchFamily="18" charset="0"/>
                      </a:rPr>
                      <m:t>𝑺</m:t>
                    </m:r>
                    <m:r>
                      <a:rPr lang="zh-CN" altLang="en-US" sz="1400" i="1">
                        <a:latin typeface="Cambria Math" panose="02040503050406030204" pitchFamily="18" charset="0"/>
                      </a:rPr>
                      <m:t>，</m:t>
                    </m:r>
                  </m:oMath>
                </a14:m>
                <a:r>
                  <a:rPr lang="zh-CN" altLang="en-US" sz="1400" dirty="0"/>
                  <a:t>且</a:t>
                </a:r>
                <a14:m>
                  <m:oMath xmlns:m="http://schemas.openxmlformats.org/officeDocument/2006/math">
                    <m:r>
                      <a:rPr lang="en-US" altLang="zh-CN" sz="1400" dirty="0">
                        <a:latin typeface="Cambria Math" panose="02040503050406030204" pitchFamily="18" charset="0"/>
                      </a:rPr>
                      <m:t>𝛁</m:t>
                    </m:r>
                    <m:r>
                      <a:rPr lang="en-US" altLang="zh-CN" sz="1400" i="1" dirty="0">
                        <a:latin typeface="Cambria Math" panose="02040503050406030204" pitchFamily="18" charset="0"/>
                      </a:rPr>
                      <m:t>𝒇</m:t>
                    </m:r>
                    <m:sSup>
                      <m:sSupPr>
                        <m:ctrlPr>
                          <a:rPr lang="en-US" altLang="zh-CN" sz="1400" i="1" dirty="0">
                            <a:latin typeface="Cambria Math" panose="02040503050406030204" pitchFamily="18" charset="0"/>
                          </a:rPr>
                        </m:ctrlPr>
                      </m:sSupPr>
                      <m:e>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e>
                      <m:sup>
                        <m:r>
                          <a:rPr lang="en-US" altLang="zh-CN" sz="1400" i="1" dirty="0">
                            <a:latin typeface="Cambria Math" panose="02040503050406030204" pitchFamily="18" charset="0"/>
                          </a:rPr>
                          <m:t>𝑻</m:t>
                        </m:r>
                      </m:sup>
                    </m:sSup>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𝟏</m:t>
                            </m:r>
                          </m:sub>
                        </m:sSub>
                        <m:r>
                          <a:rPr lang="en-US" altLang="zh-CN" sz="1400" i="1" dirty="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r>
                      <a:rPr lang="en-US" altLang="zh-CN" sz="1400" b="1" i="1" dirty="0" smtClean="0">
                        <a:latin typeface="Cambria Math" panose="02040503050406030204" pitchFamily="18" charset="0"/>
                      </a:rPr>
                      <m:t>&gt;</m:t>
                    </m:r>
                    <m:r>
                      <a:rPr lang="en-US" altLang="zh-CN" sz="1400" i="1" dirty="0">
                        <a:latin typeface="Cambria Math" panose="02040503050406030204" pitchFamily="18" charset="0"/>
                      </a:rPr>
                      <m:t>𝟎</m:t>
                    </m:r>
                  </m:oMath>
                </a14:m>
                <a:r>
                  <a:rPr lang="zh-CN" altLang="en-US" sz="1400" dirty="0"/>
                  <a:t>，</a:t>
                </a:r>
                <a14:m>
                  <m:oMath xmlns:m="http://schemas.openxmlformats.org/officeDocument/2006/math">
                    <m:r>
                      <a:rPr lang="en-US" altLang="zh-CN" sz="1400" i="1" dirty="0">
                        <a:latin typeface="Cambria Math" panose="02040503050406030204" pitchFamily="18" charset="0"/>
                      </a:rPr>
                      <m:t>𝒇</m:t>
                    </m:r>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𝟏</m:t>
                            </m:r>
                          </m:sub>
                        </m:sSub>
                      </m:e>
                    </m:d>
                    <m:r>
                      <a:rPr lang="en-US" altLang="zh-CN" sz="1400" b="1" i="1" dirty="0" smtClean="0">
                        <a:latin typeface="Cambria Math" panose="02040503050406030204" pitchFamily="18" charset="0"/>
                      </a:rPr>
                      <m:t>&gt;</m:t>
                    </m:r>
                    <m:r>
                      <a:rPr lang="en-US" altLang="zh-CN" sz="1400" i="1" dirty="0">
                        <a:latin typeface="Cambria Math" panose="02040503050406030204" pitchFamily="18" charset="0"/>
                      </a:rPr>
                      <m:t>𝒇</m:t>
                    </m:r>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r>
                      <a:rPr lang="en-US" altLang="zh-CN" sz="1400" i="1" dirty="0">
                        <a:latin typeface="Cambria Math" panose="02040503050406030204" pitchFamily="18" charset="0"/>
                      </a:rPr>
                      <m:t>,</m:t>
                    </m:r>
                  </m:oMath>
                </a14:m>
                <a:endParaRPr lang="en-US" altLang="zh-CN" sz="1400" dirty="0"/>
              </a:p>
              <a:p>
                <a:r>
                  <a:rPr lang="zh-CN" altLang="en-US" sz="2000" dirty="0">
                    <a:solidFill>
                      <a:srgbClr val="FF0000"/>
                    </a:solidFill>
                  </a:rPr>
                  <a:t>严格拟凸函数</a:t>
                </a:r>
                <a:r>
                  <a:rPr lang="zh-CN" altLang="en-US" sz="2000" dirty="0"/>
                  <a:t>的局部最小值也是全局最优解，但不保证唯一性</a:t>
                </a:r>
                <a:endParaRPr lang="en-US" altLang="zh-CN" sz="2000" dirty="0"/>
              </a:p>
              <a:p>
                <a:r>
                  <a:rPr lang="zh-CN" altLang="en-US" sz="2000" dirty="0"/>
                  <a:t>强拟凸：如果对每个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𝑺</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oMath>
                </a14:m>
                <a:r>
                  <a:rPr lang="zh-CN" altLang="en-US" sz="2000" dirty="0"/>
                  <a:t>下列不等式成立：</a:t>
                </a:r>
                <a14:m>
                  <m:oMath xmlns:m="http://schemas.openxmlformats.org/officeDocument/2006/math">
                    <m:r>
                      <a:rPr lang="en-US" altLang="zh-CN" sz="2000" i="1">
                        <a:latin typeface="Cambria Math"/>
                      </a:rPr>
                      <m:t>𝟎</m:t>
                    </m:r>
                    <m:r>
                      <a:rPr lang="en-US" altLang="zh-CN" sz="2000" i="1">
                        <a:latin typeface="Cambria Math"/>
                      </a:rPr>
                      <m:t>&lt;</m:t>
                    </m:r>
                    <m:r>
                      <a:rPr lang="en-US" altLang="zh-CN" sz="2000" i="1">
                        <a:latin typeface="Cambria Math"/>
                      </a:rPr>
                      <m:t>𝝀</m:t>
                    </m:r>
                    <m:r>
                      <a:rPr lang="en-US" altLang="zh-CN" sz="2000" i="1">
                        <a:latin typeface="Cambria Math"/>
                      </a:rPr>
                      <m:t>&lt;</m:t>
                    </m:r>
                    <m:r>
                      <a:rPr lang="en-US" altLang="zh-CN" sz="2000" i="1">
                        <a:latin typeface="Cambria Math"/>
                      </a:rPr>
                      <m:t>𝟏</m:t>
                    </m:r>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r>
                              <a:rPr lang="en-US" altLang="zh-CN" sz="2000" i="1">
                                <a:latin typeface="Cambria Math"/>
                              </a:rPr>
                              <m:t>𝝀</m:t>
                            </m:r>
                          </m:e>
                        </m:d>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d>
                    <m:r>
                      <a:rPr lang="en-US" altLang="zh-CN" sz="2000" b="1" i="1" smtClean="0">
                        <a:latin typeface="Cambria Math" panose="02040503050406030204" pitchFamily="18" charset="0"/>
                      </a:rPr>
                      <m:t>&lt;</m:t>
                    </m:r>
                    <m:r>
                      <a:rPr lang="en-US" altLang="zh-CN" sz="2000" i="1">
                        <a:latin typeface="Cambria Math"/>
                      </a:rPr>
                      <m:t>𝒎𝒂𝒙</m:t>
                    </m:r>
                    <m:r>
                      <a:rPr lang="en-US" altLang="zh-CN" sz="2000" i="1">
                        <a:latin typeface="Cambria Math"/>
                      </a:rPr>
                      <m:t> </m:t>
                    </m:r>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d>
                      </m:e>
                    </m:d>
                  </m:oMath>
                </a14:m>
                <a:endParaRPr lang="en-US" altLang="zh-CN" sz="2000" dirty="0"/>
              </a:p>
              <a:p>
                <a:r>
                  <a:rPr lang="zh-CN" altLang="en-US" sz="2000" dirty="0">
                    <a:solidFill>
                      <a:srgbClr val="FF0000"/>
                    </a:solidFill>
                  </a:rPr>
                  <a:t>强拟凸函数</a:t>
                </a:r>
                <a:r>
                  <a:rPr lang="zh-CN" altLang="en-US" sz="2000" dirty="0"/>
                  <a:t>的局部最小值也是唯一的全局最优解</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950" y="1160464"/>
                <a:ext cx="9217026" cy="5616575"/>
              </a:xfrm>
              <a:blipFill>
                <a:blip r:embed="rId2"/>
                <a:stretch>
                  <a:fillRect l="-595" t="-542" r="-463"/>
                </a:stretch>
              </a:blipFill>
            </p:spPr>
            <p:txBody>
              <a:bodyPr/>
              <a:lstStyle/>
              <a:p>
                <a:r>
                  <a:rPr lang="zh-CN" altLang="en-US">
                    <a:noFill/>
                  </a:rPr>
                  <a:t> </a:t>
                </a:r>
              </a:p>
            </p:txBody>
          </p:sp>
        </mc:Fallback>
      </mc:AlternateContent>
    </p:spTree>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r>
              <a:rPr lang="en-US" altLang="zh-CN" dirty="0"/>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Pseudoconvex </a:t>
                </a:r>
                <a:r>
                  <a:rPr lang="zh-CN" altLang="en-US" dirty="0"/>
                  <a:t>函数</a:t>
                </a:r>
                <a:r>
                  <a:rPr lang="en-US" altLang="zh-CN" dirty="0"/>
                  <a:t>(</a:t>
                </a:r>
                <a:r>
                  <a:rPr lang="zh-CN" altLang="en-US" dirty="0"/>
                  <a:t>伪凸函数</a:t>
                </a:r>
                <a:r>
                  <a:rPr lang="en-US" altLang="zh-CN" dirty="0"/>
                  <a:t>)</a:t>
                </a:r>
              </a:p>
              <a:p>
                <a:pPr lvl="1"/>
                <a:r>
                  <a:rPr lang="zh-CN" altLang="en-US" dirty="0"/>
                  <a:t>函数</a:t>
                </a:r>
                <a14:m>
                  <m:oMath xmlns:m="http://schemas.openxmlformats.org/officeDocument/2006/math">
                    <m:r>
                      <a:rPr lang="en-US" altLang="zh-CN" i="1">
                        <a:latin typeface="Cambria Math"/>
                      </a:rPr>
                      <m:t>𝒇</m:t>
                    </m:r>
                  </m:oMath>
                </a14:m>
                <a:r>
                  <a:rPr lang="zh-CN" altLang="en-US" dirty="0"/>
                  <a:t>是定义在非空开集</a:t>
                </a:r>
                <a14:m>
                  <m:oMath xmlns:m="http://schemas.openxmlformats.org/officeDocument/2006/math">
                    <m:r>
                      <a:rPr lang="en-US" altLang="zh-CN" i="1">
                        <a:latin typeface="Cambria Math"/>
                      </a:rPr>
                      <m:t>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oMath>
                </a14:m>
                <a:r>
                  <a:rPr lang="zh-CN" altLang="en-US" dirty="0"/>
                  <a:t>上的可微函数，如果对每个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𝑺</m:t>
                    </m:r>
                  </m:oMath>
                </a14:m>
                <a:r>
                  <a:rPr lang="en-US" altLang="zh-CN" dirty="0"/>
                  <a:t>, </a:t>
                </a:r>
                <a:r>
                  <a:rPr lang="zh-CN" altLang="en-US" dirty="0"/>
                  <a:t>下列关系成立：若</a:t>
                </a:r>
                <a14:m>
                  <m:oMath xmlns:m="http://schemas.openxmlformats.org/officeDocument/2006/math">
                    <m:r>
                      <a:rPr lang="en-US" altLang="zh-CN" b="1" i="1"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d>
                      </m:e>
                      <m:sup>
                        <m:r>
                          <a:rPr lang="en-US" altLang="zh-CN" b="1" i="1" smtClean="0">
                            <a:latin typeface="Cambria Math"/>
                          </a:rPr>
                          <m:t>𝑻</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d>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则</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𝟐</m:t>
                            </m:r>
                          </m:sub>
                        </m:sSub>
                      </m:e>
                    </m:d>
                    <m:r>
                      <a:rPr lang="en-US" altLang="zh-CN" b="1" i="1"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𝟏</m:t>
                            </m:r>
                          </m:sub>
                        </m:sSub>
                      </m:e>
                    </m:d>
                  </m:oMath>
                </a14:m>
                <a:r>
                  <a:rPr lang="en-US" altLang="zh-CN" dirty="0"/>
                  <a:t>,</a:t>
                </a:r>
                <a:r>
                  <a:rPr lang="zh-CN" altLang="en-US" dirty="0"/>
                  <a:t>或等价地，如果</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𝒙</m:t>
                            </m:r>
                          </m:e>
                          <m:sub>
                            <m:r>
                              <a:rPr lang="en-US" altLang="zh-CN" i="1" dirty="0">
                                <a:latin typeface="Cambria Math"/>
                              </a:rPr>
                              <m:t>𝟐</m:t>
                            </m:r>
                          </m:sub>
                        </m:sSub>
                      </m:e>
                    </m:d>
                    <m:r>
                      <a:rPr lang="en-US" altLang="zh-CN" b="1" i="1" dirty="0" smtClean="0">
                        <a:latin typeface="Cambria Math"/>
                      </a:rPr>
                      <m:t>&lt;</m:t>
                    </m:r>
                    <m:r>
                      <a:rPr lang="en-US" altLang="zh-CN" i="1" dirty="0">
                        <a:latin typeface="Cambria Math"/>
                      </a:rPr>
                      <m:t>𝒇</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𝒙</m:t>
                            </m:r>
                          </m:e>
                          <m:sub>
                            <m:r>
                              <a:rPr lang="en-US" altLang="zh-CN" i="1" dirty="0">
                                <a:latin typeface="Cambria Math"/>
                              </a:rPr>
                              <m:t>𝟏</m:t>
                            </m:r>
                          </m:sub>
                        </m:sSub>
                      </m:e>
                    </m:d>
                  </m:oMath>
                </a14:m>
                <a:r>
                  <a:rPr lang="en-US" altLang="zh-CN" dirty="0"/>
                  <a:t>,</a:t>
                </a:r>
                <a:r>
                  <a:rPr lang="zh-CN" altLang="en-US" dirty="0"/>
                  <a:t>则</a:t>
                </a:r>
                <a14:m>
                  <m:oMath xmlns:m="http://schemas.openxmlformats.org/officeDocument/2006/math">
                    <m:r>
                      <a:rPr lang="en-US" altLang="zh-CN" i="1">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e>
                        </m:d>
                      </m:e>
                      <m:sup>
                        <m:r>
                          <a:rPr lang="en-US" altLang="zh-CN" i="1">
                            <a:latin typeface="Cambria Math"/>
                          </a:rPr>
                          <m:t>𝑻</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e>
                    </m:d>
                    <m:r>
                      <a:rPr lang="en-US" altLang="zh-CN" b="1" i="1" smtClean="0">
                        <a:latin typeface="Cambria Math"/>
                      </a:rPr>
                      <m:t>&lt;</m:t>
                    </m:r>
                    <m:r>
                      <a:rPr lang="en-US" altLang="zh-CN" i="1">
                        <a:latin typeface="Cambria Math"/>
                      </a:rPr>
                      <m:t>𝟎</m:t>
                    </m:r>
                  </m:oMath>
                </a14:m>
                <a:r>
                  <a:rPr lang="zh-CN" altLang="en-US" dirty="0"/>
                  <a:t>，则函数</a:t>
                </a:r>
                <a14:m>
                  <m:oMath xmlns:m="http://schemas.openxmlformats.org/officeDocument/2006/math">
                    <m:r>
                      <a:rPr lang="en-US" altLang="zh-CN" i="1">
                        <a:latin typeface="Cambria Math"/>
                      </a:rPr>
                      <m:t>𝒇</m:t>
                    </m:r>
                  </m:oMath>
                </a14:m>
                <a:r>
                  <a:rPr lang="zh-CN" altLang="en-US" dirty="0"/>
                  <a:t>称为是伪凸的。如果</a:t>
                </a:r>
                <a14:m>
                  <m:oMath xmlns:m="http://schemas.openxmlformats.org/officeDocument/2006/math">
                    <m:r>
                      <a:rPr lang="en-US" altLang="zh-CN" b="1" i="1" smtClean="0">
                        <a:latin typeface="Cambria Math"/>
                      </a:rPr>
                      <m:t>−</m:t>
                    </m:r>
                    <m:r>
                      <a:rPr lang="en-US" altLang="zh-CN" b="1" i="1" smtClean="0">
                        <a:latin typeface="Cambria Math"/>
                      </a:rPr>
                      <m:t>𝒇</m:t>
                    </m:r>
                  </m:oMath>
                </a14:m>
                <a:r>
                  <a:rPr lang="zh-CN" altLang="en-US" dirty="0"/>
                  <a:t>拟是伪凸的，则</a:t>
                </a:r>
                <a14:m>
                  <m:oMath xmlns:m="http://schemas.openxmlformats.org/officeDocument/2006/math">
                    <m:r>
                      <a:rPr lang="en-US" altLang="zh-CN" i="1">
                        <a:latin typeface="Cambria Math"/>
                      </a:rPr>
                      <m:t>𝒇</m:t>
                    </m:r>
                  </m:oMath>
                </a14:m>
                <a:r>
                  <a:rPr lang="zh-CN" altLang="en-US" dirty="0"/>
                  <a:t>是伪凹函数。如果是</a:t>
                </a:r>
                <a:r>
                  <a:rPr lang="zh-CN" altLang="en-US" dirty="0">
                    <a:solidFill>
                      <a:srgbClr val="FF0000"/>
                    </a:solidFill>
                  </a:rPr>
                  <a:t>严格伪凸函数</a:t>
                </a:r>
                <a:r>
                  <a:rPr lang="zh-CN" altLang="en-US" dirty="0"/>
                  <a:t>，则要求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𝑺</m:t>
                    </m:r>
                  </m:oMath>
                </a14:m>
                <a:r>
                  <a:rPr lang="zh-CN" altLang="en-US" dirty="0"/>
                  <a:t>是不同的点</a:t>
                </a:r>
                <a:r>
                  <a:rPr lang="en-US" altLang="zh-CN" dirty="0"/>
                  <a:t>,</a:t>
                </a:r>
                <a:r>
                  <a:rPr lang="zh-CN" altLang="en-US" dirty="0"/>
                  <a:t>如下图</a:t>
                </a:r>
                <a:r>
                  <a:rPr lang="en-US" altLang="zh-CN" dirty="0"/>
                  <a:t>(a)</a:t>
                </a:r>
                <a:r>
                  <a:rPr lang="zh-CN" altLang="en-US" dirty="0"/>
                  <a:t>是伪凸</a:t>
                </a:r>
                <a:r>
                  <a:rPr lang="en-US" altLang="zh-CN" dirty="0"/>
                  <a:t>,(b)</a:t>
                </a:r>
                <a:r>
                  <a:rPr lang="zh-CN" altLang="en-US" dirty="0"/>
                  <a:t>是伪凹也是伪凹</a:t>
                </a:r>
                <a:endParaRPr lang="en-US" altLang="zh-CN" dirty="0"/>
              </a:p>
              <a:p>
                <a:pPr lvl="1"/>
                <a:r>
                  <a:rPr lang="zh-CN" altLang="en-US" dirty="0"/>
                  <a:t>由定义，可知若</a:t>
                </a:r>
                <a14:m>
                  <m:oMath xmlns:m="http://schemas.openxmlformats.org/officeDocument/2006/math">
                    <m:r>
                      <a:rPr lang="en-US" altLang="zh-CN" b="1" i="1" smtClean="0">
                        <a:latin typeface="Cambria Math"/>
                      </a:rPr>
                      <m:t>∀</m:t>
                    </m:r>
                    <m:acc>
                      <m:accPr>
                        <m:chr m:val="̅"/>
                        <m:ctrlPr>
                          <a:rPr lang="en-US" altLang="zh-CN" b="1" i="1" smtClean="0">
                            <a:latin typeface="Cambria Math" panose="02040503050406030204" pitchFamily="18" charset="0"/>
                          </a:rPr>
                        </m:ctrlPr>
                      </m:accPr>
                      <m:e>
                        <m:r>
                          <a:rPr lang="en-US" altLang="zh-CN" b="1" i="1" smtClean="0">
                            <a:latin typeface="Cambria Math"/>
                          </a:rPr>
                          <m:t>𝒙</m:t>
                        </m:r>
                      </m:e>
                    </m:acc>
                    <m:r>
                      <a:rPr lang="en-US" altLang="zh-CN" b="1" i="1" smtClean="0">
                        <a:latin typeface="Cambria Math"/>
                      </a:rPr>
                      <m:t>,</m:t>
                    </m:r>
                    <m:r>
                      <a:rPr lang="en-US" altLang="zh-CN" b="1" i="0" smtClean="0">
                        <a:latin typeface="Cambria Math"/>
                      </a:rPr>
                      <m:t>𝛁</m:t>
                    </m:r>
                    <m:r>
                      <a:rPr lang="en-US" altLang="zh-CN" b="1" i="0" smtClean="0">
                        <a:latin typeface="Cambria Math"/>
                      </a:rPr>
                      <m:t>𝐟</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a:rPr>
                              <m:t>𝒙</m:t>
                            </m:r>
                          </m:e>
                        </m:acc>
                      </m:e>
                    </m:d>
                    <m:r>
                      <a:rPr lang="en-US" altLang="zh-CN" b="1" i="1" smtClean="0">
                        <a:latin typeface="Cambria Math"/>
                      </a:rPr>
                      <m:t>=</m:t>
                    </m:r>
                    <m:r>
                      <a:rPr lang="en-US" altLang="zh-CN" b="1" i="1" smtClean="0">
                        <a:latin typeface="Cambria Math"/>
                      </a:rPr>
                      <m:t>𝟎</m:t>
                    </m:r>
                  </m:oMath>
                </a14:m>
                <a:endParaRPr lang="en-US" altLang="zh-CN" dirty="0"/>
              </a:p>
              <a:p>
                <a:pPr marL="441325" lvl="1" indent="0">
                  <a:buNone/>
                </a:pPr>
                <a:r>
                  <a:rPr lang="zh-CN" altLang="en-US" dirty="0"/>
                  <a:t>则</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a:rPr>
                              <m:t>𝒙</m:t>
                            </m:r>
                          </m:e>
                        </m:acc>
                      </m:e>
                    </m:d>
                    <m:r>
                      <a:rPr lang="en-US" altLang="zh-CN" b="1" i="1" smtClean="0">
                        <a:latin typeface="Cambria Math"/>
                      </a:rPr>
                      <m:t>,</m:t>
                    </m:r>
                  </m:oMath>
                </a14:m>
                <a:r>
                  <a:rPr lang="zh-CN" altLang="en-US" dirty="0"/>
                  <a:t>因此为全局极小点</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a:stretch>
              </a:blipFill>
            </p:spPr>
            <p:txBody>
              <a:bodyPr/>
              <a:lstStyle/>
              <a:p>
                <a:r>
                  <a:rPr lang="zh-CN" altLang="en-US">
                    <a:noFill/>
                  </a:rPr>
                  <a:t> </a:t>
                </a:r>
                <a:endParaRPr lang="zh-CN" altLang="en-US">
                  <a:noFill/>
                </a:endParaRPr>
              </a:p>
            </p:txBody>
          </p:sp>
        </mc:Fallback>
      </mc:AlternateContent>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113" y="4329262"/>
            <a:ext cx="37623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r>
              <a:rPr lang="en-US" altLang="zh-CN" dirty="0"/>
              <a:t>(3)</a:t>
            </a:r>
            <a:endParaRPr lang="zh-CN" altLang="en-US" dirty="0"/>
          </a:p>
        </p:txBody>
      </p:sp>
      <p:sp>
        <p:nvSpPr>
          <p:cNvPr id="3" name="Content Placeholder 2"/>
          <p:cNvSpPr>
            <a:spLocks noGrp="1"/>
          </p:cNvSpPr>
          <p:nvPr>
            <p:ph idx="1"/>
          </p:nvPr>
        </p:nvSpPr>
        <p:spPr/>
        <p:txBody>
          <a:bodyPr/>
          <a:lstStyle/>
          <a:p>
            <a:r>
              <a:rPr lang="zh-CN" altLang="en-US" dirty="0"/>
              <a:t>凸，拟凸，伪凸之间的关系</a:t>
            </a:r>
          </a:p>
        </p:txBody>
      </p:sp>
      <p:sp>
        <p:nvSpPr>
          <p:cNvPr id="4" name="矩形 3"/>
          <p:cNvSpPr/>
          <p:nvPr/>
        </p:nvSpPr>
        <p:spPr>
          <a:xfrm>
            <a:off x="6193136" y="2150006"/>
            <a:ext cx="3512840" cy="2062103"/>
          </a:xfrm>
          <a:prstGeom prst="rect">
            <a:avLst/>
          </a:prstGeom>
        </p:spPr>
        <p:txBody>
          <a:bodyPr wrap="square">
            <a:spAutoFit/>
          </a:bodyPr>
          <a:lstStyle/>
          <a:p>
            <a:pPr algn="l"/>
            <a:r>
              <a:rPr lang="zh-CN" altLang="en-US" sz="1600" b="0" dirty="0">
                <a:solidFill>
                  <a:srgbClr val="1A1A1A"/>
                </a:solidFill>
                <a:latin typeface="-apple-system"/>
              </a:rPr>
              <a:t>在</a:t>
            </a:r>
            <a:r>
              <a:rPr lang="en-US" altLang="zh-CN" sz="1600" b="0" dirty="0">
                <a:solidFill>
                  <a:srgbClr val="1A1A1A"/>
                </a:solidFill>
                <a:latin typeface="-apple-system"/>
              </a:rPr>
              <a:t>R</a:t>
            </a:r>
            <a:r>
              <a:rPr lang="zh-CN" altLang="en-US" sz="1600" b="0" dirty="0">
                <a:solidFill>
                  <a:srgbClr val="1A1A1A"/>
                </a:solidFill>
                <a:latin typeface="-apple-system"/>
              </a:rPr>
              <a:t>上考虑。在凸要求不高过</a:t>
            </a:r>
            <a:r>
              <a:rPr lang="en-US" altLang="zh-CN" sz="1600" b="0" dirty="0" err="1">
                <a:solidFill>
                  <a:srgbClr val="1A1A1A"/>
                </a:solidFill>
                <a:latin typeface="-apple-system"/>
              </a:rPr>
              <a:t>xy</a:t>
            </a:r>
            <a:r>
              <a:rPr lang="zh-CN" altLang="en-US" sz="1600" b="0" dirty="0">
                <a:solidFill>
                  <a:srgbClr val="1A1A1A"/>
                </a:solidFill>
                <a:latin typeface="-apple-system"/>
              </a:rPr>
              <a:t>连线的地方，拟凸只要求不高过</a:t>
            </a:r>
            <a:r>
              <a:rPr lang="en-US" altLang="zh-CN" sz="1600" b="0" dirty="0" err="1">
                <a:solidFill>
                  <a:srgbClr val="1A1A1A"/>
                </a:solidFill>
                <a:latin typeface="-apple-system"/>
              </a:rPr>
              <a:t>xy</a:t>
            </a:r>
            <a:r>
              <a:rPr lang="zh-CN" altLang="en-US" sz="1600" b="0" dirty="0">
                <a:solidFill>
                  <a:srgbClr val="1A1A1A"/>
                </a:solidFill>
                <a:latin typeface="-apple-system"/>
              </a:rPr>
              <a:t>中较大者，所以凸蕴含拟凸；而伪凸则要求，“切线”“指哪”函数“打哪”，即导数（或者更一般地，上</a:t>
            </a:r>
            <a:r>
              <a:rPr lang="en-US" altLang="zh-CN" sz="1600" b="0" dirty="0">
                <a:solidFill>
                  <a:srgbClr val="1A1A1A"/>
                </a:solidFill>
                <a:latin typeface="-apple-system"/>
              </a:rPr>
              <a:t>Dini</a:t>
            </a:r>
            <a:r>
              <a:rPr lang="zh-CN" altLang="en-US" sz="1600" b="0" dirty="0">
                <a:solidFill>
                  <a:srgbClr val="1A1A1A"/>
                </a:solidFill>
                <a:latin typeface="-apple-system"/>
              </a:rPr>
              <a:t>导数）非负则向右非减、非正则向左非减，也即所有的驻点都是极小值点，伪凸蕴含拟凸</a:t>
            </a:r>
            <a:endParaRPr lang="zh-CN" altLang="en-US" sz="1600" dirty="0"/>
          </a:p>
        </p:txBody>
      </p:sp>
      <p:sp>
        <p:nvSpPr>
          <p:cNvPr id="5" name="矩形 4">
            <a:extLst>
              <a:ext uri="{FF2B5EF4-FFF2-40B4-BE49-F238E27FC236}">
                <a16:creationId xmlns:a16="http://schemas.microsoft.com/office/drawing/2014/main" id="{3B512DB2-606C-403C-90B6-06A0DB20256A}"/>
              </a:ext>
            </a:extLst>
          </p:cNvPr>
          <p:cNvSpPr/>
          <p:nvPr/>
        </p:nvSpPr>
        <p:spPr bwMode="auto">
          <a:xfrm>
            <a:off x="1969443" y="1956699"/>
            <a:ext cx="1255365"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严格凸函数</a:t>
            </a:r>
          </a:p>
        </p:txBody>
      </p:sp>
      <p:sp>
        <p:nvSpPr>
          <p:cNvPr id="7" name="矩形 6">
            <a:extLst>
              <a:ext uri="{FF2B5EF4-FFF2-40B4-BE49-F238E27FC236}">
                <a16:creationId xmlns:a16="http://schemas.microsoft.com/office/drawing/2014/main" id="{D1BF4A82-97CC-488D-9CCD-51E30AE6DBA9}"/>
              </a:ext>
            </a:extLst>
          </p:cNvPr>
          <p:cNvSpPr/>
          <p:nvPr/>
        </p:nvSpPr>
        <p:spPr bwMode="auto">
          <a:xfrm>
            <a:off x="3653855" y="2892044"/>
            <a:ext cx="914400"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凸函数</a:t>
            </a:r>
          </a:p>
        </p:txBody>
      </p:sp>
      <p:sp>
        <p:nvSpPr>
          <p:cNvPr id="8" name="矩形 7">
            <a:extLst>
              <a:ext uri="{FF2B5EF4-FFF2-40B4-BE49-F238E27FC236}">
                <a16:creationId xmlns:a16="http://schemas.microsoft.com/office/drawing/2014/main" id="{70BFC043-FE9A-47E9-8A61-6567D0E29170}"/>
              </a:ext>
            </a:extLst>
          </p:cNvPr>
          <p:cNvSpPr/>
          <p:nvPr/>
        </p:nvSpPr>
        <p:spPr bwMode="auto">
          <a:xfrm>
            <a:off x="3564472" y="4212109"/>
            <a:ext cx="1058416"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伪凸函数</a:t>
            </a:r>
          </a:p>
        </p:txBody>
      </p:sp>
      <p:sp>
        <p:nvSpPr>
          <p:cNvPr id="9" name="矩形 8">
            <a:extLst>
              <a:ext uri="{FF2B5EF4-FFF2-40B4-BE49-F238E27FC236}">
                <a16:creationId xmlns:a16="http://schemas.microsoft.com/office/drawing/2014/main" id="{4D3A231A-FA46-42AD-A9AB-50ED169FF687}"/>
              </a:ext>
            </a:extLst>
          </p:cNvPr>
          <p:cNvSpPr/>
          <p:nvPr/>
        </p:nvSpPr>
        <p:spPr bwMode="auto">
          <a:xfrm>
            <a:off x="362738" y="5341297"/>
            <a:ext cx="1058416"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拟凸函数</a:t>
            </a:r>
          </a:p>
        </p:txBody>
      </p:sp>
      <p:sp>
        <p:nvSpPr>
          <p:cNvPr id="10" name="矩形 9">
            <a:extLst>
              <a:ext uri="{FF2B5EF4-FFF2-40B4-BE49-F238E27FC236}">
                <a16:creationId xmlns:a16="http://schemas.microsoft.com/office/drawing/2014/main" id="{3F24F7D5-9C96-416A-B82B-93DA8803571B}"/>
              </a:ext>
            </a:extLst>
          </p:cNvPr>
          <p:cNvSpPr/>
          <p:nvPr/>
        </p:nvSpPr>
        <p:spPr bwMode="auto">
          <a:xfrm>
            <a:off x="2173548" y="3033117"/>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严格伪凸函数</a:t>
            </a:r>
          </a:p>
        </p:txBody>
      </p:sp>
      <p:sp>
        <p:nvSpPr>
          <p:cNvPr id="11" name="矩形 10">
            <a:extLst>
              <a:ext uri="{FF2B5EF4-FFF2-40B4-BE49-F238E27FC236}">
                <a16:creationId xmlns:a16="http://schemas.microsoft.com/office/drawing/2014/main" id="{181EAC97-C87F-4C06-890A-E646FE010CE3}"/>
              </a:ext>
            </a:extLst>
          </p:cNvPr>
          <p:cNvSpPr/>
          <p:nvPr/>
        </p:nvSpPr>
        <p:spPr bwMode="auto">
          <a:xfrm>
            <a:off x="3673405" y="5288716"/>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严格拟凸函数</a:t>
            </a:r>
          </a:p>
        </p:txBody>
      </p:sp>
      <p:sp>
        <p:nvSpPr>
          <p:cNvPr id="12" name="矩形 11">
            <a:extLst>
              <a:ext uri="{FF2B5EF4-FFF2-40B4-BE49-F238E27FC236}">
                <a16:creationId xmlns:a16="http://schemas.microsoft.com/office/drawing/2014/main" id="{60AC9517-14F3-47ED-9D9A-6A4B428990AE}"/>
              </a:ext>
            </a:extLst>
          </p:cNvPr>
          <p:cNvSpPr/>
          <p:nvPr/>
        </p:nvSpPr>
        <p:spPr bwMode="auto">
          <a:xfrm>
            <a:off x="479202" y="3967260"/>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强拟凸函数</a:t>
            </a:r>
          </a:p>
        </p:txBody>
      </p:sp>
      <p:cxnSp>
        <p:nvCxnSpPr>
          <p:cNvPr id="15" name="直接箭头连接符 14">
            <a:extLst>
              <a:ext uri="{FF2B5EF4-FFF2-40B4-BE49-F238E27FC236}">
                <a16:creationId xmlns:a16="http://schemas.microsoft.com/office/drawing/2014/main" id="{EB6B37D1-F42F-42AC-9D07-6D43D0F076B9}"/>
              </a:ext>
            </a:extLst>
          </p:cNvPr>
          <p:cNvCxnSpPr>
            <a:cxnSpLocks/>
            <a:stCxn id="12" idx="2"/>
            <a:endCxn id="9" idx="0"/>
          </p:cNvCxnSpPr>
          <p:nvPr/>
        </p:nvCxnSpPr>
        <p:spPr bwMode="auto">
          <a:xfrm flipH="1">
            <a:off x="891946" y="4545285"/>
            <a:ext cx="4874" cy="7960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1" name="直接箭头连接符 20">
            <a:extLst>
              <a:ext uri="{FF2B5EF4-FFF2-40B4-BE49-F238E27FC236}">
                <a16:creationId xmlns:a16="http://schemas.microsoft.com/office/drawing/2014/main" id="{1384BD81-2E91-455D-8F1A-016C63E88ED4}"/>
              </a:ext>
            </a:extLst>
          </p:cNvPr>
          <p:cNvCxnSpPr>
            <a:cxnSpLocks/>
            <a:stCxn id="5" idx="2"/>
            <a:endCxn id="10" idx="0"/>
          </p:cNvCxnSpPr>
          <p:nvPr/>
        </p:nvCxnSpPr>
        <p:spPr bwMode="auto">
          <a:xfrm flipH="1">
            <a:off x="2591166" y="2384823"/>
            <a:ext cx="5960" cy="648294"/>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4" name="文本框 23">
            <a:extLst>
              <a:ext uri="{FF2B5EF4-FFF2-40B4-BE49-F238E27FC236}">
                <a16:creationId xmlns:a16="http://schemas.microsoft.com/office/drawing/2014/main" id="{D46C4713-8389-41CD-BD49-40101B80D669}"/>
              </a:ext>
            </a:extLst>
          </p:cNvPr>
          <p:cNvSpPr txBox="1"/>
          <p:nvPr/>
        </p:nvSpPr>
        <p:spPr>
          <a:xfrm>
            <a:off x="2288046" y="2687344"/>
            <a:ext cx="649537" cy="369332"/>
          </a:xfrm>
          <a:prstGeom prst="rect">
            <a:avLst/>
          </a:prstGeom>
          <a:noFill/>
        </p:spPr>
        <p:txBody>
          <a:bodyPr wrap="none" rtlCol="0">
            <a:spAutoFit/>
          </a:bodyPr>
          <a:lstStyle/>
          <a:p>
            <a:r>
              <a:rPr lang="zh-CN" altLang="en-US" sz="1800" dirty="0"/>
              <a:t>可微</a:t>
            </a:r>
          </a:p>
        </p:txBody>
      </p:sp>
      <p:cxnSp>
        <p:nvCxnSpPr>
          <p:cNvPr id="26" name="直接箭头连接符 25">
            <a:extLst>
              <a:ext uri="{FF2B5EF4-FFF2-40B4-BE49-F238E27FC236}">
                <a16:creationId xmlns:a16="http://schemas.microsoft.com/office/drawing/2014/main" id="{6A6C5821-8E51-4A13-8655-BCDD8A280739}"/>
              </a:ext>
            </a:extLst>
          </p:cNvPr>
          <p:cNvCxnSpPr>
            <a:cxnSpLocks/>
            <a:stCxn id="7" idx="2"/>
            <a:endCxn id="8" idx="0"/>
          </p:cNvCxnSpPr>
          <p:nvPr/>
        </p:nvCxnSpPr>
        <p:spPr bwMode="auto">
          <a:xfrm flipH="1">
            <a:off x="4093680" y="3320168"/>
            <a:ext cx="17375" cy="891941"/>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7" name="文本框 26">
            <a:extLst>
              <a:ext uri="{FF2B5EF4-FFF2-40B4-BE49-F238E27FC236}">
                <a16:creationId xmlns:a16="http://schemas.microsoft.com/office/drawing/2014/main" id="{395FD44D-26E6-4B7E-9367-C395E45A01F6}"/>
              </a:ext>
            </a:extLst>
          </p:cNvPr>
          <p:cNvSpPr txBox="1"/>
          <p:nvPr/>
        </p:nvSpPr>
        <p:spPr>
          <a:xfrm>
            <a:off x="3786286" y="3599319"/>
            <a:ext cx="649537" cy="369332"/>
          </a:xfrm>
          <a:prstGeom prst="rect">
            <a:avLst/>
          </a:prstGeom>
          <a:noFill/>
        </p:spPr>
        <p:txBody>
          <a:bodyPr wrap="none" rtlCol="0">
            <a:spAutoFit/>
          </a:bodyPr>
          <a:lstStyle/>
          <a:p>
            <a:r>
              <a:rPr lang="zh-CN" altLang="en-US" sz="1800" dirty="0"/>
              <a:t>可微</a:t>
            </a:r>
          </a:p>
        </p:txBody>
      </p:sp>
      <p:cxnSp>
        <p:nvCxnSpPr>
          <p:cNvPr id="30" name="直接箭头连接符 29">
            <a:extLst>
              <a:ext uri="{FF2B5EF4-FFF2-40B4-BE49-F238E27FC236}">
                <a16:creationId xmlns:a16="http://schemas.microsoft.com/office/drawing/2014/main" id="{0C462B9A-6A76-4961-B1EC-97F208A3EA90}"/>
              </a:ext>
            </a:extLst>
          </p:cNvPr>
          <p:cNvCxnSpPr>
            <a:cxnSpLocks/>
            <a:stCxn id="8" idx="2"/>
            <a:endCxn id="11" idx="0"/>
          </p:cNvCxnSpPr>
          <p:nvPr/>
        </p:nvCxnSpPr>
        <p:spPr bwMode="auto">
          <a:xfrm flipH="1">
            <a:off x="4091023" y="4640233"/>
            <a:ext cx="2657" cy="648483"/>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7" name="直接箭头连接符 36">
            <a:extLst>
              <a:ext uri="{FF2B5EF4-FFF2-40B4-BE49-F238E27FC236}">
                <a16:creationId xmlns:a16="http://schemas.microsoft.com/office/drawing/2014/main" id="{F72924D2-9A1A-40CA-9403-12E3B3F611C6}"/>
              </a:ext>
            </a:extLst>
          </p:cNvPr>
          <p:cNvCxnSpPr>
            <a:cxnSpLocks/>
            <a:stCxn id="11" idx="1"/>
            <a:endCxn id="9" idx="3"/>
          </p:cNvCxnSpPr>
          <p:nvPr/>
        </p:nvCxnSpPr>
        <p:spPr bwMode="auto">
          <a:xfrm flipH="1" flipV="1">
            <a:off x="1421154" y="5555359"/>
            <a:ext cx="2252251" cy="2237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41" name="文本框 40">
            <a:extLst>
              <a:ext uri="{FF2B5EF4-FFF2-40B4-BE49-F238E27FC236}">
                <a16:creationId xmlns:a16="http://schemas.microsoft.com/office/drawing/2014/main" id="{0CD42153-5814-4738-8BE5-B1B5B5AABCEA}"/>
              </a:ext>
            </a:extLst>
          </p:cNvPr>
          <p:cNvSpPr txBox="1"/>
          <p:nvPr/>
        </p:nvSpPr>
        <p:spPr>
          <a:xfrm>
            <a:off x="1904298" y="5103498"/>
            <a:ext cx="1114408" cy="369332"/>
          </a:xfrm>
          <a:prstGeom prst="rect">
            <a:avLst/>
          </a:prstGeom>
          <a:noFill/>
        </p:spPr>
        <p:txBody>
          <a:bodyPr wrap="none" rtlCol="0">
            <a:spAutoFit/>
          </a:bodyPr>
          <a:lstStyle/>
          <a:p>
            <a:r>
              <a:rPr lang="zh-CN" altLang="en-US" sz="1800" dirty="0"/>
              <a:t>下半连续</a:t>
            </a:r>
          </a:p>
        </p:txBody>
      </p:sp>
      <p:cxnSp>
        <p:nvCxnSpPr>
          <p:cNvPr id="49" name="连接符: 肘形 48">
            <a:extLst>
              <a:ext uri="{FF2B5EF4-FFF2-40B4-BE49-F238E27FC236}">
                <a16:creationId xmlns:a16="http://schemas.microsoft.com/office/drawing/2014/main" id="{1758F78D-4B67-46B1-9FDB-1864CF0415A2}"/>
              </a:ext>
            </a:extLst>
          </p:cNvPr>
          <p:cNvCxnSpPr>
            <a:cxnSpLocks/>
            <a:stCxn id="7" idx="3"/>
            <a:endCxn id="11" idx="3"/>
          </p:cNvCxnSpPr>
          <p:nvPr/>
        </p:nvCxnSpPr>
        <p:spPr bwMode="auto">
          <a:xfrm flipH="1">
            <a:off x="4508641" y="3106106"/>
            <a:ext cx="59614" cy="2471623"/>
          </a:xfrm>
          <a:prstGeom prst="bentConnector3">
            <a:avLst>
              <a:gd name="adj1" fmla="val -383467"/>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56" name="连接符: 肘形 55">
            <a:extLst>
              <a:ext uri="{FF2B5EF4-FFF2-40B4-BE49-F238E27FC236}">
                <a16:creationId xmlns:a16="http://schemas.microsoft.com/office/drawing/2014/main" id="{333B1EC3-9F72-48B2-A7E7-0ECF10C33DDD}"/>
              </a:ext>
            </a:extLst>
          </p:cNvPr>
          <p:cNvCxnSpPr>
            <a:stCxn id="7" idx="3"/>
            <a:endCxn id="9" idx="2"/>
          </p:cNvCxnSpPr>
          <p:nvPr/>
        </p:nvCxnSpPr>
        <p:spPr bwMode="auto">
          <a:xfrm flipH="1">
            <a:off x="891946" y="3106106"/>
            <a:ext cx="3676309" cy="2663315"/>
          </a:xfrm>
          <a:prstGeom prst="bentConnector4">
            <a:avLst>
              <a:gd name="adj1" fmla="val -6218"/>
              <a:gd name="adj2" fmla="val 108583"/>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60" name="连接符: 肘形 59">
            <a:extLst>
              <a:ext uri="{FF2B5EF4-FFF2-40B4-BE49-F238E27FC236}">
                <a16:creationId xmlns:a16="http://schemas.microsoft.com/office/drawing/2014/main" id="{FEE76ECE-A5FD-4665-8BDE-17CE45F6116D}"/>
              </a:ext>
            </a:extLst>
          </p:cNvPr>
          <p:cNvCxnSpPr>
            <a:cxnSpLocks/>
            <a:stCxn id="5" idx="1"/>
            <a:endCxn id="12" idx="0"/>
          </p:cNvCxnSpPr>
          <p:nvPr/>
        </p:nvCxnSpPr>
        <p:spPr bwMode="auto">
          <a:xfrm rot="10800000" flipV="1">
            <a:off x="896821" y="2170760"/>
            <a:ext cx="1072623" cy="1796499"/>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13" name="连接符: 肘形 38912">
            <a:extLst>
              <a:ext uri="{FF2B5EF4-FFF2-40B4-BE49-F238E27FC236}">
                <a16:creationId xmlns:a16="http://schemas.microsoft.com/office/drawing/2014/main" id="{C7F95F40-B455-484C-B2FC-03E8933BFFD8}"/>
              </a:ext>
            </a:extLst>
          </p:cNvPr>
          <p:cNvCxnSpPr>
            <a:stCxn id="5" idx="3"/>
            <a:endCxn id="7" idx="0"/>
          </p:cNvCxnSpPr>
          <p:nvPr/>
        </p:nvCxnSpPr>
        <p:spPr bwMode="auto">
          <a:xfrm>
            <a:off x="3224808" y="2170761"/>
            <a:ext cx="886247" cy="721283"/>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19" name="连接符: 肘形 38918">
            <a:extLst>
              <a:ext uri="{FF2B5EF4-FFF2-40B4-BE49-F238E27FC236}">
                <a16:creationId xmlns:a16="http://schemas.microsoft.com/office/drawing/2014/main" id="{3D5149DE-2AE5-43F9-8607-12814998AF85}"/>
              </a:ext>
            </a:extLst>
          </p:cNvPr>
          <p:cNvCxnSpPr>
            <a:stCxn id="10" idx="2"/>
            <a:endCxn id="8" idx="1"/>
          </p:cNvCxnSpPr>
          <p:nvPr/>
        </p:nvCxnSpPr>
        <p:spPr bwMode="auto">
          <a:xfrm rot="16200000" flipH="1">
            <a:off x="2670305" y="3532003"/>
            <a:ext cx="815029" cy="973306"/>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21" name="连接符: 肘形 38920">
            <a:extLst>
              <a:ext uri="{FF2B5EF4-FFF2-40B4-BE49-F238E27FC236}">
                <a16:creationId xmlns:a16="http://schemas.microsoft.com/office/drawing/2014/main" id="{77A6D2DD-593C-4526-8AB0-85C1B61F947D}"/>
              </a:ext>
            </a:extLst>
          </p:cNvPr>
          <p:cNvCxnSpPr>
            <a:stCxn id="10" idx="1"/>
            <a:endCxn id="12" idx="3"/>
          </p:cNvCxnSpPr>
          <p:nvPr/>
        </p:nvCxnSpPr>
        <p:spPr bwMode="auto">
          <a:xfrm rot="10800000" flipV="1">
            <a:off x="1314438" y="3322129"/>
            <a:ext cx="859110" cy="934143"/>
          </a:xfrm>
          <a:prstGeom prst="bentConnector3">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25" name="连接符: 肘形 38924">
            <a:extLst>
              <a:ext uri="{FF2B5EF4-FFF2-40B4-BE49-F238E27FC236}">
                <a16:creationId xmlns:a16="http://schemas.microsoft.com/office/drawing/2014/main" id="{C7E87A7E-3EBC-4850-935F-31AF1CDA111F}"/>
              </a:ext>
            </a:extLst>
          </p:cNvPr>
          <p:cNvCxnSpPr>
            <a:stCxn id="12" idx="2"/>
            <a:endCxn id="11" idx="0"/>
          </p:cNvCxnSpPr>
          <p:nvPr/>
        </p:nvCxnSpPr>
        <p:spPr bwMode="auto">
          <a:xfrm rot="16200000" flipH="1">
            <a:off x="2122206" y="3319898"/>
            <a:ext cx="743431" cy="3194203"/>
          </a:xfrm>
          <a:prstGeom prst="bentConnector3">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72F35-DD29-4E34-BCB2-32899128DC35}"/>
              </a:ext>
            </a:extLst>
          </p:cNvPr>
          <p:cNvSpPr>
            <a:spLocks noGrp="1"/>
          </p:cNvSpPr>
          <p:nvPr>
            <p:ph type="title"/>
          </p:nvPr>
        </p:nvSpPr>
        <p:spPr/>
        <p:txBody>
          <a:bodyPr/>
          <a:lstStyle/>
          <a:p>
            <a:r>
              <a:rPr lang="zh-CN" altLang="en-US" dirty="0"/>
              <a:t>强凸函数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6D4750-E9BC-4080-83AC-6D4B67F8DA6E}"/>
                  </a:ext>
                </a:extLst>
              </p:cNvPr>
              <p:cNvSpPr>
                <a:spLocks noGrp="1"/>
              </p:cNvSpPr>
              <p:nvPr>
                <p:ph idx="1"/>
              </p:nvPr>
            </p:nvSpPr>
            <p:spPr/>
            <p:txBody>
              <a:bodyPr/>
              <a:lstStyle/>
              <a:p>
                <a:r>
                  <a:rPr lang="zh-CN" altLang="en-US" dirty="0"/>
                  <a:t>函数</a:t>
                </a:r>
                <a14:m>
                  <m:oMath xmlns:m="http://schemas.openxmlformats.org/officeDocument/2006/math">
                    <m:r>
                      <a:rPr lang="en-US" altLang="zh-CN" b="1" i="1" smtClean="0">
                        <a:latin typeface="Cambria Math" panose="02040503050406030204" pitchFamily="18" charset="0"/>
                      </a:rPr>
                      <m:t>𝒇</m:t>
                    </m:r>
                    <m:r>
                      <a:rPr lang="zh-CN" altLang="en-US" i="1">
                        <a:latin typeface="Cambria Math" panose="02040503050406030204" pitchFamily="18" charset="0"/>
                      </a:rPr>
                      <m:t>定义</m:t>
                    </m:r>
                    <m:r>
                      <m:rPr>
                        <m:nor/>
                      </m:rPr>
                      <a:rPr lang="zh-CN" altLang="en-US" dirty="0"/>
                      <m:t>非空开</m:t>
                    </m:r>
                    <m:r>
                      <a:rPr lang="zh-CN" altLang="en-US" i="1" dirty="0" smtClean="0">
                        <a:latin typeface="Cambria Math" panose="02040503050406030204" pitchFamily="18" charset="0"/>
                      </a:rPr>
                      <m:t>凸</m:t>
                    </m:r>
                    <m:r>
                      <m:rPr>
                        <m:nor/>
                      </m:rPr>
                      <a:rPr lang="zh-CN" altLang="en-US" dirty="0"/>
                      <m:t>集</m:t>
                    </m:r>
                    <m:r>
                      <a:rPr lang="en-US" altLang="zh-CN" i="1">
                        <a:latin typeface="Cambria Math"/>
                      </a:rPr>
                      <m:t>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m:rPr>
                        <m:nor/>
                      </m:rPr>
                      <a:rPr lang="zh-CN" altLang="en-US" dirty="0"/>
                      <m:t>上的可微函数</m:t>
                    </m:r>
                    <m:r>
                      <a:rPr lang="zh-CN" altLang="en-US" i="1" dirty="0">
                        <a:latin typeface="Cambria Math" panose="02040503050406030204" pitchFamily="18" charset="0"/>
                      </a:rPr>
                      <m:t>，</m:t>
                    </m:r>
                  </m:oMath>
                </a14:m>
                <a:r>
                  <a:rPr lang="zh-CN" altLang="en-US" dirty="0"/>
                  <a:t>如果存在常数</a:t>
                </a:r>
                <a14:m>
                  <m:oMath xmlns:m="http://schemas.openxmlformats.org/officeDocument/2006/math">
                    <m:r>
                      <a:rPr lang="en-US" altLang="zh-CN" b="1" i="1" smtClean="0">
                        <a:latin typeface="Cambria Math" panose="02040503050406030204" pitchFamily="18" charset="0"/>
                      </a:rPr>
                      <m:t>𝝁</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r>
                  <a:rPr lang="zh-CN" altLang="en-US" dirty="0"/>
                  <a:t>对于</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𝑺</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𝜶</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oMath>
                </a14:m>
                <a:r>
                  <a:rPr lang="zh-CN" altLang="en-US" dirty="0"/>
                  <a:t>有</a:t>
                </a:r>
                <a:endParaRPr lang="en-US" altLang="zh-CN" dirty="0"/>
              </a:p>
              <a:p>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𝜶</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𝝁𝜶</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oMath>
                </a14:m>
                <a:r>
                  <a:rPr lang="en-US" altLang="zh-CN" dirty="0"/>
                  <a:t>,</a:t>
                </a:r>
              </a:p>
              <a:p>
                <a14:m>
                  <m:oMath xmlns:m="http://schemas.openxmlformats.org/officeDocument/2006/math">
                    <m:r>
                      <a:rPr lang="en-US" altLang="zh-CN" b="1" i="1" smtClean="0">
                        <a:latin typeface="Cambria Math" panose="02040503050406030204" pitchFamily="18" charset="0"/>
                      </a:rPr>
                      <m:t>𝝁</m:t>
                    </m:r>
                  </m:oMath>
                </a14:m>
                <a:r>
                  <a:rPr lang="zh-CN" altLang="en-US" dirty="0"/>
                  <a:t>称为强凸系数，这样的</a:t>
                </a:r>
                <a:r>
                  <a:rPr lang="zh-CN" altLang="en-US"/>
                  <a:t>函数也称为</a:t>
                </a:r>
                <a14:m>
                  <m:oMath xmlns:m="http://schemas.openxmlformats.org/officeDocument/2006/math">
                    <m:r>
                      <a:rPr lang="en-US" altLang="zh-CN" b="1" i="1" smtClean="0">
                        <a:latin typeface="Cambria Math" panose="02040503050406030204" pitchFamily="18" charset="0"/>
                      </a:rPr>
                      <m:t>𝝁</m:t>
                    </m:r>
                  </m:oMath>
                </a14:m>
                <a:r>
                  <a:rPr lang="en-US" altLang="zh-CN" dirty="0"/>
                  <a:t>-</a:t>
                </a:r>
                <a:r>
                  <a:rPr lang="zh-CN" altLang="en-US" dirty="0"/>
                  <a:t>强凸函数</a:t>
                </a:r>
              </a:p>
            </p:txBody>
          </p:sp>
        </mc:Choice>
        <mc:Fallback xmlns="">
          <p:sp>
            <p:nvSpPr>
              <p:cNvPr id="3" name="内容占位符 2">
                <a:extLst>
                  <a:ext uri="{FF2B5EF4-FFF2-40B4-BE49-F238E27FC236}">
                    <a16:creationId xmlns:a16="http://schemas.microsoft.com/office/drawing/2014/main" id="{626D4750-E9BC-4080-83AC-6D4B67F8DA6E}"/>
                  </a:ext>
                </a:extLst>
              </p:cNvPr>
              <p:cNvSpPr>
                <a:spLocks noGrp="1" noRot="1" noChangeAspect="1" noMove="1" noResize="1" noEditPoints="1" noAdjustHandles="1" noChangeArrowheads="1" noChangeShapeType="1" noTextEdit="1"/>
              </p:cNvSpPr>
              <p:nvPr>
                <p:ph idx="1"/>
              </p:nvPr>
            </p:nvSpPr>
            <p:spPr>
              <a:blipFill>
                <a:blip r:embed="rId2"/>
                <a:stretch>
                  <a:fillRect l="-1389" t="-1627"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0699144"/>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400" dirty="0"/>
                  <a:t>保证收敛到期望解，以及相关的收敛速率和复杂性分析，以及适合大规模问题的结构和分布式计算等特殊性质！</a:t>
                </a:r>
                <a:endParaRPr lang="en-US" altLang="zh-CN" sz="2400" dirty="0"/>
              </a:p>
              <a:p>
                <a:r>
                  <a:rPr lang="zh-CN" altLang="en-US" sz="2400" dirty="0"/>
                  <a:t>第一类主要算法：迭代下降（</a:t>
                </a:r>
                <a:r>
                  <a:rPr lang="en-US" altLang="zh-CN" sz="2400" dirty="0"/>
                  <a:t>iterative descent</a:t>
                </a:r>
                <a:r>
                  <a:rPr lang="zh-CN" altLang="en-US" sz="2400" dirty="0"/>
                  <a:t>）类算法，构建</a:t>
                </a:r>
                <a14:m>
                  <m:oMath xmlns:m="http://schemas.openxmlformats.org/officeDocument/2006/math">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oMath>
                </a14:m>
                <a:r>
                  <a:rPr lang="zh-CN" altLang="en-US" sz="2400" dirty="0"/>
                  <a:t>其中函数</a:t>
                </a:r>
                <a14:m>
                  <m:oMath xmlns:m="http://schemas.openxmlformats.org/officeDocument/2006/math">
                    <m:r>
                      <a:rPr lang="en-US" altLang="zh-CN" sz="2400" b="1" i="1" smtClean="0">
                        <a:latin typeface="Cambria Math" panose="02040503050406030204" pitchFamily="18" charset="0"/>
                      </a:rPr>
                      <m:t>𝝓</m:t>
                    </m:r>
                  </m:oMath>
                </a14:m>
                <a:r>
                  <a:rPr lang="zh-CN" altLang="en-US" sz="2400" dirty="0"/>
                  <a:t>用来度量解序列与最优解的逼近程度，最终：</a:t>
                </a:r>
                <a:endParaRPr lang="en-US" altLang="zh-CN" sz="2400" dirty="0"/>
              </a:p>
              <a:p>
                <a14:m>
                  <m:oMath xmlns:m="http://schemas.openxmlformats.org/officeDocument/2006/math">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Sub>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Sub>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oMath>
                </a14:m>
                <a:endParaRPr lang="en-US" altLang="zh-CN" sz="2400" b="1" dirty="0"/>
              </a:p>
              <a:p>
                <a:pPr lvl="1"/>
                <a:r>
                  <a:rPr lang="zh-CN" altLang="en-US" sz="1800" b="1" dirty="0"/>
                  <a:t>例如依赖于可微性的梯度法和牛顿法</a:t>
                </a:r>
                <a:endParaRPr lang="en-US" altLang="zh-CN" sz="1800" b="1" dirty="0"/>
              </a:p>
              <a:p>
                <a:r>
                  <a:rPr lang="zh-CN" altLang="en-US" sz="2400" dirty="0"/>
                  <a:t>第二类近似算法</a:t>
                </a:r>
                <a:r>
                  <a:rPr lang="en-US" altLang="zh-CN" sz="2400" dirty="0"/>
                  <a:t>(approximation),</a:t>
                </a:r>
                <a:r>
                  <a:rPr lang="zh-CN" altLang="en-US" sz="2400" dirty="0"/>
                  <a:t>生成序列</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不一定是可行的，通过在每个</a:t>
                </a:r>
                <a14:m>
                  <m:oMath xmlns:m="http://schemas.openxmlformats.org/officeDocument/2006/math">
                    <m:r>
                      <a:rPr lang="en-US" altLang="zh-CN" sz="2400" b="1" i="1" smtClean="0">
                        <a:latin typeface="Cambria Math" panose="02040503050406030204" pitchFamily="18" charset="0"/>
                      </a:rPr>
                      <m:t>𝒌</m:t>
                    </m:r>
                  </m:oMath>
                </a14:m>
                <a:r>
                  <a:rPr lang="zh-CN" altLang="en-US" sz="2400" dirty="0"/>
                  <a:t>处求解原优化问题的一个近似问题来得到：</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𝒌</m:t>
                            </m:r>
                          </m:sub>
                        </m:sSub>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𝒌</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oMath>
                </a14:m>
                <a:r>
                  <a:rPr lang="zh-CN" altLang="en-US" sz="2400" dirty="0"/>
                  <a:t>其中</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𝑭</m:t>
                        </m:r>
                      </m:e>
                      <m:sub>
                        <m:r>
                          <a:rPr lang="en-US" altLang="zh-CN" sz="2400" b="1" i="1" dirty="0" smtClean="0">
                            <a:latin typeface="Cambria Math" panose="02040503050406030204" pitchFamily="18" charset="0"/>
                          </a:rPr>
                          <m:t>𝒌</m:t>
                        </m:r>
                      </m:sub>
                    </m:sSub>
                  </m:oMath>
                </a14:m>
                <a:r>
                  <a:rPr lang="zh-CN" altLang="en-US" sz="2400" dirty="0"/>
                  <a:t>是</a:t>
                </a:r>
                <a14:m>
                  <m:oMath xmlns:m="http://schemas.openxmlformats.org/officeDocument/2006/math">
                    <m:r>
                      <a:rPr lang="en-US" altLang="zh-CN" sz="2400" b="1" i="1" dirty="0" smtClean="0">
                        <a:latin typeface="Cambria Math" panose="02040503050406030204" pitchFamily="18" charset="0"/>
                      </a:rPr>
                      <m:t>𝒇</m:t>
                    </m:r>
                  </m:oMath>
                </a14:m>
                <a:r>
                  <a:rPr lang="zh-CN" altLang="en-US" sz="2400" dirty="0"/>
                  <a:t>的一个近似函数，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𝒌</m:t>
                        </m:r>
                      </m:sub>
                    </m:sSub>
                  </m:oMath>
                </a14:m>
                <a:r>
                  <a:rPr lang="zh-CN" altLang="en-US" sz="2400" dirty="0"/>
                  <a:t>是</a:t>
                </a:r>
                <a14:m>
                  <m:oMath xmlns:m="http://schemas.openxmlformats.org/officeDocument/2006/math">
                    <m:r>
                      <a:rPr lang="en-US" altLang="zh-CN" sz="2400" b="1" i="1" dirty="0" smtClean="0">
                        <a:latin typeface="Cambria Math" panose="02040503050406030204" pitchFamily="18" charset="0"/>
                      </a:rPr>
                      <m:t>𝑿</m:t>
                    </m:r>
                  </m:oMath>
                </a14:m>
                <a:r>
                  <a:rPr lang="zh-CN" altLang="en-US" sz="2400" dirty="0"/>
                  <a:t>的一个近似集，可能与之前的迭代和参数有关</a:t>
                </a:r>
                <a:endParaRPr lang="en-US" altLang="zh-CN" sz="2400" dirty="0"/>
              </a:p>
              <a:p>
                <a:r>
                  <a:rPr lang="zh-CN" altLang="en-US" sz="2400" dirty="0"/>
                  <a:t>对偶问题：对偶函数的负数是一个共轭函数，是闭和凸的，但不一定是可微的！不可微性在计算机科学中常见！</a:t>
                </a:r>
                <a:endParaRPr lang="en-US" altLang="zh-CN" sz="2400" dirty="0"/>
              </a:p>
              <a:p>
                <a:pPr lvl="1"/>
                <a:r>
                  <a:rPr lang="zh-CN" altLang="en-US" sz="1800" dirty="0"/>
                  <a:t>不可微也可用光滑格式来转化为可微的</a:t>
                </a:r>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926" t="-868"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8446491"/>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800" dirty="0"/>
                  <a:t>梯度类下降法</a:t>
                </a:r>
                <a:endParaRPr lang="en-US" altLang="zh-CN" sz="2800" dirty="0"/>
              </a:p>
              <a:p>
                <a:pPr lvl="1"/>
                <a:r>
                  <a:rPr lang="zh-CN" altLang="en-US" sz="2400" dirty="0"/>
                  <a:t>可微无约束问题</a:t>
                </a:r>
                <a:endParaRPr lang="en-US" altLang="zh-CN" sz="2400" dirty="0"/>
              </a:p>
              <a:p>
                <a:pPr lvl="1"/>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𝑸</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𝑸</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𝑸</m:t>
                    </m:r>
                  </m:oMath>
                </a14:m>
                <a:r>
                  <a:rPr lang="zh-CN" altLang="en-US" sz="2400" dirty="0"/>
                  <a:t>对称正定，对常数步长</a:t>
                </a:r>
                <a14:m>
                  <m:oMath xmlns:m="http://schemas.openxmlformats.org/officeDocument/2006/math">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𝑰</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𝑸</m:t>
                        </m:r>
                      </m:e>
                    </m:d>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oMath>
                </a14:m>
                <a:endParaRPr lang="en-US" altLang="zh-CN" sz="2400" b="1" dirty="0"/>
              </a:p>
              <a:p>
                <a:pPr lvl="1"/>
                <a:r>
                  <a:rPr lang="zh-CN" altLang="en-US" sz="2400" dirty="0"/>
                  <a:t>对于</a:t>
                </a:r>
                <a14:m>
                  <m:oMath xmlns:m="http://schemas.openxmlformats.org/officeDocument/2006/math">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&lt;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𝒎𝒂𝒙</m:t>
                            </m:r>
                          </m:sub>
                        </m:sSub>
                      </m:den>
                    </m:f>
                    <m:r>
                      <a:rPr lang="en-US" altLang="zh-CN" sz="2400" b="1" i="1" smtClean="0">
                        <a:latin typeface="Cambria Math" panose="02040503050406030204" pitchFamily="18" charset="0"/>
                      </a:rPr>
                      <m:t>,</m:t>
                    </m:r>
                  </m:oMath>
                </a14:m>
                <a:r>
                  <a:rPr lang="zh-CN" altLang="en-US" sz="2400" dirty="0"/>
                  <a:t>矩阵</a:t>
                </a:r>
                <a14:m>
                  <m:oMath xmlns:m="http://schemas.openxmlformats.org/officeDocument/2006/math">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𝑸</m:t>
                    </m:r>
                  </m:oMath>
                </a14:m>
                <a:r>
                  <a:rPr lang="zh-CN" altLang="en-US" sz="2400" dirty="0"/>
                  <a:t>的特征值严格位于单位圆内，关于欧几里德范数收缩，最优收缩因子当步长为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𝜶</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m:t>
                        </m:r>
                      </m:num>
                      <m:den>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den>
                    </m:f>
                  </m:oMath>
                </a14:m>
                <a:r>
                  <a:rPr lang="zh-CN" altLang="en-US" sz="2400" dirty="0"/>
                  <a:t>时达到，其中</a:t>
                </a:r>
                <a14:m>
                  <m:oMath xmlns:m="http://schemas.openxmlformats.org/officeDocument/2006/math">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oMath>
                </a14:m>
                <a:r>
                  <a:rPr lang="zh-CN" altLang="en-US" sz="2400" dirty="0"/>
                  <a:t>为矩阵</a:t>
                </a:r>
                <a14:m>
                  <m:oMath xmlns:m="http://schemas.openxmlformats.org/officeDocument/2006/math">
                    <m:r>
                      <a:rPr lang="en-US" altLang="zh-CN" sz="2400" b="1" i="1" smtClean="0">
                        <a:latin typeface="Cambria Math" panose="02040503050406030204" pitchFamily="18" charset="0"/>
                      </a:rPr>
                      <m:t>𝑸</m:t>
                    </m:r>
                  </m:oMath>
                </a14:m>
                <a:r>
                  <a:rPr lang="zh-CN" altLang="en-US" sz="2400" dirty="0"/>
                  <a:t>的最大特征值和最小特征值，并且其收敛速率为：</a:t>
                </a:r>
                <a:endParaRPr lang="en-US" altLang="zh-CN" sz="2400" dirty="0"/>
              </a:p>
              <a:p>
                <a:pPr lvl="1"/>
                <a14:m>
                  <m:oMath xmlns:m="http://schemas.openxmlformats.org/officeDocument/2006/math">
                    <m:r>
                      <m:rPr>
                        <m:lit/>
                      </m:rPr>
                      <a:rPr lang="en-US" altLang="zh-CN" sz="2400" b="1" i="1" smtClean="0">
                        <a:solidFill>
                          <a:srgbClr val="FF0000"/>
                        </a:solidFill>
                        <a:latin typeface="Cambria Math" panose="02040503050406030204" pitchFamily="18" charset="0"/>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𝒌</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Sub>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sup>
                    </m:sSup>
                    <m:r>
                      <m:rPr>
                        <m:lit/>
                      </m:rP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m:t>
                    </m:r>
                    <m:d>
                      <m:dPr>
                        <m:ctrlPr>
                          <a:rPr lang="en-US" altLang="zh-CN" sz="2400" b="1" i="1" smtClean="0">
                            <a:solidFill>
                              <a:srgbClr val="FF0000"/>
                            </a:solidFill>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𝑴</m:t>
                                </m:r>
                              </m:num>
                              <m:den>
                                <m:r>
                                  <a:rPr lang="en-US" altLang="zh-CN" sz="2400" b="1" i="1" smtClean="0">
                                    <a:solidFill>
                                      <a:srgbClr val="FF0000"/>
                                    </a:solidFill>
                                    <a:latin typeface="Cambria Math" panose="02040503050406030204" pitchFamily="18" charset="0"/>
                                  </a:rPr>
                                  <m:t>𝒎</m:t>
                                </m:r>
                              </m:den>
                            </m:f>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num>
                          <m:den>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𝑴</m:t>
                                </m:r>
                              </m:num>
                              <m:den>
                                <m:r>
                                  <a:rPr lang="en-US" altLang="zh-CN" sz="2400" b="1" i="1" smtClean="0">
                                    <a:solidFill>
                                      <a:srgbClr val="FF0000"/>
                                    </a:solidFill>
                                    <a:latin typeface="Cambria Math" panose="02040503050406030204" pitchFamily="18" charset="0"/>
                                  </a:rPr>
                                  <m:t>𝒎</m:t>
                                </m:r>
                              </m:den>
                            </m:f>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den>
                        </m:f>
                      </m:e>
                    </m:d>
                    <m:r>
                      <m:rPr>
                        <m:lit/>
                      </m:rPr>
                      <a:rPr lang="en-US" altLang="zh-CN" sz="2400" b="1" i="1" smtClean="0">
                        <a:solidFill>
                          <a:srgbClr val="FF0000"/>
                        </a:solidFill>
                        <a:latin typeface="Cambria Math" panose="02040503050406030204" pitchFamily="18" charset="0"/>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𝒌</m:t>
                        </m:r>
                      </m:sub>
                    </m:sSub>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sup>
                    </m:sSup>
                    <m:r>
                      <m:rPr>
                        <m:lit/>
                      </m:rPr>
                      <a:rPr lang="en-US" altLang="zh-CN" sz="2400" b="1" i="1" smtClean="0">
                        <a:solidFill>
                          <a:srgbClr val="FF0000"/>
                        </a:solidFill>
                        <a:latin typeface="Cambria Math" panose="02040503050406030204" pitchFamily="18" charset="0"/>
                      </a:rPr>
                      <m:t>||</m:t>
                    </m:r>
                  </m:oMath>
                </a14:m>
                <a:r>
                  <a:rPr lang="en-US" altLang="zh-CN" sz="2400" b="1" dirty="0">
                    <a:solidFill>
                      <a:srgbClr val="FF0000"/>
                    </a:solidFill>
                  </a:rPr>
                  <a:t> （</a:t>
                </a:r>
                <a:r>
                  <a:rPr lang="zh-CN" altLang="en-US" sz="2400" b="1" dirty="0">
                    <a:solidFill>
                      <a:srgbClr val="FF0000"/>
                    </a:solidFill>
                  </a:rPr>
                  <a:t>*</a:t>
                </a:r>
                <a:r>
                  <a:rPr lang="en-US" altLang="zh-CN" sz="2400" b="1" dirty="0">
                    <a:solidFill>
                      <a:srgbClr val="FF0000"/>
                    </a:solidFill>
                  </a:rPr>
                  <a:t>）</a:t>
                </a:r>
                <a:endParaRPr lang="zh-CN" altLang="en-US" sz="2400" dirty="0">
                  <a:solidFill>
                    <a:srgbClr val="FF0000"/>
                  </a:solidFill>
                </a:endParaRPr>
              </a:p>
            </p:txBody>
          </p:sp>
        </mc:Choice>
        <mc:Fallback xmlns="">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1190" t="-1410"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127092"/>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木梁设计问题的数学模型可表示为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𝝅</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𝟒</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𝟒</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𝑯</m:t>
                              </m:r>
                            </m:e>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𝑾</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d>
                    </m:oMath>
                  </m:oMathPara>
                </a14:m>
                <a:endParaRPr lang="en-US" altLang="zh-CN" dirty="0"/>
              </a:p>
              <a:p>
                <a:r>
                  <a:rPr lang="zh-CN" altLang="en-US" dirty="0"/>
                  <a:t>上面这些问题中，均含有决策变量的非线性函数，因此都属于非线性规划问题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400" dirty="0"/>
                  <a:t>梯度类下降法</a:t>
                </a:r>
                <a:endParaRPr lang="en-US" altLang="zh-CN" sz="2400" dirty="0"/>
              </a:p>
              <a:p>
                <a:pPr lvl="1"/>
                <a:r>
                  <a:rPr lang="zh-CN" altLang="en-US" sz="2000" dirty="0"/>
                  <a:t>因此，最速下降法的收敛速率可以根据矩阵的条件数来进行估计，当条件数</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𝑴</m:t>
                        </m:r>
                      </m:num>
                      <m:den>
                        <m:r>
                          <a:rPr lang="en-US" altLang="zh-CN" sz="2000" b="1" i="1" smtClean="0">
                            <a:latin typeface="Cambria Math" panose="02040503050406030204" pitchFamily="18" charset="0"/>
                          </a:rPr>
                          <m:t>𝒎</m:t>
                        </m:r>
                      </m:den>
                    </m:f>
                    <m:r>
                      <a:rPr lang="en-US" altLang="zh-CN" sz="2000" b="1" i="1" smtClean="0">
                        <a:latin typeface="Cambria Math" panose="02040503050406030204" pitchFamily="18" charset="0"/>
                      </a:rPr>
                      <m:t>→∞</m:t>
                    </m:r>
                  </m:oMath>
                </a14:m>
                <a:r>
                  <a:rPr lang="zh-CN" altLang="en-US" sz="2000" dirty="0"/>
                  <a:t>时，收缩因子逼近</a:t>
                </a:r>
                <a:r>
                  <a:rPr lang="en-US" altLang="zh-CN" sz="2000" dirty="0"/>
                  <a:t>1</a:t>
                </a:r>
                <a:r>
                  <a:rPr lang="zh-CN" altLang="en-US" sz="2000" dirty="0"/>
                  <a:t>，收敛速率慢。这实际上正是梯度方法用于二次可微且具有二次正定</a:t>
                </a:r>
                <a:r>
                  <a:rPr lang="en-US" altLang="zh-CN" sz="2000" dirty="0"/>
                  <a:t>Hessian</a:t>
                </a:r>
                <a:r>
                  <a:rPr lang="zh-CN" altLang="en-US" sz="2000" dirty="0"/>
                  <a:t>矩阵问题的最主要特征！因此，实现梯度法的时候，条件数问题称为主要考虑的问题！</a:t>
                </a:r>
                <a:endParaRPr lang="en-US" altLang="zh-CN" sz="2000" dirty="0"/>
              </a:p>
              <a:p>
                <a:pPr lvl="1"/>
                <a:r>
                  <a:rPr lang="zh-CN" altLang="en-US" sz="2000" dirty="0"/>
                  <a:t>如何选择合适的步长，需要一些实验来确定，或使用线搜索确定最优步长</a:t>
                </a:r>
                <a:endParaRPr lang="en-US" altLang="zh-CN" sz="2000" dirty="0"/>
              </a:p>
              <a:p>
                <a:pPr lvl="1"/>
                <a:r>
                  <a:rPr lang="zh-CN" altLang="en-US" sz="2000" dirty="0"/>
                  <a:t>如果最速下降法收敛到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zh-CN" altLang="en-US" sz="2000" i="1">
                        <a:latin typeface="Cambria Math" panose="02040503050406030204" pitchFamily="18" charset="0"/>
                      </a:rPr>
                      <m:t>，</m:t>
                    </m:r>
                  </m:oMath>
                </a14:m>
                <a:r>
                  <a:rPr lang="zh-CN" altLang="en-US" sz="2000" dirty="0"/>
                  <a:t>使得</a:t>
                </a:r>
                <a14:m>
                  <m:oMath xmlns:m="http://schemas.openxmlformats.org/officeDocument/2006/math">
                    <m:r>
                      <a:rPr lang="en-US" altLang="zh-CN" sz="2000" b="1" i="0" dirty="0" smtClean="0">
                        <a:latin typeface="Cambria Math" panose="02040503050406030204" pitchFamily="18" charset="0"/>
                      </a:rPr>
                      <m:t>𝛁</m:t>
                    </m:r>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0" dirty="0" smtClean="0">
                            <a:latin typeface="Cambria Math" panose="02040503050406030204" pitchFamily="18" charset="0"/>
                          </a:rPr>
                          <m:t>𝛁</m:t>
                        </m:r>
                      </m:e>
                      <m:sup>
                        <m:r>
                          <a:rPr lang="en-US" altLang="zh-CN" sz="2000" b="1" i="0" dirty="0" smtClean="0">
                            <a:latin typeface="Cambria Math" panose="02040503050406030204" pitchFamily="18" charset="0"/>
                          </a:rPr>
                          <m:t>𝟐</m:t>
                        </m:r>
                      </m:sup>
                    </m:sSup>
                    <m:r>
                      <a:rPr lang="en-US" altLang="zh-CN" sz="2000" b="1" i="1" dirty="0" smtClean="0">
                        <a:latin typeface="Cambria Math" panose="02040503050406030204" pitchFamily="18" charset="0"/>
                      </a:rPr>
                      <m:t>𝒇</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1" i="1" dirty="0" smtClean="0">
                        <a:latin typeface="Cambria Math" panose="02040503050406030204" pitchFamily="18" charset="0"/>
                      </a:rPr>
                      <m:t>)</m:t>
                    </m:r>
                  </m:oMath>
                </a14:m>
                <a:r>
                  <a:rPr lang="zh-CN" altLang="en-US" sz="2000" dirty="0"/>
                  <a:t>正定，其收敛速率也是线性的，也不会快于上述的</a:t>
                </a:r>
                <a:r>
                  <a:rPr lang="zh-CN" altLang="en-US" sz="2000" dirty="0">
                    <a:solidFill>
                      <a:srgbClr val="FF0000"/>
                    </a:solidFill>
                  </a:rPr>
                  <a:t>（*）</a:t>
                </a:r>
                <a:endParaRPr lang="en-US" altLang="zh-CN" sz="2000" dirty="0">
                  <a:solidFill>
                    <a:srgbClr val="FF0000"/>
                  </a:solidFill>
                </a:endParaRPr>
              </a:p>
              <a:p>
                <a:pPr lvl="1"/>
                <a:r>
                  <a:rPr lang="zh-CN" altLang="en-US" sz="2000" dirty="0">
                    <a:solidFill>
                      <a:schemeClr val="tx1"/>
                    </a:solidFill>
                  </a:rPr>
                  <a:t>如果收敛到最优点</a:t>
                </a:r>
                <a14:m>
                  <m:oMath xmlns:m="http://schemas.openxmlformats.org/officeDocument/2006/math">
                    <m:sSup>
                      <m:sSupPr>
                        <m:ctrlPr>
                          <a:rPr lang="en-US" altLang="zh-CN" sz="2000" b="1" i="1" smtClean="0">
                            <a:solidFill>
                              <a:schemeClr val="tx1"/>
                            </a:solidFill>
                            <a:latin typeface="Cambria Math" panose="02040503050406030204" pitchFamily="18" charset="0"/>
                          </a:rPr>
                        </m:ctrlPr>
                      </m:sSupPr>
                      <m:e>
                        <m:r>
                          <a:rPr lang="en-US" altLang="zh-CN" sz="2000" b="1" i="1" smtClean="0">
                            <a:solidFill>
                              <a:schemeClr val="tx1"/>
                            </a:solidFill>
                            <a:latin typeface="Cambria Math" panose="02040503050406030204" pitchFamily="18" charset="0"/>
                          </a:rPr>
                          <m:t>𝒙</m:t>
                        </m:r>
                      </m:e>
                      <m:sup>
                        <m:r>
                          <a:rPr lang="en-US" altLang="zh-CN" sz="2000" b="1" i="1" smtClean="0">
                            <a:solidFill>
                              <a:schemeClr val="tx1"/>
                            </a:solidFill>
                            <a:latin typeface="Cambria Math" panose="02040503050406030204" pitchFamily="18" charset="0"/>
                          </a:rPr>
                          <m:t>∗</m:t>
                        </m:r>
                      </m:sup>
                    </m:sSup>
                    <m:r>
                      <a:rPr lang="zh-CN" altLang="en-US" sz="2000" i="1">
                        <a:solidFill>
                          <a:schemeClr val="tx1"/>
                        </a:solidFill>
                        <a:latin typeface="Cambria Math" panose="02040503050406030204" pitchFamily="18" charset="0"/>
                      </a:rPr>
                      <m:t>，</m:t>
                    </m:r>
                  </m:oMath>
                </a14:m>
                <a:r>
                  <a:rPr lang="zh-CN" altLang="en-US" sz="2000" dirty="0">
                    <a:solidFill>
                      <a:schemeClr val="tx1"/>
                    </a:solidFill>
                  </a:rPr>
                  <a:t>其</a:t>
                </a:r>
                <a:r>
                  <a:rPr lang="en-US" altLang="zh-CN" sz="2000" dirty="0">
                    <a:solidFill>
                      <a:schemeClr val="tx1"/>
                    </a:solidFill>
                  </a:rPr>
                  <a:t>Hessian</a:t>
                </a:r>
                <a:r>
                  <a:rPr lang="zh-CN" altLang="en-US" sz="2000" dirty="0">
                    <a:solidFill>
                      <a:schemeClr val="tx1"/>
                    </a:solidFill>
                  </a:rPr>
                  <a:t>矩阵不存在或奇异，其收敛速率会低于线性，例如，适当选择常数步长，在</a:t>
                </a:r>
                <a14:m>
                  <m:oMath xmlns:m="http://schemas.openxmlformats.org/officeDocument/2006/math">
                    <m:r>
                      <a:rPr lang="en-US" altLang="zh-CN" sz="2000" b="1" i="0"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𝒇</m:t>
                    </m:r>
                  </m:oMath>
                </a14:m>
                <a:r>
                  <a:rPr lang="zh-CN" altLang="en-US" sz="2000" dirty="0">
                    <a:solidFill>
                      <a:schemeClr val="tx1"/>
                    </a:solidFill>
                  </a:rPr>
                  <a:t>的李普希兹连续性假设下，可以证明：</a:t>
                </a:r>
                <a:endParaRPr lang="en-US" altLang="zh-CN" sz="2000" dirty="0">
                  <a:solidFill>
                    <a:schemeClr val="tx1"/>
                  </a:solidFill>
                </a:endParaRPr>
              </a:p>
              <a:p>
                <a:pPr lvl="1"/>
                <a14:m>
                  <m:oMath xmlns:m="http://schemas.openxmlformats.org/officeDocument/2006/math">
                    <m:r>
                      <a:rPr lang="en-US" altLang="zh-CN" sz="2000" b="1" i="1" smtClean="0">
                        <a:solidFill>
                          <a:schemeClr val="tx1"/>
                        </a:solidFill>
                        <a:latin typeface="Cambria Math" panose="02040503050406030204" pitchFamily="18" charset="0"/>
                      </a:rPr>
                      <m:t>𝒇</m:t>
                    </m:r>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𝒙</m:t>
                            </m:r>
                          </m:e>
                          <m:sub>
                            <m:r>
                              <a:rPr lang="en-US" altLang="zh-CN" sz="2000" b="1" i="1" smtClean="0">
                                <a:solidFill>
                                  <a:schemeClr val="tx1"/>
                                </a:solidFill>
                                <a:latin typeface="Cambria Math" panose="02040503050406030204" pitchFamily="18" charset="0"/>
                              </a:rPr>
                              <m:t>𝒌</m:t>
                            </m:r>
                          </m:sub>
                        </m:sSub>
                      </m:e>
                    </m:d>
                    <m:r>
                      <a:rPr lang="en-US" altLang="zh-CN" sz="2000" b="1" i="1" smtClean="0">
                        <a:solidFill>
                          <a:schemeClr val="tx1"/>
                        </a:solidFill>
                        <a:latin typeface="Cambria Math" panose="02040503050406030204" pitchFamily="18" charset="0"/>
                      </a:rPr>
                      <m:t>−</m:t>
                    </m:r>
                    <m:sSup>
                      <m:sSupPr>
                        <m:ctrlPr>
                          <a:rPr lang="en-US" altLang="zh-CN" sz="2000" b="1" i="1" smtClean="0">
                            <a:solidFill>
                              <a:schemeClr val="tx1"/>
                            </a:solidFill>
                            <a:latin typeface="Cambria Math" panose="02040503050406030204" pitchFamily="18" charset="0"/>
                          </a:rPr>
                        </m:ctrlPr>
                      </m:sSupPr>
                      <m:e>
                        <m:r>
                          <a:rPr lang="en-US" altLang="zh-CN" sz="2000" b="1" i="1" smtClean="0">
                            <a:solidFill>
                              <a:schemeClr val="tx1"/>
                            </a:solidFill>
                            <a:latin typeface="Cambria Math" panose="02040503050406030204" pitchFamily="18" charset="0"/>
                          </a:rPr>
                          <m:t>𝒇</m:t>
                        </m:r>
                      </m:e>
                      <m:sup>
                        <m:r>
                          <a:rPr lang="en-US" altLang="zh-CN" sz="2000" b="1" i="1" smtClean="0">
                            <a:solidFill>
                              <a:schemeClr val="tx1"/>
                            </a:solidFill>
                            <a:latin typeface="Cambria Math" panose="02040503050406030204" pitchFamily="18" charset="0"/>
                          </a:rPr>
                          <m:t>∗</m:t>
                        </m:r>
                      </m:sup>
                    </m:sSup>
                    <m:r>
                      <a:rPr lang="en-US" altLang="zh-CN" sz="2000" b="1" i="1" smtClean="0">
                        <a:solidFill>
                          <a:schemeClr val="tx1"/>
                        </a:solidFill>
                        <a:latin typeface="Cambria Math" panose="02040503050406030204" pitchFamily="18" charset="0"/>
                      </a:rPr>
                      <m:t>≤</m:t>
                    </m:r>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𝒄</m:t>
                        </m:r>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𝒙</m:t>
                                </m:r>
                              </m:e>
                              <m:sub>
                                <m:r>
                                  <a:rPr lang="en-US" altLang="zh-CN" sz="2000" b="1" i="1" smtClean="0">
                                    <a:solidFill>
                                      <a:schemeClr val="tx1"/>
                                    </a:solidFill>
                                    <a:latin typeface="Cambria Math" panose="02040503050406030204" pitchFamily="18" charset="0"/>
                                  </a:rPr>
                                  <m:t>𝟎</m:t>
                                </m:r>
                              </m:sub>
                            </m:sSub>
                          </m:e>
                        </m:d>
                      </m:num>
                      <m:den>
                        <m:r>
                          <a:rPr lang="en-US" altLang="zh-CN" sz="2000" b="1" i="1" smtClean="0">
                            <a:solidFill>
                              <a:schemeClr val="tx1"/>
                            </a:solidFill>
                            <a:latin typeface="Cambria Math" panose="02040503050406030204" pitchFamily="18" charset="0"/>
                          </a:rPr>
                          <m:t>𝒌</m:t>
                        </m:r>
                      </m:den>
                    </m:f>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𝒌</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𝟐</m:t>
                    </m:r>
                    <m:r>
                      <a:rPr lang="en-US" altLang="zh-CN" sz="2000" b="1" i="1" smtClean="0">
                        <a:solidFill>
                          <a:schemeClr val="tx1"/>
                        </a:solidFill>
                        <a:latin typeface="Cambria Math" panose="02040503050406030204" pitchFamily="18" charset="0"/>
                      </a:rPr>
                      <m:t>, ⋯</m:t>
                    </m:r>
                  </m:oMath>
                </a14:m>
                <a:endParaRPr lang="en-US" altLang="zh-CN" sz="2000" b="1" dirty="0">
                  <a:solidFill>
                    <a:schemeClr val="tx1"/>
                  </a:solidFill>
                </a:endParaRPr>
              </a:p>
              <a:p>
                <a:pPr lvl="1"/>
                <a:r>
                  <a:rPr lang="zh-CN" altLang="en-US" sz="2000" b="1" dirty="0">
                    <a:solidFill>
                      <a:schemeClr val="tx1"/>
                    </a:solidFill>
                  </a:rPr>
                  <a:t>而对于</a:t>
                </a:r>
                <a14:m>
                  <m:oMath xmlns:m="http://schemas.openxmlformats.org/officeDocument/2006/math">
                    <m:r>
                      <a:rPr lang="en-US" altLang="zh-CN" sz="2000" b="1" i="0"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𝒇</m:t>
                    </m:r>
                  </m:oMath>
                </a14:m>
                <a:r>
                  <a:rPr lang="zh-CN" altLang="en-US" sz="2000" b="1" dirty="0">
                    <a:solidFill>
                      <a:schemeClr val="tx1"/>
                    </a:solidFill>
                  </a:rPr>
                  <a:t>连续但不是在最优值点附近李普希兹连续的问题，就必须使用步长规则来生成时变步长。例如</a:t>
                </a:r>
                <a14:m>
                  <m:oMath xmlns:m="http://schemas.openxmlformats.org/officeDocument/2006/math">
                    <m:r>
                      <a:rPr lang="en-US" altLang="zh-CN" sz="2000" b="1" i="1" smtClean="0">
                        <a:solidFill>
                          <a:schemeClr val="tx1"/>
                        </a:solidFill>
                        <a:latin typeface="Cambria Math" panose="02040503050406030204" pitchFamily="18" charset="0"/>
                      </a:rPr>
                      <m:t>𝒇</m:t>
                    </m:r>
                    <m:d>
                      <m:dPr>
                        <m:ctrlPr>
                          <a:rPr lang="en-US" altLang="zh-CN" sz="2000" b="1"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𝒙</m:t>
                        </m:r>
                      </m:e>
                    </m:d>
                    <m:r>
                      <a:rPr lang="en-US" altLang="zh-CN" sz="2000" b="1" i="1" smtClean="0">
                        <a:solidFill>
                          <a:schemeClr val="tx1"/>
                        </a:solidFill>
                        <a:latin typeface="Cambria Math" panose="02040503050406030204" pitchFamily="18" charset="0"/>
                      </a:rPr>
                      <m:t>=</m:t>
                    </m:r>
                    <m:r>
                      <m:rPr>
                        <m:lit/>
                      </m:rP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𝒙</m:t>
                    </m:r>
                    <m:sSup>
                      <m:sSupPr>
                        <m:ctrlPr>
                          <a:rPr lang="en-US" altLang="zh-CN" sz="2000" b="1" i="1" smtClean="0">
                            <a:solidFill>
                              <a:schemeClr val="tx1"/>
                            </a:solidFill>
                            <a:latin typeface="Cambria Math" panose="02040503050406030204" pitchFamily="18" charset="0"/>
                          </a:rPr>
                        </m:ctrlPr>
                      </m:sSupPr>
                      <m:e>
                        <m:r>
                          <m:rPr>
                            <m:lit/>
                          </m:rPr>
                          <a:rPr lang="en-US" altLang="zh-CN" sz="2000" b="1" i="1" smtClean="0">
                            <a:solidFill>
                              <a:schemeClr val="tx1"/>
                            </a:solidFill>
                            <a:latin typeface="Cambria Math" panose="02040503050406030204" pitchFamily="18" charset="0"/>
                          </a:rPr>
                          <m:t>|</m:t>
                        </m:r>
                      </m:e>
                      <m:sup>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𝟑</m:t>
                            </m:r>
                          </m:num>
                          <m:den>
                            <m:r>
                              <a:rPr lang="en-US" altLang="zh-CN" sz="2000" b="1" i="1" smtClean="0">
                                <a:solidFill>
                                  <a:schemeClr val="tx1"/>
                                </a:solidFill>
                                <a:latin typeface="Cambria Math" panose="02040503050406030204" pitchFamily="18" charset="0"/>
                              </a:rPr>
                              <m:t>𝟐</m:t>
                            </m:r>
                          </m:den>
                        </m:f>
                      </m:sup>
                    </m:sSup>
                    <m:r>
                      <a:rPr lang="en-US" altLang="zh-CN" sz="2000" b="1" i="1" smtClean="0">
                        <a:solidFill>
                          <a:schemeClr val="tx1"/>
                        </a:solidFill>
                        <a:latin typeface="Cambria Math" panose="02040503050406030204" pitchFamily="18" charset="0"/>
                      </a:rPr>
                      <m:t>,</m:t>
                    </m:r>
                  </m:oMath>
                </a14:m>
                <a:r>
                  <a:rPr lang="zh-CN" altLang="en-US" sz="2000" b="1" dirty="0">
                    <a:solidFill>
                      <a:schemeClr val="tx1"/>
                    </a:solidFill>
                  </a:rPr>
                  <a:t>任何常数步长的最速下降法都会产生在最优值附近的震荡，因为在最优值</a:t>
                </a:r>
                <a:r>
                  <a:rPr lang="en-US" altLang="zh-CN" sz="2000" b="1" dirty="0">
                    <a:solidFill>
                      <a:schemeClr val="tx1"/>
                    </a:solidFill>
                  </a:rPr>
                  <a:t>x=0</a:t>
                </a:r>
                <a:r>
                  <a:rPr lang="zh-CN" altLang="en-US" sz="2000" b="1" dirty="0">
                    <a:solidFill>
                      <a:schemeClr val="tx1"/>
                    </a:solidFill>
                  </a:rPr>
                  <a:t>附近梯度增长太快，但线搜索或其他规则，如</a:t>
                </a:r>
                <a:r>
                  <a:rPr lang="en-US" altLang="zh-CN" sz="2000" b="1" dirty="0">
                    <a:solidFill>
                      <a:schemeClr val="tx1"/>
                    </a:solidFill>
                  </a:rPr>
                  <a:t>Armijo</a:t>
                </a:r>
                <a:r>
                  <a:rPr lang="zh-CN" altLang="en-US" sz="2000" b="1" dirty="0">
                    <a:solidFill>
                      <a:schemeClr val="tx1"/>
                    </a:solidFill>
                  </a:rPr>
                  <a:t>等规则可以保证满意的收敛！</a:t>
                </a:r>
                <a:endParaRPr lang="en-US" altLang="zh-CN" sz="2000" b="1" dirty="0">
                  <a:solidFill>
                    <a:schemeClr val="tx1"/>
                  </a:solidFill>
                </a:endParaRPr>
              </a:p>
              <a:p>
                <a:pPr lvl="1"/>
                <a:endParaRPr lang="zh-CN" altLang="en-US" sz="2000" dirty="0">
                  <a:solidFill>
                    <a:srgbClr val="FF0000"/>
                  </a:solidFill>
                </a:endParaRPr>
              </a:p>
            </p:txBody>
          </p:sp>
        </mc:Choice>
        <mc:Fallback xmlns="">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926" t="-1193" r="-728" b="-5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80332"/>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000" dirty="0"/>
                  <a:t>梯度类下降法</a:t>
                </a:r>
                <a:endParaRPr lang="en-US" altLang="zh-CN" sz="2000" dirty="0"/>
              </a:p>
              <a:p>
                <a:pPr lvl="1"/>
                <a:r>
                  <a:rPr lang="zh-CN" altLang="en-US" sz="1800" dirty="0">
                    <a:solidFill>
                      <a:schemeClr val="tx1"/>
                    </a:solidFill>
                  </a:rPr>
                  <a:t>如果对目标函数有更多的假设，可能能够获得比</a:t>
                </a:r>
                <a14:m>
                  <m:oMath xmlns:m="http://schemas.openxmlformats.org/officeDocument/2006/math">
                    <m:r>
                      <a:rPr lang="en-US" altLang="zh-CN" sz="1800" b="1" i="1" smtClean="0">
                        <a:solidFill>
                          <a:schemeClr val="tx1"/>
                        </a:solidFill>
                        <a:latin typeface="Cambria Math" panose="02040503050406030204" pitchFamily="18" charset="0"/>
                      </a:rPr>
                      <m:t>𝑶</m:t>
                    </m:r>
                    <m:r>
                      <a:rPr lang="en-US" altLang="zh-CN" sz="1800" b="1" i="1" smtClean="0">
                        <a:solidFill>
                          <a:schemeClr val="tx1"/>
                        </a:solidFill>
                        <a:latin typeface="Cambria Math" panose="02040503050406030204" pitchFamily="18" charset="0"/>
                      </a:rPr>
                      <m:t>(</m:t>
                    </m:r>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𝒌</m:t>
                        </m:r>
                      </m:den>
                    </m:f>
                    <m:r>
                      <a:rPr lang="en-US" altLang="zh-CN" sz="1800" b="1" i="1" smtClean="0">
                        <a:solidFill>
                          <a:schemeClr val="tx1"/>
                        </a:solidFill>
                        <a:latin typeface="Cambria Math" panose="02040503050406030204" pitchFamily="18" charset="0"/>
                      </a:rPr>
                      <m:t>)</m:t>
                    </m:r>
                  </m:oMath>
                </a14:m>
                <a:r>
                  <a:rPr lang="zh-CN" altLang="en-US" sz="1800" dirty="0">
                    <a:solidFill>
                      <a:schemeClr val="tx1"/>
                    </a:solidFill>
                  </a:rPr>
                  <a:t>更快的收敛速度</a:t>
                </a:r>
                <a:endParaRPr lang="en-US" altLang="zh-CN" sz="1800" dirty="0">
                  <a:solidFill>
                    <a:schemeClr val="tx1"/>
                  </a:solidFill>
                </a:endParaRPr>
              </a:p>
              <a:p>
                <a:pPr lvl="1"/>
                <a:r>
                  <a:rPr lang="zh-CN" altLang="en-US" sz="1800" dirty="0">
                    <a:solidFill>
                      <a:schemeClr val="tx1"/>
                    </a:solidFill>
                  </a:rPr>
                  <a:t>例如，如果</a:t>
                </a:r>
                <a14:m>
                  <m:oMath xmlns:m="http://schemas.openxmlformats.org/officeDocument/2006/math">
                    <m:r>
                      <a:rPr lang="en-US" altLang="zh-CN" sz="1800" b="1" i="1" smtClean="0">
                        <a:solidFill>
                          <a:schemeClr val="tx1"/>
                        </a:solidFill>
                        <a:latin typeface="Cambria Math" panose="02040503050406030204" pitchFamily="18" charset="0"/>
                      </a:rPr>
                      <m:t>𝒇</m:t>
                    </m:r>
                  </m:oMath>
                </a14:m>
                <a:r>
                  <a:rPr lang="zh-CN" altLang="en-US" sz="1800" dirty="0">
                    <a:solidFill>
                      <a:schemeClr val="tx1"/>
                    </a:solidFill>
                  </a:rPr>
                  <a:t>是凸的，有唯一极小点</a:t>
                </a:r>
                <a14:m>
                  <m:oMath xmlns:m="http://schemas.openxmlformats.org/officeDocument/2006/math">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r>
                      <a:rPr lang="zh-CN" altLang="en-US" sz="1800" i="1">
                        <a:latin typeface="Cambria Math" panose="02040503050406030204" pitchFamily="18" charset="0"/>
                      </a:rPr>
                      <m:t>，</m:t>
                    </m:r>
                  </m:oMath>
                </a14:m>
                <a:r>
                  <a:rPr lang="zh-CN" altLang="en-US" sz="1800" dirty="0">
                    <a:solidFill>
                      <a:schemeClr val="tx1"/>
                    </a:solidFill>
                  </a:rPr>
                  <a:t>且满足增长条件：</a:t>
                </a:r>
                <a:endParaRPr lang="en-US" altLang="zh-CN" sz="1800" dirty="0">
                  <a:solidFill>
                    <a:schemeClr val="tx1"/>
                  </a:solidFill>
                </a:endParaRPr>
              </a:p>
              <a:p>
                <a:pPr lvl="1"/>
                <a14:m>
                  <m:oMath xmlns:m="http://schemas.openxmlformats.org/officeDocument/2006/math">
                    <m:r>
                      <a:rPr lang="en-US" altLang="zh-CN" sz="1800" b="1" i="1" smtClean="0">
                        <a:solidFill>
                          <a:schemeClr val="tx1"/>
                        </a:solidFill>
                        <a:latin typeface="Cambria Math" panose="02040503050406030204" pitchFamily="18" charset="0"/>
                      </a:rPr>
                      <m:t>𝜷</m:t>
                    </m:r>
                    <m:r>
                      <m:rPr>
                        <m:lit/>
                      </m:rP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r>
                      <m:rPr>
                        <m:lit/>
                      </m:rP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m:rPr>
                            <m:lit/>
                          </m:rPr>
                          <a:rPr lang="en-US" altLang="zh-CN" sz="1800" b="1" i="1" smtClean="0">
                            <a:solidFill>
                              <a:schemeClr val="tx1"/>
                            </a:solidFill>
                            <a:latin typeface="Cambria Math" panose="02040503050406030204" pitchFamily="18" charset="0"/>
                          </a:rPr>
                          <m:t>|</m:t>
                        </m:r>
                      </m:e>
                      <m:sup>
                        <m:r>
                          <a:rPr lang="en-US" altLang="zh-CN" sz="1800" b="1" i="1" smtClean="0">
                            <a:solidFill>
                              <a:schemeClr val="tx1"/>
                            </a:solidFill>
                            <a:latin typeface="Cambria Math" panose="02040503050406030204" pitchFamily="18" charset="0"/>
                          </a:rPr>
                          <m:t>𝜸</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𝒙</m:t>
                            </m:r>
                          </m:e>
                          <m:sub>
                            <m:r>
                              <a:rPr lang="en-US" altLang="zh-CN" sz="1800" b="1" i="1" smtClean="0">
                                <a:solidFill>
                                  <a:schemeClr val="tx1"/>
                                </a:solidFill>
                                <a:latin typeface="Cambria Math" panose="02040503050406030204" pitchFamily="18" charset="0"/>
                              </a:rPr>
                              <m:t>𝟎</m:t>
                            </m:r>
                          </m:sub>
                        </m:sSub>
                      </m:e>
                    </m:d>
                    <m:r>
                      <a:rPr lang="en-US" altLang="zh-CN" sz="1800" b="1" i="1" smtClean="0">
                        <a:solidFill>
                          <a:schemeClr val="tx1"/>
                        </a:solidFill>
                        <a:latin typeface="Cambria Math" panose="02040503050406030204" pitchFamily="18" charset="0"/>
                      </a:rPr>
                      <m:t>,</m:t>
                    </m:r>
                  </m:oMath>
                </a14:m>
                <a:r>
                  <a:rPr lang="zh-CN" altLang="en-US" sz="1800" dirty="0">
                    <a:solidFill>
                      <a:schemeClr val="tx1"/>
                    </a:solidFill>
                  </a:rPr>
                  <a:t>对某些</a:t>
                </a:r>
                <a14:m>
                  <m:oMath xmlns:m="http://schemas.openxmlformats.org/officeDocument/2006/math">
                    <m:r>
                      <a:rPr lang="en-US" altLang="zh-CN" sz="1800" b="1" i="1" smtClean="0">
                        <a:solidFill>
                          <a:schemeClr val="tx1"/>
                        </a:solidFill>
                        <a:latin typeface="Cambria Math" panose="02040503050406030204" pitchFamily="18" charset="0"/>
                      </a:rPr>
                      <m:t>𝜷</m:t>
                    </m:r>
                    <m:r>
                      <a:rPr lang="en-US" altLang="zh-CN" sz="1800" b="1" i="1" smtClean="0">
                        <a:solidFill>
                          <a:schemeClr val="tx1"/>
                        </a:solidFill>
                        <a:latin typeface="Cambria Math" panose="02040503050406030204" pitchFamily="18" charset="0"/>
                      </a:rPr>
                      <m:t>&gt;</m:t>
                    </m:r>
                    <m:r>
                      <a:rPr lang="en-US" altLang="zh-CN" sz="1800" b="1" i="1" smtClean="0">
                        <a:solidFill>
                          <a:schemeClr val="tx1"/>
                        </a:solidFill>
                        <a:latin typeface="Cambria Math" panose="02040503050406030204" pitchFamily="18" charset="0"/>
                      </a:rPr>
                      <m:t>𝟎</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𝜸</m:t>
                    </m:r>
                    <m:r>
                      <a:rPr lang="en-US" altLang="zh-CN" sz="1800" b="1" i="1" smtClean="0">
                        <a:solidFill>
                          <a:schemeClr val="tx1"/>
                        </a:solidFill>
                        <a:latin typeface="Cambria Math" panose="02040503050406030204" pitchFamily="18" charset="0"/>
                      </a:rPr>
                      <m:t>&gt;</m:t>
                    </m:r>
                    <m:r>
                      <a:rPr lang="en-US" altLang="zh-CN" sz="1800" b="1" i="1" smtClean="0">
                        <a:solidFill>
                          <a:schemeClr val="tx1"/>
                        </a:solidFill>
                        <a:latin typeface="Cambria Math" panose="02040503050406030204" pitchFamily="18" charset="0"/>
                      </a:rPr>
                      <m:t>𝟐</m:t>
                    </m:r>
                    <m:r>
                      <a:rPr lang="zh-CN" altLang="en-US" sz="1800" i="1">
                        <a:latin typeface="Cambria Math" panose="02040503050406030204" pitchFamily="18" charset="0"/>
                      </a:rPr>
                      <m:t>，</m:t>
                    </m:r>
                  </m:oMath>
                </a14:m>
                <a:r>
                  <a:rPr lang="zh-CN" altLang="en-US" sz="1800" dirty="0">
                    <a:solidFill>
                      <a:schemeClr val="tx1"/>
                    </a:solidFill>
                  </a:rPr>
                  <a:t>采用带</a:t>
                </a:r>
                <a14:m>
                  <m:oMath xmlns:m="http://schemas.openxmlformats.org/officeDocument/2006/math">
                    <m:r>
                      <a:rPr lang="en-US" altLang="zh-CN" sz="1800" b="1" i="1" smtClean="0">
                        <a:solidFill>
                          <a:schemeClr val="tx1"/>
                        </a:solidFill>
                        <a:latin typeface="Cambria Math" panose="02040503050406030204" pitchFamily="18" charset="0"/>
                      </a:rPr>
                      <m:t>𝑨𝒓𝒎𝒊𝒋𝒐</m:t>
                    </m:r>
                  </m:oMath>
                </a14:m>
                <a:r>
                  <a:rPr lang="zh-CN" altLang="en-US" sz="1800" dirty="0">
                    <a:solidFill>
                      <a:schemeClr val="tx1"/>
                    </a:solidFill>
                  </a:rPr>
                  <a:t>规则的最速下降法，有</a:t>
                </a:r>
                <a:endParaRPr lang="en-US" altLang="zh-CN" sz="1800" dirty="0">
                  <a:solidFill>
                    <a:schemeClr val="tx1"/>
                  </a:solidFill>
                </a:endParaRPr>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𝒙</m:t>
                              </m:r>
                            </m:e>
                            <m:sub>
                              <m:r>
                                <a:rPr lang="en-US" altLang="zh-CN" sz="1800" b="1" i="1" smtClean="0">
                                  <a:solidFill>
                                    <a:schemeClr val="tx1"/>
                                  </a:solidFill>
                                  <a:latin typeface="Cambria Math" panose="02040503050406030204" pitchFamily="18" charset="0"/>
                                </a:rPr>
                                <m:t>𝒌</m:t>
                              </m:r>
                            </m:sub>
                          </m:sSub>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𝑶</m:t>
                      </m:r>
                      <m:d>
                        <m:dPr>
                          <m:ctrlPr>
                            <a:rPr lang="en-US" altLang="zh-CN" sz="1800" b="1" i="1" smtClean="0">
                              <a:solidFill>
                                <a:schemeClr val="tx1"/>
                              </a:solidFill>
                              <a:latin typeface="Cambria Math" panose="02040503050406030204" pitchFamily="18" charset="0"/>
                            </a:rPr>
                          </m:ctrlPr>
                        </m:dPr>
                        <m:e>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𝒌</m:t>
                                  </m:r>
                                </m:e>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𝜸</m:t>
                                      </m:r>
                                    </m:num>
                                    <m:den>
                                      <m:r>
                                        <a:rPr lang="en-US" altLang="zh-CN" sz="1800" b="1" i="1" smtClean="0">
                                          <a:solidFill>
                                            <a:schemeClr val="tx1"/>
                                          </a:solidFill>
                                          <a:latin typeface="Cambria Math" panose="02040503050406030204" pitchFamily="18" charset="0"/>
                                        </a:rPr>
                                        <m:t>𝜸</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den>
                                  </m:f>
                                </m:sup>
                              </m:sSup>
                            </m:den>
                          </m:f>
                        </m:e>
                      </m:d>
                    </m:oMath>
                  </m:oMathPara>
                </a14:m>
                <a:endParaRPr lang="en-US" altLang="zh-CN" sz="1800" dirty="0">
                  <a:solidFill>
                    <a:schemeClr val="tx1"/>
                  </a:solidFill>
                </a:endParaRPr>
              </a:p>
              <a:p>
                <a:pPr lvl="1"/>
                <a:r>
                  <a:rPr lang="zh-CN" altLang="en-US" sz="1800" dirty="0">
                    <a:solidFill>
                      <a:schemeClr val="tx1"/>
                    </a:solidFill>
                  </a:rPr>
                  <a:t>为了改进最速下降法的收敛速率，通过乘上正定矩阵</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Sub>
                  </m:oMath>
                </a14:m>
                <a:r>
                  <a:rPr lang="zh-CN" altLang="en-US" sz="1800" dirty="0">
                    <a:solidFill>
                      <a:schemeClr val="tx1"/>
                    </a:solidFill>
                  </a:rPr>
                  <a:t>来进行缩放</a:t>
                </a:r>
                <a:r>
                  <a:rPr lang="en-US" altLang="zh-CN" sz="1800" dirty="0">
                    <a:solidFill>
                      <a:schemeClr val="tx1"/>
                    </a:solidFill>
                  </a:rPr>
                  <a:t>(scale)</a:t>
                </a:r>
                <a:r>
                  <a:rPr lang="zh-CN" altLang="en-US" sz="1800" dirty="0"/>
                  <a:t>梯度</a:t>
                </a:r>
                <a:endParaRPr lang="en-US" altLang="zh-CN" sz="1800" dirty="0"/>
              </a:p>
              <a:p>
                <a:pPr marL="441325" lvl="1" indent="0" algn="ctr">
                  <a:buNone/>
                </a:pP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𝜶</m:t>
                        </m:r>
                      </m:e>
                      <m:sub>
                        <m:r>
                          <a:rPr lang="en-US" altLang="zh-CN" sz="1800" b="1" i="1" smtClean="0">
                            <a:solidFill>
                              <a:srgbClr val="FF0000"/>
                            </a:solidFill>
                            <a:latin typeface="Cambria Math" panose="02040503050406030204" pitchFamily="18" charset="0"/>
                          </a:rPr>
                          <m:t>𝒌</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𝑫</m:t>
                        </m:r>
                      </m:e>
                      <m:sub>
                        <m:r>
                          <a:rPr lang="en-US" altLang="zh-CN" sz="1800" b="1" i="1" smtClean="0">
                            <a:solidFill>
                              <a:srgbClr val="FF0000"/>
                            </a:solidFill>
                            <a:latin typeface="Cambria Math" panose="02040503050406030204" pitchFamily="18" charset="0"/>
                          </a:rPr>
                          <m:t>𝒌</m:t>
                        </m:r>
                      </m:sub>
                    </m:sSub>
                    <m:r>
                      <a:rPr lang="en-US" altLang="zh-CN" sz="1800" b="1" i="0"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e>
                    </m:d>
                  </m:oMath>
                </a14:m>
                <a:r>
                  <a:rPr lang="en-US" altLang="zh-CN" sz="1800" b="1" dirty="0">
                    <a:solidFill>
                      <a:srgbClr val="FF0000"/>
                    </a:solidFill>
                  </a:rPr>
                  <a:t>（</a:t>
                </a:r>
                <a:r>
                  <a:rPr lang="zh-CN" altLang="en-US" sz="1800" b="1" dirty="0">
                    <a:solidFill>
                      <a:srgbClr val="FF0000"/>
                    </a:solidFill>
                  </a:rPr>
                  <a:t>*</a:t>
                </a:r>
                <a:r>
                  <a:rPr lang="en-US" altLang="zh-CN" sz="1800" b="1" dirty="0">
                    <a:solidFill>
                      <a:srgbClr val="FF0000"/>
                    </a:solidFill>
                  </a:rPr>
                  <a:t>）</a:t>
                </a:r>
              </a:p>
              <a:p>
                <a:pPr lvl="1"/>
                <a:r>
                  <a:rPr lang="zh-CN" altLang="en-US" sz="1800" dirty="0">
                    <a:solidFill>
                      <a:schemeClr val="tx1"/>
                    </a:solidFill>
                  </a:rPr>
                  <a:t>注意：</a:t>
                </a:r>
                <a:r>
                  <a:rPr lang="en-US" altLang="zh-CN" sz="1800" dirty="0">
                    <a:solidFill>
                      <a:schemeClr val="tx1"/>
                    </a:solidFill>
                  </a:rPr>
                  <a:t>scaling</a:t>
                </a:r>
                <a:r>
                  <a:rPr lang="zh-CN" altLang="en-US" sz="1800" dirty="0">
                    <a:solidFill>
                      <a:schemeClr val="tx1"/>
                    </a:solidFill>
                  </a:rPr>
                  <a:t>是非线性规划中算法理论的主要概念之一！实际上，通过变量变换</a:t>
                </a:r>
                <a14:m>
                  <m:oMath xmlns:m="http://schemas.openxmlformats.org/officeDocument/2006/math">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r>
                      <a:rPr lang="en-US" altLang="zh-CN" sz="1800" b="1" i="1" smtClean="0">
                        <a:solidFill>
                          <a:schemeClr val="tx1"/>
                        </a:solidFill>
                        <a:latin typeface="Cambria Math" panose="02040503050406030204" pitchFamily="18" charset="0"/>
                      </a:rPr>
                      <m:t>𝒚</m:t>
                    </m:r>
                  </m:oMath>
                </a14:m>
                <a:r>
                  <a:rPr lang="zh-CN" altLang="en-US" sz="1800" dirty="0">
                    <a:solidFill>
                      <a:schemeClr val="tx1"/>
                    </a:solidFill>
                  </a:rPr>
                  <a:t>来改变问题的有效条件数：</a:t>
                </a:r>
                <a:endParaRPr lang="en-US" altLang="zh-CN" sz="1800" dirty="0">
                  <a:solidFill>
                    <a:schemeClr val="tx1"/>
                  </a:solidFill>
                </a:endParaRPr>
              </a:p>
              <a:p>
                <a:pPr lvl="1"/>
                <a:r>
                  <a:rPr lang="zh-CN" altLang="en-US" sz="1800" dirty="0">
                    <a:solidFill>
                      <a:srgbClr val="FF0000"/>
                    </a:solidFill>
                  </a:rPr>
                  <a:t>（*）式</a:t>
                </a:r>
                <a:r>
                  <a:rPr lang="zh-CN" altLang="en-US" sz="1800" dirty="0"/>
                  <a:t>可以看作是问题</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𝒚</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𝑫</m:t>
                        </m:r>
                      </m:e>
                      <m:sub>
                        <m:r>
                          <a:rPr lang="en-US" altLang="zh-CN" sz="1800" b="1" i="1" smtClean="0">
                            <a:latin typeface="Cambria Math" panose="02040503050406030204" pitchFamily="18" charset="0"/>
                          </a:rPr>
                          <m:t>𝒌</m:t>
                        </m:r>
                      </m:sub>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up>
                    </m:sSubSup>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oMath>
                </a14:m>
                <a:r>
                  <a:rPr lang="zh-CN" altLang="en-US" sz="1800" dirty="0"/>
                  <a:t>的最速下降迭代：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zh-CN" altLang="en-US" sz="1800" i="1">
                        <a:latin typeface="Cambria Math" panose="02040503050406030204" pitchFamily="18" charset="0"/>
                      </a:rPr>
                      <m:t>。</m:t>
                    </m:r>
                  </m:oMath>
                </a14:m>
                <a:r>
                  <a:rPr lang="zh-CN" altLang="en-US" sz="1800" dirty="0">
                    <a:solidFill>
                      <a:schemeClr val="tx1"/>
                    </a:solidFill>
                  </a:rPr>
                  <a:t>对于二次规划问题，</a:t>
                </a:r>
                <a14:m>
                  <m:oMath xmlns:m="http://schemas.openxmlformats.org/officeDocument/2006/math">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𝑻</m:t>
                        </m:r>
                      </m:sup>
                    </m:sSup>
                    <m:r>
                      <a:rPr lang="en-US" altLang="zh-CN" sz="1800" b="1" i="1" smtClean="0">
                        <a:solidFill>
                          <a:schemeClr val="tx1"/>
                        </a:solidFill>
                        <a:latin typeface="Cambria Math" panose="02040503050406030204" pitchFamily="18" charset="0"/>
                      </a:rPr>
                      <m:t>𝑸𝒙</m:t>
                    </m:r>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𝒃</m:t>
                        </m:r>
                      </m:e>
                      <m:sup>
                        <m:r>
                          <a:rPr lang="en-US" altLang="zh-CN" sz="1800" b="1" i="1" smtClean="0">
                            <a:solidFill>
                              <a:schemeClr val="tx1"/>
                            </a:solidFill>
                            <a:latin typeface="Cambria Math" panose="02040503050406030204" pitchFamily="18" charset="0"/>
                          </a:rPr>
                          <m:t>𝑻</m:t>
                        </m:r>
                      </m:sup>
                    </m:sSup>
                    <m:r>
                      <a:rPr lang="en-US" altLang="zh-CN" sz="1800" b="1" i="1" smtClean="0">
                        <a:solidFill>
                          <a:schemeClr val="tx1"/>
                        </a:solidFill>
                        <a:latin typeface="Cambria Math" panose="02040503050406030204" pitchFamily="18" charset="0"/>
                      </a:rPr>
                      <m:t>𝒙</m:t>
                    </m:r>
                    <m:r>
                      <a:rPr lang="zh-CN" altLang="en-US" sz="1800" i="1">
                        <a:latin typeface="Cambria Math" panose="02040503050406030204" pitchFamily="18" charset="0"/>
                      </a:rPr>
                      <m:t>，</m:t>
                    </m:r>
                    <m:sSub>
                      <m:sSubPr>
                        <m:ctrlPr>
                          <a:rPr lang="en-US" altLang="zh-CN" sz="1800" b="1" i="1" smtClean="0">
                            <a:solidFill>
                              <a:schemeClr val="tx1"/>
                            </a:solidFill>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oMath>
                </a14:m>
                <a:r>
                  <a:rPr lang="zh-CN" altLang="en-US" sz="1800" dirty="0">
                    <a:solidFill>
                      <a:schemeClr val="tx1"/>
                    </a:solidFill>
                  </a:rPr>
                  <a:t>的条件数是矩阵</a:t>
                </a:r>
                <a14:m>
                  <m:oMath xmlns:m="http://schemas.openxmlformats.org/officeDocument/2006/math">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r>
                      <a:rPr lang="en-US" altLang="zh-CN" sz="1800" b="1" i="1" smtClean="0">
                        <a:solidFill>
                          <a:schemeClr val="tx1"/>
                        </a:solidFill>
                        <a:latin typeface="Cambria Math" panose="02040503050406030204" pitchFamily="18" charset="0"/>
                      </a:rPr>
                      <m:t>𝑸</m:t>
                    </m:r>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oMath>
                </a14:m>
                <a:r>
                  <a:rPr lang="zh-CN" altLang="en-US" sz="1800" dirty="0">
                    <a:solidFill>
                      <a:schemeClr val="tx1"/>
                    </a:solidFill>
                  </a:rPr>
                  <a:t>的最大特征值与最小特征值之比。</a:t>
                </a:r>
                <a:endParaRPr lang="en-US" altLang="zh-CN" sz="1800" dirty="0">
                  <a:solidFill>
                    <a:schemeClr val="tx1"/>
                  </a:solidFill>
                </a:endParaRPr>
              </a:p>
              <a:p>
                <a:pPr lvl="1"/>
                <a:r>
                  <a:rPr lang="zh-CN" altLang="en-US" sz="1800" dirty="0">
                    <a:solidFill>
                      <a:srgbClr val="FF0000"/>
                    </a:solidFill>
                  </a:rPr>
                  <a:t>思考</a:t>
                </a:r>
                <a:r>
                  <a:rPr lang="zh-CN" altLang="en-US" sz="1800" dirty="0">
                    <a:solidFill>
                      <a:schemeClr val="tx1"/>
                    </a:solidFill>
                  </a:rPr>
                  <a:t>：如何来计算能导致最佳收敛速率的缩放矩阵</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Sub>
                  </m:oMath>
                </a14:m>
                <a:r>
                  <a:rPr lang="zh-CN" altLang="en-US" sz="1800" dirty="0">
                    <a:solidFill>
                      <a:schemeClr val="tx1"/>
                    </a:solidFill>
                  </a:rPr>
                  <a:t>？</a:t>
                </a:r>
              </a:p>
            </p:txBody>
          </p:sp>
        </mc:Choice>
        <mc:Fallback xmlns="">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595" t="-759" b="-2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2109598"/>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CCA-7026-47AE-AC22-9808F24890EA}"/>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3DFF9D-E16D-4C2D-ABF6-C38C430ED37E}"/>
                  </a:ext>
                </a:extLst>
              </p:cNvPr>
              <p:cNvSpPr>
                <a:spLocks noGrp="1"/>
              </p:cNvSpPr>
              <p:nvPr>
                <p:ph idx="1"/>
              </p:nvPr>
            </p:nvSpPr>
            <p:spPr/>
            <p:txBody>
              <a:bodyPr/>
              <a:lstStyle/>
              <a:p>
                <a:r>
                  <a:rPr lang="zh-CN" altLang="en-US" sz="2400" dirty="0"/>
                  <a:t>非线性方法也包括拟牛顿法（</a:t>
                </a:r>
                <a:r>
                  <a:rPr lang="en-US" altLang="zh-CN" sz="2400" dirty="0"/>
                  <a:t>quasi-newton</a:t>
                </a:r>
                <a:r>
                  <a:rPr lang="zh-CN" altLang="en-US" sz="2400" dirty="0"/>
                  <a:t>）：使用算法过程中收集的梯度信息来迭代构造缩放矩阵</a:t>
                </a:r>
                <a:endParaRPr lang="en-US" altLang="zh-CN" sz="2400" dirty="0"/>
              </a:p>
              <a:p>
                <a:pPr lvl="1"/>
                <a:r>
                  <a:rPr lang="zh-CN" altLang="en-US" sz="2000" dirty="0"/>
                  <a:t>使用各种方式来逼近函数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的逆</a:t>
                </a:r>
                <a:r>
                  <a:rPr lang="en-US" altLang="zh-CN" sz="2000" dirty="0"/>
                  <a:t>Hessian</a:t>
                </a:r>
                <a:r>
                  <a:rPr lang="zh-CN" altLang="en-US" sz="2000" dirty="0"/>
                  <a:t>矩阵，或者用以前计算的有限次梯度向量来构造相对比较粗糙的近似矩阵，从而达到比未用更快的收敛速率</a:t>
                </a:r>
                <a:endParaRPr lang="en-US" altLang="zh-CN" sz="2000" dirty="0"/>
              </a:p>
              <a:p>
                <a:r>
                  <a:rPr lang="zh-CN" altLang="en-US" sz="2400" dirty="0"/>
                  <a:t>梯度方法的变种</a:t>
                </a:r>
                <a:endParaRPr lang="en-US" altLang="zh-CN" sz="2400" dirty="0"/>
              </a:p>
              <a:p>
                <a:pPr lvl="1"/>
                <a:r>
                  <a:rPr lang="zh-CN" altLang="en-US" sz="2000" dirty="0"/>
                  <a:t>带动量的梯度法，沿前两次迭代方向进行外插</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d>
                      <m:dPr>
                        <m:beg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oMath>
                </a14:m>
                <a:endParaRPr lang="en-US" altLang="zh-CN" sz="2000" b="1" dirty="0"/>
              </a:p>
              <a:p>
                <a:pPr lvl="1"/>
                <a:r>
                  <a:rPr lang="zh-CN" altLang="en-US" sz="2000" dirty="0"/>
                  <a:t>若</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oMath>
                </a14:m>
                <a:r>
                  <a:rPr lang="zh-CN" altLang="en-US" sz="2000" dirty="0"/>
                  <a:t>分别设为常数标量</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r>
                      <a:rPr lang="zh-CN" altLang="en-US" sz="2000" i="1">
                        <a:latin typeface="Cambria Math" panose="02040503050406030204" pitchFamily="18" charset="0"/>
                      </a:rPr>
                      <m:t>，</m:t>
                    </m:r>
                  </m:oMath>
                </a14:m>
                <a:r>
                  <a:rPr lang="zh-CN" altLang="en-US" sz="2000" dirty="0"/>
                  <a:t>就是重球法</a:t>
                </a:r>
              </a:p>
            </p:txBody>
          </p:sp>
        </mc:Choice>
        <mc:Fallback xmlns="">
          <p:sp>
            <p:nvSpPr>
              <p:cNvPr id="3" name="内容占位符 2">
                <a:extLst>
                  <a:ext uri="{FF2B5EF4-FFF2-40B4-BE49-F238E27FC236}">
                    <a16:creationId xmlns:a16="http://schemas.microsoft.com/office/drawing/2014/main" id="{D43DFF9D-E16D-4C2D-ABF6-C38C430ED37E}"/>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F1C30A35-7339-4CF6-9B98-422FC478464E}"/>
              </a:ext>
            </a:extLst>
          </p:cNvPr>
          <p:cNvGrpSpPr/>
          <p:nvPr/>
        </p:nvGrpSpPr>
        <p:grpSpPr>
          <a:xfrm>
            <a:off x="1260258" y="4617293"/>
            <a:ext cx="7385484" cy="1889371"/>
            <a:chOff x="488950" y="4228030"/>
            <a:chExt cx="7385484" cy="1889371"/>
          </a:xfrm>
        </p:grpSpPr>
        <p:cxnSp>
          <p:nvCxnSpPr>
            <p:cNvPr id="5" name="直接连接符 4">
              <a:extLst>
                <a:ext uri="{FF2B5EF4-FFF2-40B4-BE49-F238E27FC236}">
                  <a16:creationId xmlns:a16="http://schemas.microsoft.com/office/drawing/2014/main" id="{75239CA5-9F4A-43E8-9EDD-5C4E0FF0C34D}"/>
                </a:ext>
              </a:extLst>
            </p:cNvPr>
            <p:cNvCxnSpPr>
              <a:cxnSpLocks/>
            </p:cNvCxnSpPr>
            <p:nvPr/>
          </p:nvCxnSpPr>
          <p:spPr bwMode="auto">
            <a:xfrm flipV="1">
              <a:off x="1712640" y="5409381"/>
              <a:ext cx="792088" cy="576064"/>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61E329F9-EF5E-423D-A5C8-E0643E587C2F}"/>
                </a:ext>
              </a:extLst>
            </p:cNvPr>
            <p:cNvCxnSpPr>
              <a:cxnSpLocks/>
            </p:cNvCxnSpPr>
            <p:nvPr/>
          </p:nvCxnSpPr>
          <p:spPr bwMode="auto">
            <a:xfrm flipV="1">
              <a:off x="3008784" y="4977087"/>
              <a:ext cx="1296144" cy="913031"/>
            </a:xfrm>
            <a:prstGeom prst="line">
              <a:avLst/>
            </a:prstGeom>
            <a:ln w="28575">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88A7126-9DE5-4752-92CB-B58886B9ED15}"/>
                </a:ext>
              </a:extLst>
            </p:cNvPr>
            <p:cNvCxnSpPr>
              <a:cxnSpLocks/>
            </p:cNvCxnSpPr>
            <p:nvPr/>
          </p:nvCxnSpPr>
          <p:spPr bwMode="auto">
            <a:xfrm>
              <a:off x="2000672" y="4977087"/>
              <a:ext cx="1008112" cy="936103"/>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E6376AF2-4395-4367-87EC-BD6E5DABC751}"/>
                </a:ext>
              </a:extLst>
            </p:cNvPr>
            <p:cNvCxnSpPr>
              <a:cxnSpLocks/>
            </p:cNvCxnSpPr>
            <p:nvPr/>
          </p:nvCxnSpPr>
          <p:spPr bwMode="auto">
            <a:xfrm>
              <a:off x="2720752" y="4581165"/>
              <a:ext cx="72008" cy="95670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流程图: 接点 14">
              <a:extLst>
                <a:ext uri="{FF2B5EF4-FFF2-40B4-BE49-F238E27FC236}">
                  <a16:creationId xmlns:a16="http://schemas.microsoft.com/office/drawing/2014/main" id="{5771BB93-8D31-45EF-B126-67CCF64EA806}"/>
                </a:ext>
              </a:extLst>
            </p:cNvPr>
            <p:cNvSpPr/>
            <p:nvPr/>
          </p:nvSpPr>
          <p:spPr bwMode="auto">
            <a:xfrm>
              <a:off x="1571842" y="5984607"/>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E0C1D6F-5763-4228-86EE-1B096276959C}"/>
                    </a:ext>
                  </a:extLst>
                </p:cNvPr>
                <p:cNvSpPr txBox="1"/>
                <p:nvPr/>
              </p:nvSpPr>
              <p:spPr>
                <a:xfrm>
                  <a:off x="1290364" y="5664358"/>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xmlns="">
            <p:sp>
              <p:nvSpPr>
                <p:cNvPr id="16" name="文本框 15">
                  <a:extLst>
                    <a:ext uri="{FF2B5EF4-FFF2-40B4-BE49-F238E27FC236}">
                      <a16:creationId xmlns:a16="http://schemas.microsoft.com/office/drawing/2014/main" id="{1E0C1D6F-5763-4228-86EE-1B096276959C}"/>
                    </a:ext>
                  </a:extLst>
                </p:cNvPr>
                <p:cNvSpPr txBox="1">
                  <a:spLocks noRot="1" noChangeAspect="1" noMove="1" noResize="1" noEditPoints="1" noAdjustHandles="1" noChangeArrowheads="1" noChangeShapeType="1" noTextEdit="1"/>
                </p:cNvSpPr>
                <p:nvPr/>
              </p:nvSpPr>
              <p:spPr>
                <a:xfrm>
                  <a:off x="1290364" y="5664358"/>
                  <a:ext cx="206252" cy="369332"/>
                </a:xfrm>
                <a:prstGeom prst="rect">
                  <a:avLst/>
                </a:prstGeom>
                <a:blipFill>
                  <a:blip r:embed="rId3"/>
                  <a:stretch>
                    <a:fillRect l="-117647" r="-61765"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9243AB-524E-429D-8455-8B2F7E0784D5}"/>
                    </a:ext>
                  </a:extLst>
                </p:cNvPr>
                <p:cNvSpPr txBox="1"/>
                <p:nvPr/>
              </p:nvSpPr>
              <p:spPr>
                <a:xfrm>
                  <a:off x="3923319" y="4499805"/>
                  <a:ext cx="39511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xmlns="">
            <p:sp>
              <p:nvSpPr>
                <p:cNvPr id="17" name="文本框 16">
                  <a:extLst>
                    <a:ext uri="{FF2B5EF4-FFF2-40B4-BE49-F238E27FC236}">
                      <a16:creationId xmlns:a16="http://schemas.microsoft.com/office/drawing/2014/main" id="{579243AB-524E-429D-8455-8B2F7E0784D5}"/>
                    </a:ext>
                  </a:extLst>
                </p:cNvPr>
                <p:cNvSpPr txBox="1">
                  <a:spLocks noRot="1" noChangeAspect="1" noMove="1" noResize="1" noEditPoints="1" noAdjustHandles="1" noChangeArrowheads="1" noChangeShapeType="1" noTextEdit="1"/>
                </p:cNvSpPr>
                <p:nvPr/>
              </p:nvSpPr>
              <p:spPr>
                <a:xfrm>
                  <a:off x="3923319" y="4499805"/>
                  <a:ext cx="3951115" cy="369332"/>
                </a:xfrm>
                <a:prstGeom prst="rect">
                  <a:avLst/>
                </a:prstGeom>
                <a:blipFill>
                  <a:blip r:embed="rId4"/>
                  <a:stretch>
                    <a:fillRect l="-309" b="-16393"/>
                  </a:stretch>
                </a:blipFill>
              </p:spPr>
              <p:txBody>
                <a:bodyPr/>
                <a:lstStyle/>
                <a:p>
                  <a:r>
                    <a:rPr lang="zh-CN" altLang="en-US">
                      <a:noFill/>
                    </a:rPr>
                    <a:t> </a:t>
                  </a:r>
                </a:p>
              </p:txBody>
            </p:sp>
          </mc:Fallback>
        </mc:AlternateContent>
        <p:sp>
          <p:nvSpPr>
            <p:cNvPr id="21" name="流程图: 接点 20">
              <a:extLst>
                <a:ext uri="{FF2B5EF4-FFF2-40B4-BE49-F238E27FC236}">
                  <a16:creationId xmlns:a16="http://schemas.microsoft.com/office/drawing/2014/main" id="{25D92BD8-5499-44B9-986C-1CFC295CA138}"/>
                </a:ext>
              </a:extLst>
            </p:cNvPr>
            <p:cNvSpPr/>
            <p:nvPr/>
          </p:nvSpPr>
          <p:spPr bwMode="auto">
            <a:xfrm>
              <a:off x="4283260" y="486659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2" name="流程图: 接点 21">
              <a:extLst>
                <a:ext uri="{FF2B5EF4-FFF2-40B4-BE49-F238E27FC236}">
                  <a16:creationId xmlns:a16="http://schemas.microsoft.com/office/drawing/2014/main" id="{21B99705-5087-4ED7-B420-6231EB407916}"/>
                </a:ext>
              </a:extLst>
            </p:cNvPr>
            <p:cNvSpPr/>
            <p:nvPr/>
          </p:nvSpPr>
          <p:spPr bwMode="auto">
            <a:xfrm>
              <a:off x="2396716" y="536720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631790F-E6CD-4C55-BA49-111E0D6ED0B2}"/>
                    </a:ext>
                  </a:extLst>
                </p:cNvPr>
                <p:cNvSpPr txBox="1"/>
                <p:nvPr/>
              </p:nvSpPr>
              <p:spPr>
                <a:xfrm>
                  <a:off x="2498780" y="4905540"/>
                  <a:ext cx="2062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9631790F-E6CD-4C55-BA49-111E0D6ED0B2}"/>
                    </a:ext>
                  </a:extLst>
                </p:cNvPr>
                <p:cNvSpPr txBox="1">
                  <a:spLocks noRot="1" noChangeAspect="1" noMove="1" noResize="1" noEditPoints="1" noAdjustHandles="1" noChangeArrowheads="1" noChangeShapeType="1" noTextEdit="1"/>
                </p:cNvSpPr>
                <p:nvPr/>
              </p:nvSpPr>
              <p:spPr>
                <a:xfrm>
                  <a:off x="2498780" y="4905540"/>
                  <a:ext cx="206252" cy="461665"/>
                </a:xfrm>
                <a:prstGeom prst="rect">
                  <a:avLst/>
                </a:prstGeom>
                <a:blipFill>
                  <a:blip r:embed="rId5"/>
                  <a:stretch>
                    <a:fillRect l="-102941" r="-2941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FB90F5C-EA5C-4635-BA57-E758624E43AC}"/>
                    </a:ext>
                  </a:extLst>
                </p:cNvPr>
                <p:cNvSpPr txBox="1"/>
                <p:nvPr/>
              </p:nvSpPr>
              <p:spPr>
                <a:xfrm>
                  <a:off x="1496616" y="4830569"/>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m:oMathPara>
                  </a14:m>
                  <a:endParaRPr lang="zh-CN" altLang="en-US" sz="1800" dirty="0"/>
                </a:p>
              </p:txBody>
            </p:sp>
          </mc:Choice>
          <mc:Fallback xmlns="">
            <p:sp>
              <p:nvSpPr>
                <p:cNvPr id="24" name="文本框 23">
                  <a:extLst>
                    <a:ext uri="{FF2B5EF4-FFF2-40B4-BE49-F238E27FC236}">
                      <a16:creationId xmlns:a16="http://schemas.microsoft.com/office/drawing/2014/main" id="{9FB90F5C-EA5C-4635-BA57-E758624E43AC}"/>
                    </a:ext>
                  </a:extLst>
                </p:cNvPr>
                <p:cNvSpPr txBox="1">
                  <a:spLocks noRot="1" noChangeAspect="1" noMove="1" noResize="1" noEditPoints="1" noAdjustHandles="1" noChangeArrowheads="1" noChangeShapeType="1" noTextEdit="1"/>
                </p:cNvSpPr>
                <p:nvPr/>
              </p:nvSpPr>
              <p:spPr>
                <a:xfrm>
                  <a:off x="1496616" y="4830569"/>
                  <a:ext cx="206252" cy="369332"/>
                </a:xfrm>
                <a:prstGeom prst="rect">
                  <a:avLst/>
                </a:prstGeom>
                <a:blipFill>
                  <a:blip r:embed="rId6"/>
                  <a:stretch>
                    <a:fillRect l="-202941" r="-150000"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A52EEA-0E50-4C1C-A7EF-8526CFF193DE}"/>
                    </a:ext>
                  </a:extLst>
                </p:cNvPr>
                <p:cNvSpPr txBox="1"/>
                <p:nvPr/>
              </p:nvSpPr>
              <p:spPr>
                <a:xfrm>
                  <a:off x="488950" y="4228030"/>
                  <a:ext cx="36612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梯度</m:t>
                        </m:r>
                        <m:r>
                          <a:rPr lang="zh-CN" altLang="en-US" sz="1800" i="1" smtClean="0">
                            <a:latin typeface="Cambria Math" panose="02040503050406030204" pitchFamily="18" charset="0"/>
                          </a:rPr>
                          <m:t>步</m:t>
                        </m:r>
                        <m:r>
                          <a:rPr lang="zh-CN" altLang="en-US" sz="1800" i="1">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oMath>
                    </m:oMathPara>
                  </a14:m>
                  <a:endParaRPr lang="zh-CN" altLang="en-US" sz="1800" dirty="0"/>
                </a:p>
              </p:txBody>
            </p:sp>
          </mc:Choice>
          <mc:Fallback xmlns="">
            <p:sp>
              <p:nvSpPr>
                <p:cNvPr id="26" name="文本框 25">
                  <a:extLst>
                    <a:ext uri="{FF2B5EF4-FFF2-40B4-BE49-F238E27FC236}">
                      <a16:creationId xmlns:a16="http://schemas.microsoft.com/office/drawing/2014/main" id="{56A52EEA-0E50-4C1C-A7EF-8526CFF193DE}"/>
                    </a:ext>
                  </a:extLst>
                </p:cNvPr>
                <p:cNvSpPr txBox="1">
                  <a:spLocks noRot="1" noChangeAspect="1" noMove="1" noResize="1" noEditPoints="1" noAdjustHandles="1" noChangeArrowheads="1" noChangeShapeType="1" noTextEdit="1"/>
                </p:cNvSpPr>
                <p:nvPr/>
              </p:nvSpPr>
              <p:spPr>
                <a:xfrm>
                  <a:off x="488950" y="4228030"/>
                  <a:ext cx="3661244" cy="369332"/>
                </a:xfrm>
                <a:prstGeom prst="rect">
                  <a:avLst/>
                </a:prstGeom>
                <a:blipFill>
                  <a:blip r:embed="rId7"/>
                  <a:stretch>
                    <a:fillRect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FEE6E6D-ECC2-45EB-AD5C-C9C10A92EC62}"/>
                    </a:ext>
                  </a:extLst>
                </p:cNvPr>
                <p:cNvSpPr txBox="1"/>
                <p:nvPr/>
              </p:nvSpPr>
              <p:spPr>
                <a:xfrm>
                  <a:off x="3522612" y="5403565"/>
                  <a:ext cx="12863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外插步</m:t>
                        </m:r>
                      </m:oMath>
                    </m:oMathPara>
                  </a14:m>
                  <a:endParaRPr lang="zh-CN" altLang="en-US" sz="1800" dirty="0"/>
                </a:p>
              </p:txBody>
            </p:sp>
          </mc:Choice>
          <mc:Fallback xmlns="">
            <p:sp>
              <p:nvSpPr>
                <p:cNvPr id="28" name="文本框 27">
                  <a:extLst>
                    <a:ext uri="{FF2B5EF4-FFF2-40B4-BE49-F238E27FC236}">
                      <a16:creationId xmlns:a16="http://schemas.microsoft.com/office/drawing/2014/main" id="{7FEE6E6D-ECC2-45EB-AD5C-C9C10A92EC62}"/>
                    </a:ext>
                  </a:extLst>
                </p:cNvPr>
                <p:cNvSpPr txBox="1">
                  <a:spLocks noRot="1" noChangeAspect="1" noMove="1" noResize="1" noEditPoints="1" noAdjustHandles="1" noChangeArrowheads="1" noChangeShapeType="1" noTextEdit="1"/>
                </p:cNvSpPr>
                <p:nvPr/>
              </p:nvSpPr>
              <p:spPr>
                <a:xfrm>
                  <a:off x="3522612" y="5403565"/>
                  <a:ext cx="1286372" cy="369332"/>
                </a:xfrm>
                <a:prstGeom prst="rect">
                  <a:avLst/>
                </a:prstGeom>
                <a:blipFill>
                  <a:blip r:embed="rId8"/>
                  <a:stretch>
                    <a:fillRect b="-983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F45A3D8-AE5A-403B-9780-9AD15091FECA}"/>
                  </a:ext>
                </a:extLst>
              </p:cNvPr>
              <p:cNvSpPr txBox="1"/>
              <p:nvPr/>
            </p:nvSpPr>
            <p:spPr>
              <a:xfrm>
                <a:off x="6010289" y="5750823"/>
                <a:ext cx="3638047" cy="923330"/>
              </a:xfrm>
              <a:prstGeom prst="rect">
                <a:avLst/>
              </a:prstGeom>
              <a:noFill/>
            </p:spPr>
            <p:txBody>
              <a:bodyPr wrap="none" rtlCol="0">
                <a:spAutoFit/>
              </a:bodyPr>
              <a:lstStyle/>
              <a:p>
                <a:pPr algn="l"/>
                <a:r>
                  <a:rPr lang="zh-CN" altLang="en-US" sz="1800" dirty="0">
                    <a:solidFill>
                      <a:srgbClr val="FF0000"/>
                    </a:solidFill>
                  </a:rPr>
                  <a:t>使用时：</a:t>
                </a:r>
                <a:endParaRPr lang="en-US" altLang="zh-CN" sz="1800" dirty="0">
                  <a:solidFill>
                    <a:srgbClr val="FF0000"/>
                  </a:solidFill>
                </a:endParaRPr>
              </a:p>
              <a:p>
                <a:pPr algn="l"/>
                <a:r>
                  <a:rPr lang="en-US" altLang="zh-CN" sz="1800" dirty="0">
                    <a:solidFill>
                      <a:srgbClr val="FF0000"/>
                    </a:solidFill>
                  </a:rPr>
                  <a:t>1.</a:t>
                </a:r>
                <a:r>
                  <a:rPr lang="zh-CN" altLang="en-US" sz="1800" dirty="0">
                    <a:solidFill>
                      <a:srgbClr val="FF0000"/>
                    </a:solidFill>
                  </a:rPr>
                  <a:t>外插：</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𝜷</m:t>
                        </m:r>
                      </m:e>
                      <m:sub>
                        <m:r>
                          <a:rPr lang="en-US" altLang="zh-CN" sz="1800" b="1" i="1" smtClean="0">
                            <a:solidFill>
                              <a:srgbClr val="FF0000"/>
                            </a:solidFill>
                            <a:latin typeface="Cambria Math" panose="02040503050406030204" pitchFamily="18" charset="0"/>
                          </a:rPr>
                          <m:t>𝒌</m:t>
                        </m:r>
                      </m:sub>
                    </m:sSub>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e>
                    </m:d>
                  </m:oMath>
                </a14:m>
                <a:endParaRPr lang="en-US" altLang="zh-CN" sz="1800" b="1" dirty="0">
                  <a:solidFill>
                    <a:srgbClr val="FF0000"/>
                  </a:solidFill>
                </a:endParaRPr>
              </a:p>
              <a:p>
                <a:pPr algn="l"/>
                <a:r>
                  <a:rPr lang="en-US" altLang="zh-CN" sz="1800" dirty="0">
                    <a:solidFill>
                      <a:srgbClr val="FF0000"/>
                    </a:solidFill>
                  </a:rPr>
                  <a:t>2.</a:t>
                </a:r>
                <a:r>
                  <a:rPr lang="zh-CN" altLang="en-US" sz="1800" dirty="0">
                    <a:solidFill>
                      <a:srgbClr val="FF0000"/>
                    </a:solidFill>
                  </a:rPr>
                  <a:t>梯度步：</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𝜶</m:t>
                    </m:r>
                    <m:r>
                      <a:rPr lang="en-US" altLang="zh-CN" sz="1800" b="1" i="0"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oMath>
                </a14:m>
                <a:endParaRPr lang="zh-CN" altLang="en-US" sz="1800" dirty="0">
                  <a:solidFill>
                    <a:srgbClr val="FF0000"/>
                  </a:solidFill>
                </a:endParaRPr>
              </a:p>
            </p:txBody>
          </p:sp>
        </mc:Choice>
        <mc:Fallback xmlns="">
          <p:sp>
            <p:nvSpPr>
              <p:cNvPr id="30" name="文本框 29">
                <a:extLst>
                  <a:ext uri="{FF2B5EF4-FFF2-40B4-BE49-F238E27FC236}">
                    <a16:creationId xmlns:a16="http://schemas.microsoft.com/office/drawing/2014/main" id="{1F45A3D8-AE5A-403B-9780-9AD15091FECA}"/>
                  </a:ext>
                </a:extLst>
              </p:cNvPr>
              <p:cNvSpPr txBox="1">
                <a:spLocks noRot="1" noChangeAspect="1" noMove="1" noResize="1" noEditPoints="1" noAdjustHandles="1" noChangeArrowheads="1" noChangeShapeType="1" noTextEdit="1"/>
              </p:cNvSpPr>
              <p:nvPr/>
            </p:nvSpPr>
            <p:spPr>
              <a:xfrm>
                <a:off x="6010289" y="5750823"/>
                <a:ext cx="3638047" cy="923330"/>
              </a:xfrm>
              <a:prstGeom prst="rect">
                <a:avLst/>
              </a:prstGeom>
              <a:blipFill>
                <a:blip r:embed="rId9"/>
                <a:stretch>
                  <a:fillRect l="-1508" t="-3289"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6358044"/>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CCA-7026-47AE-AC22-9808F24890EA}"/>
              </a:ext>
            </a:extLst>
          </p:cNvPr>
          <p:cNvSpPr>
            <a:spLocks noGrp="1"/>
          </p:cNvSpPr>
          <p:nvPr>
            <p:ph type="title"/>
          </p:nvPr>
        </p:nvSpPr>
        <p:spPr/>
        <p:txBody>
          <a:bodyPr/>
          <a:lstStyle/>
          <a:p>
            <a:r>
              <a:rPr lang="zh-CN" altLang="en-US" dirty="0"/>
              <a:t>优化算法总览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3DFF9D-E16D-4C2D-ABF6-C38C430ED37E}"/>
                  </a:ext>
                </a:extLst>
              </p:cNvPr>
              <p:cNvSpPr>
                <a:spLocks noGrp="1"/>
              </p:cNvSpPr>
              <p:nvPr>
                <p:ph idx="1"/>
              </p:nvPr>
            </p:nvSpPr>
            <p:spPr/>
            <p:txBody>
              <a:bodyPr/>
              <a:lstStyle/>
              <a:p>
                <a:pPr lvl="1"/>
                <a:r>
                  <a:rPr lang="zh-CN" altLang="en-US" sz="2000" b="0" dirty="0">
                    <a:latin typeface="Cambria Math" panose="02040503050406030204" pitchFamily="18" charset="0"/>
                  </a:rPr>
                  <a:t>共轭方向法具有二次终止性，若在上面的动量法中选择最优的</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𝑘</m:t>
                        </m:r>
                      </m:sub>
                    </m:sSub>
                  </m:oMath>
                </a14:m>
                <a:r>
                  <a:rPr lang="zh-CN" altLang="en-US" sz="2000" b="0" dirty="0">
                    <a:latin typeface="Cambria Math" panose="02040503050406030204" pitchFamily="18" charset="0"/>
                  </a:rPr>
                  <a:t>则：</a:t>
                </a:r>
                <a:endParaRPr lang="en-US" altLang="zh-CN" sz="2000" b="0" dirty="0">
                  <a:latin typeface="Cambria Math" panose="02040503050406030204" pitchFamily="18" charset="0"/>
                </a:endParaRPr>
              </a:p>
              <a:p>
                <a:pPr lvl="1"/>
                <a14:m>
                  <m:oMath xmlns:m="http://schemas.openxmlformats.org/officeDocument/2006/math">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𝒂𝒓𝒈𝒎𝒊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sub>
                    </m:sSub>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oMath>
                </a14:m>
                <a:endParaRPr lang="en-US" altLang="zh-CN" sz="2000" b="1" dirty="0"/>
              </a:p>
              <a:p>
                <a:pPr lvl="1"/>
                <a:r>
                  <a:rPr lang="zh-CN" altLang="en-US" sz="2000" b="1" dirty="0"/>
                  <a:t>则导出了共轭梯度法的一种实现。解这个参数需要解一个二维优化问题。不同的实现对于二次目标函数产生一样的迭代，但对非二次迭代则有很大区别</a:t>
                </a:r>
                <a:endParaRPr lang="en-US" altLang="zh-CN" sz="2000" b="1"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oMath>
                </a14:m>
                <a:endParaRPr lang="en-US" altLang="zh-CN" sz="2000" b="1" dirty="0"/>
              </a:p>
              <a:p>
                <a:pPr lvl="1"/>
                <a:r>
                  <a:rPr lang="zh-CN" altLang="en-US" sz="2000" b="1" dirty="0"/>
                  <a:t>等价于：</a:t>
                </a:r>
                <a:r>
                  <a:rPr lang="en-US" altLang="zh-CN" sz="2000" b="1"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oMath>
                </a14:m>
                <a:endParaRPr lang="en-US" altLang="zh-CN" sz="2000" b="1" dirty="0"/>
              </a:p>
              <a:p>
                <a:pPr lvl="1"/>
                <a:r>
                  <a:rPr lang="zh-CN" altLang="en-US" sz="2000" b="1" dirty="0"/>
                  <a:t>与之前比，相当于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endParaRPr lang="en-US" altLang="zh-CN" sz="2000" b="1" dirty="0"/>
              </a:p>
            </p:txBody>
          </p:sp>
        </mc:Choice>
        <mc:Fallback xmlns="">
          <p:sp>
            <p:nvSpPr>
              <p:cNvPr id="3" name="内容占位符 2">
                <a:extLst>
                  <a:ext uri="{FF2B5EF4-FFF2-40B4-BE49-F238E27FC236}">
                    <a16:creationId xmlns:a16="http://schemas.microsoft.com/office/drawing/2014/main" id="{D43DFF9D-E16D-4C2D-ABF6-C38C430ED37E}"/>
                  </a:ext>
                </a:extLst>
              </p:cNvPr>
              <p:cNvSpPr>
                <a:spLocks noGrp="1" noRot="1" noChangeAspect="1" noMove="1" noResize="1" noEditPoints="1" noAdjustHandles="1" noChangeArrowheads="1" noChangeShapeType="1" noTextEdit="1"/>
              </p:cNvSpPr>
              <p:nvPr>
                <p:ph idx="1"/>
              </p:nvPr>
            </p:nvSpPr>
            <p:spPr>
              <a:blipFill>
                <a:blip r:embed="rId2"/>
                <a:stretch>
                  <a:fillRect t="-759"/>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B2864B41-58B4-49E3-915D-ACFB64615414}"/>
              </a:ext>
            </a:extLst>
          </p:cNvPr>
          <p:cNvGrpSpPr/>
          <p:nvPr/>
        </p:nvGrpSpPr>
        <p:grpSpPr>
          <a:xfrm>
            <a:off x="1032992" y="4235992"/>
            <a:ext cx="7840015" cy="2541047"/>
            <a:chOff x="1260258" y="4294782"/>
            <a:chExt cx="7840015" cy="2541047"/>
          </a:xfrm>
        </p:grpSpPr>
        <p:grpSp>
          <p:nvGrpSpPr>
            <p:cNvPr id="29" name="组合 28">
              <a:extLst>
                <a:ext uri="{FF2B5EF4-FFF2-40B4-BE49-F238E27FC236}">
                  <a16:creationId xmlns:a16="http://schemas.microsoft.com/office/drawing/2014/main" id="{F1C30A35-7339-4CF6-9B98-422FC478464E}"/>
                </a:ext>
              </a:extLst>
            </p:cNvPr>
            <p:cNvGrpSpPr/>
            <p:nvPr/>
          </p:nvGrpSpPr>
          <p:grpSpPr>
            <a:xfrm>
              <a:off x="1260258" y="4294782"/>
              <a:ext cx="7840015" cy="2541047"/>
              <a:chOff x="488950" y="3905519"/>
              <a:chExt cx="7840015" cy="2541047"/>
            </a:xfrm>
          </p:grpSpPr>
          <p:cxnSp>
            <p:nvCxnSpPr>
              <p:cNvPr id="5" name="直接连接符 4">
                <a:extLst>
                  <a:ext uri="{FF2B5EF4-FFF2-40B4-BE49-F238E27FC236}">
                    <a16:creationId xmlns:a16="http://schemas.microsoft.com/office/drawing/2014/main" id="{75239CA5-9F4A-43E8-9EDD-5C4E0FF0C34D}"/>
                  </a:ext>
                </a:extLst>
              </p:cNvPr>
              <p:cNvCxnSpPr>
                <a:cxnSpLocks/>
              </p:cNvCxnSpPr>
              <p:nvPr/>
            </p:nvCxnSpPr>
            <p:spPr bwMode="auto">
              <a:xfrm flipV="1">
                <a:off x="2396716" y="5918688"/>
                <a:ext cx="608510" cy="405498"/>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61E329F9-EF5E-423D-A5C8-E0643E587C2F}"/>
                  </a:ext>
                </a:extLst>
              </p:cNvPr>
              <p:cNvCxnSpPr>
                <a:cxnSpLocks/>
              </p:cNvCxnSpPr>
              <p:nvPr/>
            </p:nvCxnSpPr>
            <p:spPr bwMode="auto">
              <a:xfrm flipV="1">
                <a:off x="3008784" y="4977087"/>
                <a:ext cx="1296144" cy="913031"/>
              </a:xfrm>
              <a:prstGeom prst="line">
                <a:avLst/>
              </a:prstGeom>
              <a:ln w="28575">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88A7126-9DE5-4752-92CB-B58886B9ED15}"/>
                  </a:ext>
                </a:extLst>
              </p:cNvPr>
              <p:cNvCxnSpPr>
                <a:cxnSpLocks/>
                <a:endCxn id="31" idx="1"/>
              </p:cNvCxnSpPr>
              <p:nvPr/>
            </p:nvCxnSpPr>
            <p:spPr bwMode="auto">
              <a:xfrm>
                <a:off x="3959046" y="4190774"/>
                <a:ext cx="529024" cy="1044749"/>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E6376AF2-4395-4367-87EC-BD6E5DABC751}"/>
                  </a:ext>
                </a:extLst>
              </p:cNvPr>
              <p:cNvCxnSpPr>
                <a:cxnSpLocks/>
              </p:cNvCxnSpPr>
              <p:nvPr/>
            </p:nvCxnSpPr>
            <p:spPr bwMode="auto">
              <a:xfrm>
                <a:off x="2720752" y="4581165"/>
                <a:ext cx="72008" cy="95670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流程图: 接点 14">
                <a:extLst>
                  <a:ext uri="{FF2B5EF4-FFF2-40B4-BE49-F238E27FC236}">
                    <a16:creationId xmlns:a16="http://schemas.microsoft.com/office/drawing/2014/main" id="{5771BB93-8D31-45EF-B126-67CCF64EA806}"/>
                  </a:ext>
                </a:extLst>
              </p:cNvPr>
              <p:cNvSpPr/>
              <p:nvPr/>
            </p:nvSpPr>
            <p:spPr bwMode="auto">
              <a:xfrm>
                <a:off x="2247564" y="6313772"/>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E0C1D6F-5763-4228-86EE-1B096276959C}"/>
                      </a:ext>
                    </a:extLst>
                  </p:cNvPr>
                  <p:cNvSpPr txBox="1"/>
                  <p:nvPr/>
                </p:nvSpPr>
                <p:spPr>
                  <a:xfrm>
                    <a:off x="1733523" y="5944440"/>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xmlns="">
              <p:sp>
                <p:nvSpPr>
                  <p:cNvPr id="16" name="文本框 15">
                    <a:extLst>
                      <a:ext uri="{FF2B5EF4-FFF2-40B4-BE49-F238E27FC236}">
                        <a16:creationId xmlns:a16="http://schemas.microsoft.com/office/drawing/2014/main" id="{1E0C1D6F-5763-4228-86EE-1B096276959C}"/>
                      </a:ext>
                    </a:extLst>
                  </p:cNvPr>
                  <p:cNvSpPr txBox="1">
                    <a:spLocks noRot="1" noChangeAspect="1" noMove="1" noResize="1" noEditPoints="1" noAdjustHandles="1" noChangeArrowheads="1" noChangeShapeType="1" noTextEdit="1"/>
                  </p:cNvSpPr>
                  <p:nvPr/>
                </p:nvSpPr>
                <p:spPr>
                  <a:xfrm>
                    <a:off x="1733523" y="5944440"/>
                    <a:ext cx="206252" cy="369332"/>
                  </a:xfrm>
                  <a:prstGeom prst="rect">
                    <a:avLst/>
                  </a:prstGeom>
                  <a:blipFill>
                    <a:blip r:embed="rId3"/>
                    <a:stretch>
                      <a:fillRect l="-124242" r="-63636"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9243AB-524E-429D-8455-8B2F7E0784D5}"/>
                      </a:ext>
                    </a:extLst>
                  </p:cNvPr>
                  <p:cNvSpPr txBox="1"/>
                  <p:nvPr/>
                </p:nvSpPr>
                <p:spPr>
                  <a:xfrm>
                    <a:off x="4377850" y="4529300"/>
                    <a:ext cx="39511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xmlns="">
              <p:sp>
                <p:nvSpPr>
                  <p:cNvPr id="17" name="文本框 16">
                    <a:extLst>
                      <a:ext uri="{FF2B5EF4-FFF2-40B4-BE49-F238E27FC236}">
                        <a16:creationId xmlns:a16="http://schemas.microsoft.com/office/drawing/2014/main" id="{579243AB-524E-429D-8455-8B2F7E0784D5}"/>
                      </a:ext>
                    </a:extLst>
                  </p:cNvPr>
                  <p:cNvSpPr txBox="1">
                    <a:spLocks noRot="1" noChangeAspect="1" noMove="1" noResize="1" noEditPoints="1" noAdjustHandles="1" noChangeArrowheads="1" noChangeShapeType="1" noTextEdit="1"/>
                  </p:cNvSpPr>
                  <p:nvPr/>
                </p:nvSpPr>
                <p:spPr>
                  <a:xfrm>
                    <a:off x="4377850" y="4529300"/>
                    <a:ext cx="3951115" cy="369332"/>
                  </a:xfrm>
                  <a:prstGeom prst="rect">
                    <a:avLst/>
                  </a:prstGeom>
                  <a:blipFill>
                    <a:blip r:embed="rId4"/>
                    <a:stretch>
                      <a:fillRect l="-308" b="-16393"/>
                    </a:stretch>
                  </a:blipFill>
                </p:spPr>
                <p:txBody>
                  <a:bodyPr/>
                  <a:lstStyle/>
                  <a:p>
                    <a:r>
                      <a:rPr lang="zh-CN" altLang="en-US">
                        <a:noFill/>
                      </a:rPr>
                      <a:t> </a:t>
                    </a:r>
                  </a:p>
                </p:txBody>
              </p:sp>
            </mc:Fallback>
          </mc:AlternateContent>
          <p:sp>
            <p:nvSpPr>
              <p:cNvPr id="21" name="流程图: 接点 20">
                <a:extLst>
                  <a:ext uri="{FF2B5EF4-FFF2-40B4-BE49-F238E27FC236}">
                    <a16:creationId xmlns:a16="http://schemas.microsoft.com/office/drawing/2014/main" id="{25D92BD8-5499-44B9-986C-1CFC295CA138}"/>
                  </a:ext>
                </a:extLst>
              </p:cNvPr>
              <p:cNvSpPr/>
              <p:nvPr/>
            </p:nvSpPr>
            <p:spPr bwMode="auto">
              <a:xfrm>
                <a:off x="4283260" y="486659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631790F-E6CD-4C55-BA49-111E0D6ED0B2}"/>
                      </a:ext>
                    </a:extLst>
                  </p:cNvPr>
                  <p:cNvSpPr txBox="1"/>
                  <p:nvPr/>
                </p:nvSpPr>
                <p:spPr>
                  <a:xfrm>
                    <a:off x="2498780" y="4905540"/>
                    <a:ext cx="2062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9631790F-E6CD-4C55-BA49-111E0D6ED0B2}"/>
                      </a:ext>
                    </a:extLst>
                  </p:cNvPr>
                  <p:cNvSpPr txBox="1">
                    <a:spLocks noRot="1" noChangeAspect="1" noMove="1" noResize="1" noEditPoints="1" noAdjustHandles="1" noChangeArrowheads="1" noChangeShapeType="1" noTextEdit="1"/>
                  </p:cNvSpPr>
                  <p:nvPr/>
                </p:nvSpPr>
                <p:spPr>
                  <a:xfrm>
                    <a:off x="2498780" y="4905540"/>
                    <a:ext cx="206252" cy="461665"/>
                  </a:xfrm>
                  <a:prstGeom prst="rect">
                    <a:avLst/>
                  </a:prstGeom>
                  <a:blipFill>
                    <a:blip r:embed="rId5"/>
                    <a:stretch>
                      <a:fillRect l="-102941" r="-29412"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FB90F5C-EA5C-4635-BA57-E758624E43AC}"/>
                      </a:ext>
                    </a:extLst>
                  </p:cNvPr>
                  <p:cNvSpPr txBox="1"/>
                  <p:nvPr/>
                </p:nvSpPr>
                <p:spPr>
                  <a:xfrm>
                    <a:off x="1496616" y="4830569"/>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m:oMathPara>
                    </a14:m>
                    <a:endParaRPr lang="zh-CN" altLang="en-US" sz="1800" dirty="0"/>
                  </a:p>
                </p:txBody>
              </p:sp>
            </mc:Choice>
            <mc:Fallback xmlns="">
              <p:sp>
                <p:nvSpPr>
                  <p:cNvPr id="24" name="文本框 23">
                    <a:extLst>
                      <a:ext uri="{FF2B5EF4-FFF2-40B4-BE49-F238E27FC236}">
                        <a16:creationId xmlns:a16="http://schemas.microsoft.com/office/drawing/2014/main" id="{9FB90F5C-EA5C-4635-BA57-E758624E43AC}"/>
                      </a:ext>
                    </a:extLst>
                  </p:cNvPr>
                  <p:cNvSpPr txBox="1">
                    <a:spLocks noRot="1" noChangeAspect="1" noMove="1" noResize="1" noEditPoints="1" noAdjustHandles="1" noChangeArrowheads="1" noChangeShapeType="1" noTextEdit="1"/>
                  </p:cNvSpPr>
                  <p:nvPr/>
                </p:nvSpPr>
                <p:spPr>
                  <a:xfrm>
                    <a:off x="1496616" y="4830569"/>
                    <a:ext cx="206252" cy="369332"/>
                  </a:xfrm>
                  <a:prstGeom prst="rect">
                    <a:avLst/>
                  </a:prstGeom>
                  <a:blipFill>
                    <a:blip r:embed="rId6"/>
                    <a:stretch>
                      <a:fillRect l="-205882" r="-14705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A52EEA-0E50-4C1C-A7EF-8526CFF193DE}"/>
                      </a:ext>
                    </a:extLst>
                  </p:cNvPr>
                  <p:cNvSpPr txBox="1"/>
                  <p:nvPr/>
                </p:nvSpPr>
                <p:spPr>
                  <a:xfrm>
                    <a:off x="488950" y="4228030"/>
                    <a:ext cx="36612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梯度步</m:t>
                          </m:r>
                          <m:r>
                            <a:rPr lang="zh-CN" altLang="en-US" sz="1800" i="1">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𝜸</m:t>
                              </m:r>
                            </m:e>
                            <m:sub>
                              <m:r>
                                <a:rPr lang="en-US" altLang="zh-CN" sz="1800" b="1" i="1" smtClean="0">
                                  <a:latin typeface="Cambria Math" panose="02040503050406030204" pitchFamily="18" charset="0"/>
                                </a:rPr>
                                <m:t>𝒌</m:t>
                              </m:r>
                            </m:sub>
                          </m:sSub>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oMath>
                      </m:oMathPara>
                    </a14:m>
                    <a:endParaRPr lang="zh-CN" altLang="en-US" sz="1800" dirty="0"/>
                  </a:p>
                </p:txBody>
              </p:sp>
            </mc:Choice>
            <mc:Fallback xmlns="">
              <p:sp>
                <p:nvSpPr>
                  <p:cNvPr id="26" name="文本框 25">
                    <a:extLst>
                      <a:ext uri="{FF2B5EF4-FFF2-40B4-BE49-F238E27FC236}">
                        <a16:creationId xmlns:a16="http://schemas.microsoft.com/office/drawing/2014/main" id="{56A52EEA-0E50-4C1C-A7EF-8526CFF193DE}"/>
                      </a:ext>
                    </a:extLst>
                  </p:cNvPr>
                  <p:cNvSpPr txBox="1">
                    <a:spLocks noRot="1" noChangeAspect="1" noMove="1" noResize="1" noEditPoints="1" noAdjustHandles="1" noChangeArrowheads="1" noChangeShapeType="1" noTextEdit="1"/>
                  </p:cNvSpPr>
                  <p:nvPr/>
                </p:nvSpPr>
                <p:spPr>
                  <a:xfrm>
                    <a:off x="488950" y="4228030"/>
                    <a:ext cx="3661244"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FEE6E6D-ECC2-45EB-AD5C-C9C10A92EC62}"/>
                      </a:ext>
                    </a:extLst>
                  </p:cNvPr>
                  <p:cNvSpPr txBox="1"/>
                  <p:nvPr/>
                </p:nvSpPr>
                <p:spPr>
                  <a:xfrm>
                    <a:off x="3410946" y="5449486"/>
                    <a:ext cx="43518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外插步</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𝜷</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oMath>
                      </m:oMathPara>
                    </a14:m>
                    <a:endParaRPr lang="zh-CN" altLang="en-US" sz="1800" dirty="0"/>
                  </a:p>
                </p:txBody>
              </p:sp>
            </mc:Choice>
            <mc:Fallback xmlns="">
              <p:sp>
                <p:nvSpPr>
                  <p:cNvPr id="28" name="文本框 27">
                    <a:extLst>
                      <a:ext uri="{FF2B5EF4-FFF2-40B4-BE49-F238E27FC236}">
                        <a16:creationId xmlns:a16="http://schemas.microsoft.com/office/drawing/2014/main" id="{7FEE6E6D-ECC2-45EB-AD5C-C9C10A92EC62}"/>
                      </a:ext>
                    </a:extLst>
                  </p:cNvPr>
                  <p:cNvSpPr txBox="1">
                    <a:spLocks noRot="1" noChangeAspect="1" noMove="1" noResize="1" noEditPoints="1" noAdjustHandles="1" noChangeArrowheads="1" noChangeShapeType="1" noTextEdit="1"/>
                  </p:cNvSpPr>
                  <p:nvPr/>
                </p:nvSpPr>
                <p:spPr>
                  <a:xfrm>
                    <a:off x="3410946" y="5449486"/>
                    <a:ext cx="4351822" cy="369332"/>
                  </a:xfrm>
                  <a:prstGeom prst="rect">
                    <a:avLst/>
                  </a:prstGeom>
                  <a:blipFill>
                    <a:blip r:embed="rId8"/>
                    <a:stretch>
                      <a:fillRect b="-16393"/>
                    </a:stretch>
                  </a:blipFill>
                </p:spPr>
                <p:txBody>
                  <a:bodyPr/>
                  <a:lstStyle/>
                  <a:p>
                    <a:r>
                      <a:rPr lang="zh-CN" altLang="en-US">
                        <a:noFill/>
                      </a:rPr>
                      <a:t> </a:t>
                    </a:r>
                  </a:p>
                </p:txBody>
              </p:sp>
            </mc:Fallback>
          </mc:AlternateContent>
          <p:sp>
            <p:nvSpPr>
              <p:cNvPr id="19" name="流程图: 接点 18">
                <a:extLst>
                  <a:ext uri="{FF2B5EF4-FFF2-40B4-BE49-F238E27FC236}">
                    <a16:creationId xmlns:a16="http://schemas.microsoft.com/office/drawing/2014/main" id="{E395D8A6-7788-4AF7-92F5-97B5D2C5EEEA}"/>
                  </a:ext>
                </a:extLst>
              </p:cNvPr>
              <p:cNvSpPr/>
              <p:nvPr/>
            </p:nvSpPr>
            <p:spPr bwMode="auto">
              <a:xfrm>
                <a:off x="2936776" y="5835257"/>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2013298-DFE7-4CC5-A507-5960DDA4C551}"/>
                      </a:ext>
                    </a:extLst>
                  </p:cNvPr>
                  <p:cNvSpPr txBox="1"/>
                  <p:nvPr/>
                </p:nvSpPr>
                <p:spPr>
                  <a:xfrm>
                    <a:off x="3152800" y="5885594"/>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oMath>
                      </m:oMathPara>
                    </a14:m>
                    <a:endParaRPr lang="zh-CN" altLang="en-US" sz="1800" dirty="0"/>
                  </a:p>
                </p:txBody>
              </p:sp>
            </mc:Choice>
            <mc:Fallback xmlns="">
              <p:sp>
                <p:nvSpPr>
                  <p:cNvPr id="20" name="文本框 19">
                    <a:extLst>
                      <a:ext uri="{FF2B5EF4-FFF2-40B4-BE49-F238E27FC236}">
                        <a16:creationId xmlns:a16="http://schemas.microsoft.com/office/drawing/2014/main" id="{12013298-DFE7-4CC5-A507-5960DDA4C551}"/>
                      </a:ext>
                    </a:extLst>
                  </p:cNvPr>
                  <p:cNvSpPr txBox="1">
                    <a:spLocks noRot="1" noChangeAspect="1" noMove="1" noResize="1" noEditPoints="1" noAdjustHandles="1" noChangeArrowheads="1" noChangeShapeType="1" noTextEdit="1"/>
                  </p:cNvSpPr>
                  <p:nvPr/>
                </p:nvSpPr>
                <p:spPr>
                  <a:xfrm>
                    <a:off x="3152800" y="5885594"/>
                    <a:ext cx="206252" cy="369332"/>
                  </a:xfrm>
                  <a:prstGeom prst="rect">
                    <a:avLst/>
                  </a:prstGeom>
                  <a:blipFill>
                    <a:blip r:embed="rId9"/>
                    <a:stretch>
                      <a:fillRect l="-76471" r="-14706"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26E908D-4EDF-4C36-8DDF-CDE31D14B001}"/>
                      </a:ext>
                    </a:extLst>
                  </p:cNvPr>
                  <p:cNvSpPr txBox="1"/>
                  <p:nvPr/>
                </p:nvSpPr>
                <p:spPr>
                  <a:xfrm>
                    <a:off x="4274724" y="3905519"/>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xmlns="">
              <p:sp>
                <p:nvSpPr>
                  <p:cNvPr id="27" name="文本框 26">
                    <a:extLst>
                      <a:ext uri="{FF2B5EF4-FFF2-40B4-BE49-F238E27FC236}">
                        <a16:creationId xmlns:a16="http://schemas.microsoft.com/office/drawing/2014/main" id="{626E908D-4EDF-4C36-8DDF-CDE31D14B001}"/>
                      </a:ext>
                    </a:extLst>
                  </p:cNvPr>
                  <p:cNvSpPr txBox="1">
                    <a:spLocks noRot="1" noChangeAspect="1" noMove="1" noResize="1" noEditPoints="1" noAdjustHandles="1" noChangeArrowheads="1" noChangeShapeType="1" noTextEdit="1"/>
                  </p:cNvSpPr>
                  <p:nvPr/>
                </p:nvSpPr>
                <p:spPr>
                  <a:xfrm>
                    <a:off x="4274724" y="3905519"/>
                    <a:ext cx="206252" cy="369332"/>
                  </a:xfrm>
                  <a:prstGeom prst="rect">
                    <a:avLst/>
                  </a:prstGeom>
                  <a:blipFill>
                    <a:blip r:embed="rId10"/>
                    <a:stretch>
                      <a:fillRect l="-255882" r="-205882" b="-16667"/>
                    </a:stretch>
                  </a:blipFill>
                </p:spPr>
                <p:txBody>
                  <a:bodyPr/>
                  <a:lstStyle/>
                  <a:p>
                    <a:r>
                      <a:rPr lang="zh-CN" altLang="en-US">
                        <a:noFill/>
                      </a:rPr>
                      <a:t> </a:t>
                    </a:r>
                  </a:p>
                </p:txBody>
              </p:sp>
            </mc:Fallback>
          </mc:AlternateContent>
          <p:sp>
            <p:nvSpPr>
              <p:cNvPr id="31" name="流程图: 接点 30">
                <a:extLst>
                  <a:ext uri="{FF2B5EF4-FFF2-40B4-BE49-F238E27FC236}">
                    <a16:creationId xmlns:a16="http://schemas.microsoft.com/office/drawing/2014/main" id="{5E543A84-1D3B-45D6-9ABF-3C311F12F52A}"/>
                  </a:ext>
                </a:extLst>
              </p:cNvPr>
              <p:cNvSpPr/>
              <p:nvPr/>
            </p:nvSpPr>
            <p:spPr bwMode="auto">
              <a:xfrm>
                <a:off x="4466979" y="5216076"/>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32" name="直接连接符 31">
                <a:extLst>
                  <a:ext uri="{FF2B5EF4-FFF2-40B4-BE49-F238E27FC236}">
                    <a16:creationId xmlns:a16="http://schemas.microsoft.com/office/drawing/2014/main" id="{11DC8B24-F5A1-4720-9484-F57F86767121}"/>
                  </a:ext>
                </a:extLst>
              </p:cNvPr>
              <p:cNvCxnSpPr>
                <a:cxnSpLocks/>
              </p:cNvCxnSpPr>
              <p:nvPr/>
            </p:nvCxnSpPr>
            <p:spPr bwMode="auto">
              <a:xfrm>
                <a:off x="1918892" y="4932992"/>
                <a:ext cx="1032534" cy="914894"/>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2" name="流程图: 接点 21">
                <a:extLst>
                  <a:ext uri="{FF2B5EF4-FFF2-40B4-BE49-F238E27FC236}">
                    <a16:creationId xmlns:a16="http://schemas.microsoft.com/office/drawing/2014/main" id="{21B99705-5087-4ED7-B420-6231EB407916}"/>
                  </a:ext>
                </a:extLst>
              </p:cNvPr>
              <p:cNvSpPr/>
              <p:nvPr/>
            </p:nvSpPr>
            <p:spPr bwMode="auto">
              <a:xfrm>
                <a:off x="2396716" y="536720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FE4BBA2-8F2C-427B-B850-0311376CD47F}"/>
                      </a:ext>
                    </a:extLst>
                  </p:cNvPr>
                  <p:cNvSpPr txBox="1"/>
                  <p:nvPr/>
                </p:nvSpPr>
                <p:spPr>
                  <a:xfrm>
                    <a:off x="4744127" y="5168541"/>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xmlns="">
              <p:sp>
                <p:nvSpPr>
                  <p:cNvPr id="35" name="文本框 34">
                    <a:extLst>
                      <a:ext uri="{FF2B5EF4-FFF2-40B4-BE49-F238E27FC236}">
                        <a16:creationId xmlns:a16="http://schemas.microsoft.com/office/drawing/2014/main" id="{6FE4BBA2-8F2C-427B-B850-0311376CD47F}"/>
                      </a:ext>
                    </a:extLst>
                  </p:cNvPr>
                  <p:cNvSpPr txBox="1">
                    <a:spLocks noRot="1" noChangeAspect="1" noMove="1" noResize="1" noEditPoints="1" noAdjustHandles="1" noChangeArrowheads="1" noChangeShapeType="1" noTextEdit="1"/>
                  </p:cNvSpPr>
                  <p:nvPr/>
                </p:nvSpPr>
                <p:spPr>
                  <a:xfrm>
                    <a:off x="4744127" y="5168541"/>
                    <a:ext cx="206252" cy="369332"/>
                  </a:xfrm>
                  <a:prstGeom prst="rect">
                    <a:avLst/>
                  </a:prstGeom>
                  <a:blipFill>
                    <a:blip r:embed="rId11"/>
                    <a:stretch>
                      <a:fillRect l="-132353" r="-61765" b="-9836"/>
                    </a:stretch>
                  </a:blipFill>
                </p:spPr>
                <p:txBody>
                  <a:bodyPr/>
                  <a:lstStyle/>
                  <a:p>
                    <a:r>
                      <a:rPr lang="zh-CN" altLang="en-US">
                        <a:noFill/>
                      </a:rPr>
                      <a:t> </a:t>
                    </a:r>
                  </a:p>
                </p:txBody>
              </p:sp>
            </mc:Fallback>
          </mc:AlternateContent>
          <p:sp>
            <p:nvSpPr>
              <p:cNvPr id="36" name="流程图: 接点 35">
                <a:extLst>
                  <a:ext uri="{FF2B5EF4-FFF2-40B4-BE49-F238E27FC236}">
                    <a16:creationId xmlns:a16="http://schemas.microsoft.com/office/drawing/2014/main" id="{7A644C66-4ED5-46DA-9198-CE29873E72E7}"/>
                  </a:ext>
                </a:extLst>
              </p:cNvPr>
              <p:cNvSpPr/>
              <p:nvPr/>
            </p:nvSpPr>
            <p:spPr bwMode="auto">
              <a:xfrm>
                <a:off x="5822256" y="5107662"/>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D1C1F46-75D7-4484-9FB2-D236CC5F2FC8}"/>
                      </a:ext>
                    </a:extLst>
                  </p:cNvPr>
                  <p:cNvSpPr txBox="1"/>
                  <p:nvPr/>
                </p:nvSpPr>
                <p:spPr>
                  <a:xfrm>
                    <a:off x="6212001" y="4983875"/>
                    <a:ext cx="206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sub>
                          </m:sSub>
                        </m:oMath>
                      </m:oMathPara>
                    </a14:m>
                    <a:endParaRPr lang="zh-CN" altLang="en-US" sz="1800" dirty="0"/>
                  </a:p>
                </p:txBody>
              </p:sp>
            </mc:Choice>
            <mc:Fallback xmlns="">
              <p:sp>
                <p:nvSpPr>
                  <p:cNvPr id="37" name="文本框 36">
                    <a:extLst>
                      <a:ext uri="{FF2B5EF4-FFF2-40B4-BE49-F238E27FC236}">
                        <a16:creationId xmlns:a16="http://schemas.microsoft.com/office/drawing/2014/main" id="{4D1C1F46-75D7-4484-9FB2-D236CC5F2FC8}"/>
                      </a:ext>
                    </a:extLst>
                  </p:cNvPr>
                  <p:cNvSpPr txBox="1">
                    <a:spLocks noRot="1" noChangeAspect="1" noMove="1" noResize="1" noEditPoints="1" noAdjustHandles="1" noChangeArrowheads="1" noChangeShapeType="1" noTextEdit="1"/>
                  </p:cNvSpPr>
                  <p:nvPr/>
                </p:nvSpPr>
                <p:spPr>
                  <a:xfrm>
                    <a:off x="6212001" y="4983875"/>
                    <a:ext cx="206252" cy="369332"/>
                  </a:xfrm>
                  <a:prstGeom prst="rect">
                    <a:avLst/>
                  </a:prstGeom>
                  <a:blipFill>
                    <a:blip r:embed="rId12"/>
                    <a:stretch>
                      <a:fillRect l="-117647" r="-61765" b="-5000"/>
                    </a:stretch>
                  </a:blipFill>
                </p:spPr>
                <p:txBody>
                  <a:bodyPr/>
                  <a:lstStyle/>
                  <a:p>
                    <a:r>
                      <a:rPr lang="zh-CN" altLang="en-US">
                        <a:noFill/>
                      </a:rPr>
                      <a:t> </a:t>
                    </a:r>
                  </a:p>
                </p:txBody>
              </p:sp>
            </mc:Fallback>
          </mc:AlternateContent>
        </p:grpSp>
        <p:cxnSp>
          <p:nvCxnSpPr>
            <p:cNvPr id="25" name="直接连接符 24">
              <a:extLst>
                <a:ext uri="{FF2B5EF4-FFF2-40B4-BE49-F238E27FC236}">
                  <a16:creationId xmlns:a16="http://schemas.microsoft.com/office/drawing/2014/main" id="{D40EAB3F-C0A0-4D12-A2D1-60AEB685A4DC}"/>
                </a:ext>
              </a:extLst>
            </p:cNvPr>
            <p:cNvCxnSpPr>
              <a:cxnSpLocks/>
            </p:cNvCxnSpPr>
            <p:nvPr/>
          </p:nvCxnSpPr>
          <p:spPr bwMode="auto">
            <a:xfrm flipV="1">
              <a:off x="3312040" y="5559465"/>
              <a:ext cx="3388230" cy="251747"/>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71376955"/>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一般数学模型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一般非线性规划的数学模型可表示为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𝒎</m:t>
                              </m:r>
                            </m:e>
                            <m:e>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e>
                          </m:eqArr>
                        </m:e>
                      </m:d>
                    </m:oMath>
                  </m:oMathPara>
                </a14:m>
                <a:endParaRPr lang="en-US" altLang="zh-CN" sz="2400" dirty="0"/>
              </a:p>
              <a:p>
                <a:r>
                  <a:rPr lang="zh-CN" altLang="en-US" sz="2400" dirty="0"/>
                  <a:t>这里</a:t>
                </a:r>
                <a14:m>
                  <m:oMath xmlns:m="http://schemas.openxmlformats.org/officeDocument/2006/math">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𝒏</m:t>
                                </m:r>
                              </m:sub>
                            </m:sSub>
                          </m:e>
                        </m:d>
                      </m:e>
                      <m:sup>
                        <m:r>
                          <a:rPr lang="en-US" altLang="zh-CN" sz="2400" b="1" i="1" smtClean="0">
                            <a:latin typeface="Cambria Math"/>
                          </a:rPr>
                          <m:t>𝑻</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en-US" altLang="zh-CN" sz="2400" dirty="0"/>
                  <a:t>,</a:t>
                </a:r>
                <a:r>
                  <a:rPr lang="zh-CN" altLang="en-US" sz="2400" dirty="0"/>
                  <a:t>为</a:t>
                </a:r>
                <a14:m>
                  <m:oMath xmlns:m="http://schemas.openxmlformats.org/officeDocument/2006/math">
                    <m:r>
                      <a:rPr lang="en-US" altLang="zh-CN" sz="2400" b="1" i="1" dirty="0" smtClean="0">
                        <a:latin typeface="Cambria Math"/>
                      </a:rPr>
                      <m:t>𝒏</m:t>
                    </m:r>
                  </m:oMath>
                </a14:m>
                <a:r>
                  <a:rPr lang="zh-CN" altLang="en-US" sz="2400" dirty="0"/>
                  <a:t>维向量，</a:t>
                </a:r>
                <a14:m>
                  <m:oMath xmlns:m="http://schemas.openxmlformats.org/officeDocument/2006/math">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oMath>
                </a14:m>
                <a:r>
                  <a:rPr lang="zh-CN" altLang="en-US" sz="2400" dirty="0"/>
                  <a:t>都是</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0" dirty="0" smtClean="0">
                            <a:latin typeface="Cambria Math"/>
                          </a:rPr>
                          <m:t>𝐧</m:t>
                        </m:r>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𝟏</m:t>
                        </m:r>
                      </m:sup>
                    </m:sSup>
                  </m:oMath>
                </a14:m>
                <a:r>
                  <a:rPr lang="zh-CN" altLang="en-US" sz="2400" dirty="0"/>
                  <a:t>的映射</a:t>
                </a:r>
                <a:endParaRPr lang="en-US" altLang="zh-CN" sz="2400" dirty="0"/>
              </a:p>
              <a:p>
                <a:r>
                  <a:rPr lang="zh-CN" altLang="en-US" sz="2400" dirty="0"/>
                  <a:t>与线性规划类似，把满足约束条件的解称为可行解</a:t>
                </a:r>
                <a:r>
                  <a:rPr lang="en-US" altLang="zh-CN" sz="2400" dirty="0"/>
                  <a:t>(Feasible solution),</a:t>
                </a:r>
                <a:r>
                  <a:rPr lang="zh-CN" altLang="en-US" sz="2400" dirty="0"/>
                  <a:t>若记</a:t>
                </a:r>
                <a14:m>
                  <m:oMath xmlns:m="http://schemas.openxmlformats.org/officeDocument/2006/math">
                    <m:r>
                      <a:rPr lang="en-US" altLang="zh-CN" sz="2400" i="1" smtClean="0">
                        <a:latin typeface="Cambria Math"/>
                        <a:ea typeface="Cambria Math"/>
                      </a:rPr>
                      <m:t>ℵ</m:t>
                    </m:r>
                    <m:r>
                      <a:rPr lang="en-US" altLang="zh-CN" sz="2400" b="1" i="1" smtClean="0">
                        <a:latin typeface="Cambria Math"/>
                        <a:ea typeface="Cambria Math"/>
                      </a:rPr>
                      <m:t>={</m:t>
                    </m:r>
                    <m:r>
                      <a:rPr lang="en-US" altLang="zh-CN" sz="2400" b="1" i="1" smtClean="0">
                        <a:latin typeface="Cambria Math"/>
                        <a:ea typeface="Cambria Math"/>
                      </a:rPr>
                      <m:t>𝒙</m:t>
                    </m:r>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𝒈</m:t>
                        </m:r>
                      </m:e>
                      <m:sub>
                        <m:r>
                          <a:rPr lang="en-US" altLang="zh-CN" sz="2400" b="1" i="1" smtClean="0">
                            <a:latin typeface="Cambria Math"/>
                            <a:ea typeface="Cambria Math"/>
                          </a:rPr>
                          <m:t>𝒊</m:t>
                        </m:r>
                      </m:sub>
                    </m:sSub>
                    <m:d>
                      <m:dPr>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𝒙</m:t>
                        </m:r>
                      </m:e>
                    </m:d>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𝒊</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𝒎</m:t>
                    </m:r>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𝒉</m:t>
                        </m:r>
                      </m:e>
                      <m:sub>
                        <m:r>
                          <a:rPr lang="en-US" altLang="zh-CN" sz="2400" b="1" i="1" smtClean="0">
                            <a:latin typeface="Cambria Math"/>
                            <a:ea typeface="Cambria Math"/>
                          </a:rPr>
                          <m:t>𝒋</m:t>
                        </m:r>
                      </m:sub>
                    </m:sSub>
                    <m:d>
                      <m:dPr>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𝒙</m:t>
                        </m:r>
                      </m:e>
                    </m:d>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𝒋</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𝒍</m:t>
                    </m:r>
                    <m:r>
                      <a:rPr lang="en-US" altLang="zh-CN" sz="2400" b="1" i="1" smtClean="0">
                        <a:latin typeface="Cambria Math"/>
                        <a:ea typeface="Cambria Math"/>
                      </a:rPr>
                      <m:t>}</m:t>
                    </m:r>
                  </m:oMath>
                </a14:m>
                <a:r>
                  <a:rPr lang="en-US" altLang="zh-CN" sz="2400" dirty="0"/>
                  <a:t>,</a:t>
                </a:r>
                <a:r>
                  <a:rPr lang="zh-CN" altLang="en-US" sz="2400" dirty="0"/>
                  <a:t>称</a:t>
                </a:r>
                <a14:m>
                  <m:oMath xmlns:m="http://schemas.openxmlformats.org/officeDocument/2006/math">
                    <m:r>
                      <a:rPr lang="en-US" altLang="zh-CN" sz="2400" i="1" dirty="0" smtClean="0">
                        <a:latin typeface="Cambria Math"/>
                        <a:ea typeface="Cambria Math"/>
                      </a:rPr>
                      <m:t>ℵ</m:t>
                    </m:r>
                  </m:oMath>
                </a14:m>
                <a:r>
                  <a:rPr lang="zh-CN" altLang="en-US" sz="2400" dirty="0"/>
                  <a:t>为可行域</a:t>
                </a:r>
                <a:r>
                  <a:rPr lang="en-US" altLang="zh-CN" sz="2400" dirty="0"/>
                  <a:t>(Feasible Region),</a:t>
                </a:r>
                <a:r>
                  <a:rPr lang="zh-CN" altLang="en-US" sz="2400" dirty="0"/>
                  <a:t>此时，模型可简记为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 </m:t>
                      </m:r>
                      <m:r>
                        <a:rPr lang="en-US" altLang="zh-CN" sz="2400" b="1" i="1" smtClean="0">
                          <a:latin typeface="Cambria Math"/>
                        </a:rPr>
                        <m:t>𝒙</m:t>
                      </m:r>
                      <m:r>
                        <a:rPr lang="en-US" altLang="zh-CN" sz="2400" b="1" i="1" smtClean="0">
                          <a:latin typeface="Cambria Math"/>
                        </a:rPr>
                        <m:t>∈ℵ</m:t>
                      </m:r>
                    </m:oMath>
                  </m:oMathPara>
                </a14:m>
                <a:endParaRPr lang="en-US" altLang="zh-CN" sz="2400" dirty="0"/>
              </a:p>
              <a:p>
                <a:r>
                  <a:rPr lang="zh-CN" altLang="en-US" sz="2400" dirty="0"/>
                  <a:t>如果可行域</a:t>
                </a:r>
                <a14:m>
                  <m:oMath xmlns:m="http://schemas.openxmlformats.org/officeDocument/2006/math">
                    <m:r>
                      <a:rPr lang="en-US" altLang="zh-CN" sz="2400" i="1" smtClean="0">
                        <a:latin typeface="Cambria Math"/>
                        <a:ea typeface="Cambria Math"/>
                      </a:rPr>
                      <m:t>ℵ</m:t>
                    </m:r>
                    <m:r>
                      <a:rPr lang="en-US" altLang="zh-CN" sz="2400" b="1" i="1" smtClean="0">
                        <a:latin typeface="Cambria Math"/>
                        <a:ea typeface="Cambria Math"/>
                      </a:rPr>
                      <m:t>=</m:t>
                    </m:r>
                    <m:sSup>
                      <m:sSupPr>
                        <m:ctrlPr>
                          <a:rPr lang="en-US" altLang="zh-CN" sz="2400" b="1" i="1" smtClean="0">
                            <a:latin typeface="Cambria Math" panose="02040503050406030204" pitchFamily="18" charset="0"/>
                            <a:ea typeface="Cambria Math"/>
                          </a:rPr>
                        </m:ctrlPr>
                      </m:sSupPr>
                      <m:e>
                        <m:r>
                          <a:rPr lang="en-US" altLang="zh-CN" sz="2400" b="1" i="1" smtClean="0">
                            <a:latin typeface="Cambria Math"/>
                            <a:ea typeface="Cambria Math"/>
                          </a:rPr>
                          <m:t>𝑹</m:t>
                        </m:r>
                      </m:e>
                      <m:sup>
                        <m:r>
                          <a:rPr lang="en-US" altLang="zh-CN" sz="2400" b="1" i="1" smtClean="0">
                            <a:latin typeface="Cambria Math"/>
                            <a:ea typeface="Cambria Math"/>
                          </a:rPr>
                          <m:t>𝒏</m:t>
                        </m:r>
                      </m:sup>
                    </m:sSup>
                  </m:oMath>
                </a14:m>
                <a:r>
                  <a:rPr lang="en-US" altLang="zh-CN" sz="2400" dirty="0"/>
                  <a:t>,</a:t>
                </a:r>
                <a:r>
                  <a:rPr lang="zh-CN" altLang="en-US" sz="2400" dirty="0"/>
                  <a:t>则称为无约束问题，否则称为有约束问题</a:t>
                </a:r>
                <a:endParaRPr lang="en-US" altLang="zh-CN" sz="2400" dirty="0"/>
              </a:p>
              <a:p>
                <a:pPr marL="0" indent="0" algn="ctr">
                  <a:buNone/>
                </a:pP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zh-CN" altLang="en-US" sz="2400" dirty="0"/>
                  <a:t>或者</a:t>
                </a:r>
                <a14:m>
                  <m:oMath xmlns:m="http://schemas.openxmlformats.org/officeDocument/2006/math">
                    <m:r>
                      <a:rPr lang="en-US" altLang="zh-CN" sz="2400" b="1" i="1" smtClean="0">
                        <a:latin typeface="Cambria Math"/>
                      </a:rPr>
                      <m:t>𝒎𝒊</m:t>
                    </m:r>
                    <m:sSub>
                      <m:sSubPr>
                        <m:ctrlPr>
                          <a:rPr lang="en-US" altLang="zh-CN" sz="2400" b="1" i="1" smtClean="0">
                            <a:latin typeface="Cambria Math" panose="02040503050406030204" pitchFamily="18" charset="0"/>
                          </a:rPr>
                        </m:ctrlPr>
                      </m:sSubPr>
                      <m:e>
                        <m:r>
                          <a:rPr lang="en-US" altLang="zh-CN" sz="2400" b="1" i="1" smtClean="0">
                            <a:latin typeface="Cambria Math"/>
                          </a:rPr>
                          <m:t>𝒏</m:t>
                        </m:r>
                      </m:e>
                      <m:sub>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sub>
                    </m:sSub>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endParaRPr lang="en-US" altLang="zh-CN" sz="2400" b="1" dirty="0"/>
              </a:p>
              <a:p>
                <a:r>
                  <a:rPr lang="zh-CN" altLang="en-US" sz="2400" dirty="0"/>
                  <a:t>回忆微积分中的拉格朗日乘子法，当时只有等式约束，凡是这种将等式约束化为无约束极值问题来求解的，都称为经典极值问题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t="-1193" b="-10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2|30.3|3.9|2.7|3.1|2.5"/>
</p:tagLst>
</file>

<file path=ppt/tags/tag10.xml><?xml version="1.0" encoding="utf-8"?>
<p:tagLst xmlns:a="http://schemas.openxmlformats.org/drawingml/2006/main" xmlns:r="http://schemas.openxmlformats.org/officeDocument/2006/relationships" xmlns:p="http://schemas.openxmlformats.org/presentationml/2006/main">
  <p:tag name="TIMING" val="|0.7|33.5|65.7|2.4"/>
</p:tagLst>
</file>

<file path=ppt/tags/tag11.xml><?xml version="1.0" encoding="utf-8"?>
<p:tagLst xmlns:a="http://schemas.openxmlformats.org/drawingml/2006/main" xmlns:r="http://schemas.openxmlformats.org/officeDocument/2006/relationships" xmlns:p="http://schemas.openxmlformats.org/presentationml/2006/main">
  <p:tag name="TIMING" val="|42.2|0.7"/>
</p:tagLst>
</file>

<file path=ppt/tags/tag12.xml><?xml version="1.0" encoding="utf-8"?>
<p:tagLst xmlns:a="http://schemas.openxmlformats.org/drawingml/2006/main" xmlns:r="http://schemas.openxmlformats.org/officeDocument/2006/relationships" xmlns:p="http://schemas.openxmlformats.org/presentationml/2006/main">
  <p:tag name="TIMING" val="|0.7|17.8|86.6|6.8|54.7|4.4|45.4"/>
</p:tagLst>
</file>

<file path=ppt/tags/tag13.xml><?xml version="1.0" encoding="utf-8"?>
<p:tagLst xmlns:a="http://schemas.openxmlformats.org/drawingml/2006/main" xmlns:r="http://schemas.openxmlformats.org/officeDocument/2006/relationships" xmlns:p="http://schemas.openxmlformats.org/presentationml/2006/main">
  <p:tag name="TIMING" val="|0.4|6.7|5.6|23.9|60.8|16|15.9|113.1"/>
</p:tagLst>
</file>

<file path=ppt/tags/tag14.xml><?xml version="1.0" encoding="utf-8"?>
<p:tagLst xmlns:a="http://schemas.openxmlformats.org/drawingml/2006/main" xmlns:r="http://schemas.openxmlformats.org/officeDocument/2006/relationships" xmlns:p="http://schemas.openxmlformats.org/presentationml/2006/main">
  <p:tag name="TIMING" val="|0.8|69.4|10.4"/>
</p:tagLst>
</file>

<file path=ppt/tags/tag15.xml><?xml version="1.0" encoding="utf-8"?>
<p:tagLst xmlns:a="http://schemas.openxmlformats.org/drawingml/2006/main" xmlns:r="http://schemas.openxmlformats.org/officeDocument/2006/relationships" xmlns:p="http://schemas.openxmlformats.org/presentationml/2006/main">
  <p:tag name="TIMING" val="|0.1|3.8|47.7|45.2|22.2|2.4|6.3|17.5|37.7"/>
</p:tagLst>
</file>

<file path=ppt/tags/tag16.xml><?xml version="1.0" encoding="utf-8"?>
<p:tagLst xmlns:a="http://schemas.openxmlformats.org/drawingml/2006/main" xmlns:r="http://schemas.openxmlformats.org/officeDocument/2006/relationships" xmlns:p="http://schemas.openxmlformats.org/presentationml/2006/main">
  <p:tag name="TIMING" val="|0.8|2.9|5.2|5.8|11.3|21.6"/>
</p:tagLst>
</file>

<file path=ppt/tags/tag17.xml><?xml version="1.0" encoding="utf-8"?>
<p:tagLst xmlns:a="http://schemas.openxmlformats.org/drawingml/2006/main" xmlns:r="http://schemas.openxmlformats.org/officeDocument/2006/relationships" xmlns:p="http://schemas.openxmlformats.org/presentationml/2006/main">
  <p:tag name="TIMING" val="|0.9|26.3|29.7"/>
</p:tagLst>
</file>

<file path=ppt/tags/tag18.xml><?xml version="1.0" encoding="utf-8"?>
<p:tagLst xmlns:a="http://schemas.openxmlformats.org/drawingml/2006/main" xmlns:r="http://schemas.openxmlformats.org/officeDocument/2006/relationships" xmlns:p="http://schemas.openxmlformats.org/presentationml/2006/main">
  <p:tag name="TIMING" val="|0.3|104.4|48.2"/>
</p:tagLst>
</file>

<file path=ppt/tags/tag19.xml><?xml version="1.0" encoding="utf-8"?>
<p:tagLst xmlns:a="http://schemas.openxmlformats.org/drawingml/2006/main" xmlns:r="http://schemas.openxmlformats.org/officeDocument/2006/relationships" xmlns:p="http://schemas.openxmlformats.org/presentationml/2006/main">
  <p:tag name="TIMING" val="|0.5|36|41.3"/>
</p:tagLst>
</file>

<file path=ppt/tags/tag2.xml><?xml version="1.0" encoding="utf-8"?>
<p:tagLst xmlns:a="http://schemas.openxmlformats.org/drawingml/2006/main" xmlns:r="http://schemas.openxmlformats.org/officeDocument/2006/relationships" xmlns:p="http://schemas.openxmlformats.org/presentationml/2006/main">
  <p:tag name="TIMING" val="|0.4|20|16|29.3|2"/>
</p:tagLst>
</file>

<file path=ppt/tags/tag20.xml><?xml version="1.0" encoding="utf-8"?>
<p:tagLst xmlns:a="http://schemas.openxmlformats.org/drawingml/2006/main" xmlns:r="http://schemas.openxmlformats.org/officeDocument/2006/relationships" xmlns:p="http://schemas.openxmlformats.org/presentationml/2006/main">
  <p:tag name="TIMING" val="|0.1|0.6|1.1|1.6"/>
</p:tagLst>
</file>

<file path=ppt/tags/tag21.xml><?xml version="1.0" encoding="utf-8"?>
<p:tagLst xmlns:a="http://schemas.openxmlformats.org/drawingml/2006/main" xmlns:r="http://schemas.openxmlformats.org/officeDocument/2006/relationships" xmlns:p="http://schemas.openxmlformats.org/presentationml/2006/main">
  <p:tag name="TIMING" val="|0.5|4.9|7.5|14.4|14.7"/>
</p:tagLst>
</file>

<file path=ppt/tags/tag22.xml><?xml version="1.0" encoding="utf-8"?>
<p:tagLst xmlns:a="http://schemas.openxmlformats.org/drawingml/2006/main" xmlns:r="http://schemas.openxmlformats.org/officeDocument/2006/relationships" xmlns:p="http://schemas.openxmlformats.org/presentationml/2006/main">
  <p:tag name="TIMING" val="|0.3|212|13"/>
</p:tagLst>
</file>

<file path=ppt/tags/tag23.xml><?xml version="1.0" encoding="utf-8"?>
<p:tagLst xmlns:a="http://schemas.openxmlformats.org/drawingml/2006/main" xmlns:r="http://schemas.openxmlformats.org/officeDocument/2006/relationships" xmlns:p="http://schemas.openxmlformats.org/presentationml/2006/main">
  <p:tag name="TIMING" val="|0.6|12.3|5.9|8.7|22"/>
</p:tagLst>
</file>

<file path=ppt/tags/tag24.xml><?xml version="1.0" encoding="utf-8"?>
<p:tagLst xmlns:a="http://schemas.openxmlformats.org/drawingml/2006/main" xmlns:r="http://schemas.openxmlformats.org/officeDocument/2006/relationships" xmlns:p="http://schemas.openxmlformats.org/presentationml/2006/main">
  <p:tag name="TIMING" val="|0.1|73.8|35.6|58.6"/>
</p:tagLst>
</file>

<file path=ppt/tags/tag25.xml><?xml version="1.0" encoding="utf-8"?>
<p:tagLst xmlns:a="http://schemas.openxmlformats.org/drawingml/2006/main" xmlns:r="http://schemas.openxmlformats.org/officeDocument/2006/relationships" xmlns:p="http://schemas.openxmlformats.org/presentationml/2006/main">
  <p:tag name="TIMING" val="|2.1|2.5|126.7|64.5"/>
</p:tagLst>
</file>

<file path=ppt/tags/tag26.xml><?xml version="1.0" encoding="utf-8"?>
<p:tagLst xmlns:a="http://schemas.openxmlformats.org/drawingml/2006/main" xmlns:r="http://schemas.openxmlformats.org/officeDocument/2006/relationships" xmlns:p="http://schemas.openxmlformats.org/presentationml/2006/main">
  <p:tag name="TIMING" val="|1.2|19.8|14.4|4|19"/>
</p:tagLst>
</file>

<file path=ppt/tags/tag3.xml><?xml version="1.0" encoding="utf-8"?>
<p:tagLst xmlns:a="http://schemas.openxmlformats.org/drawingml/2006/main" xmlns:r="http://schemas.openxmlformats.org/officeDocument/2006/relationships" xmlns:p="http://schemas.openxmlformats.org/presentationml/2006/main">
  <p:tag name="TIMING" val="|0.4|1|23.2|33.4|1.8|20.3|9.4"/>
</p:tagLst>
</file>

<file path=ppt/tags/tag4.xml><?xml version="1.0" encoding="utf-8"?>
<p:tagLst xmlns:a="http://schemas.openxmlformats.org/drawingml/2006/main" xmlns:r="http://schemas.openxmlformats.org/officeDocument/2006/relationships" xmlns:p="http://schemas.openxmlformats.org/presentationml/2006/main">
  <p:tag name="TIMING" val="|0.8|0.8|0.9"/>
</p:tagLst>
</file>

<file path=ppt/tags/tag5.xml><?xml version="1.0" encoding="utf-8"?>
<p:tagLst xmlns:a="http://schemas.openxmlformats.org/drawingml/2006/main" xmlns:r="http://schemas.openxmlformats.org/officeDocument/2006/relationships" xmlns:p="http://schemas.openxmlformats.org/presentationml/2006/main">
  <p:tag name="TIMING" val="|0|10.5|1.6|14.4|14.8|26.5|4|24"/>
</p:tagLst>
</file>

<file path=ppt/tags/tag6.xml><?xml version="1.0" encoding="utf-8"?>
<p:tagLst xmlns:a="http://schemas.openxmlformats.org/drawingml/2006/main" xmlns:r="http://schemas.openxmlformats.org/officeDocument/2006/relationships" xmlns:p="http://schemas.openxmlformats.org/presentationml/2006/main">
  <p:tag name="TIMING" val="|0.2|4|29.8|3.6|28|18.5"/>
</p:tagLst>
</file>

<file path=ppt/tags/tag7.xml><?xml version="1.0" encoding="utf-8"?>
<p:tagLst xmlns:a="http://schemas.openxmlformats.org/drawingml/2006/main" xmlns:r="http://schemas.openxmlformats.org/officeDocument/2006/relationships" xmlns:p="http://schemas.openxmlformats.org/presentationml/2006/main">
  <p:tag name="TIMING" val="|0.9|1|18.9"/>
</p:tagLst>
</file>

<file path=ppt/tags/tag8.xml><?xml version="1.0" encoding="utf-8"?>
<p:tagLst xmlns:a="http://schemas.openxmlformats.org/drawingml/2006/main" xmlns:r="http://schemas.openxmlformats.org/officeDocument/2006/relationships" xmlns:p="http://schemas.openxmlformats.org/presentationml/2006/main">
  <p:tag name="TIMING" val="|0.4|4.7|14.7|17.4|33.3|6.3|14.5|5.6"/>
</p:tagLst>
</file>

<file path=ppt/tags/tag9.xml><?xml version="1.0" encoding="utf-8"?>
<p:tagLst xmlns:a="http://schemas.openxmlformats.org/drawingml/2006/main" xmlns:r="http://schemas.openxmlformats.org/officeDocument/2006/relationships" xmlns:p="http://schemas.openxmlformats.org/presentationml/2006/main">
  <p:tag name="TIMING" val="|5.1|1|19.6|2.5|59.5"/>
</p:tagLst>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5795</TotalTime>
  <Words>11418</Words>
  <Application>Microsoft Office PowerPoint</Application>
  <PresentationFormat>自定义</PresentationFormat>
  <Paragraphs>693</Paragraphs>
  <Slides>83</Slides>
  <Notes>0</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1</vt:i4>
      </vt:variant>
      <vt:variant>
        <vt:lpstr>幻灯片标题</vt:lpstr>
      </vt:variant>
      <vt:variant>
        <vt:i4>83</vt:i4>
      </vt:variant>
    </vt:vector>
  </HeadingPairs>
  <TitlesOfParts>
    <vt:vector size="98" baseType="lpstr">
      <vt:lpstr>-apple-system</vt:lpstr>
      <vt:lpstr>隶书</vt:lpstr>
      <vt:lpstr>宋体</vt:lpstr>
      <vt:lpstr>Arial</vt:lpstr>
      <vt:lpstr>Bookman Old Style</vt:lpstr>
      <vt:lpstr>Cambria Math</vt:lpstr>
      <vt:lpstr>Symbol</vt:lpstr>
      <vt:lpstr>Tahoma</vt:lpstr>
      <vt:lpstr>Times New Roman</vt:lpstr>
      <vt:lpstr>Wingdings</vt:lpstr>
      <vt:lpstr>Motorola</vt:lpstr>
      <vt:lpstr>自定义设计方案</vt:lpstr>
      <vt:lpstr>1_Motorola</vt:lpstr>
      <vt:lpstr>1_自定义设计方案</vt:lpstr>
      <vt:lpstr>Equation.3</vt:lpstr>
      <vt:lpstr>组合优化与凸优化 第3章 非线性规划(Nonlinear)的数学模型</vt:lpstr>
      <vt:lpstr>第3章 非线性规划(Nonlinear programming)</vt:lpstr>
      <vt:lpstr>第3章 非线性规划-数学模型</vt:lpstr>
      <vt:lpstr>第3章 非线性规划-数学模型</vt:lpstr>
      <vt:lpstr>第3章 非线性规划-数学模型</vt:lpstr>
      <vt:lpstr>第3章 非线性规划-数学模型</vt:lpstr>
      <vt:lpstr>第3章 非线性规划-数学模型</vt:lpstr>
      <vt:lpstr>第3章 非线性规划-数学模型</vt:lpstr>
      <vt:lpstr>第3章 非线性规划-一般数学模型</vt:lpstr>
      <vt:lpstr>第3章 非线性规划-一般数学模型</vt:lpstr>
      <vt:lpstr>第3章 非线性规划(Nonlinear programming)</vt:lpstr>
      <vt:lpstr>第3章 非线性规划-直观理解</vt:lpstr>
      <vt:lpstr>第3章 非线性规划-图解</vt:lpstr>
      <vt:lpstr>第3章 非线性规划-直观理解</vt:lpstr>
      <vt:lpstr>第3章 非线性规划-直观理解</vt:lpstr>
      <vt:lpstr>第3章 非线性规划-直观理解</vt:lpstr>
      <vt:lpstr>第3章 非线性规划(Nonlinear programming)</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非线性规划(Nonlinear programming)</vt:lpstr>
      <vt:lpstr>第3章非线性规划-无约束问题的最优性条件</vt:lpstr>
      <vt:lpstr>第3章非线性规划-无约束问题的最优性条件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非线性规划(Nonlinear programming)</vt:lpstr>
      <vt:lpstr>第3章 非线性规划-无约束问题的最优性条件</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非线性规划-最优性约束条件</vt:lpstr>
      <vt:lpstr>第3章 非线性规划-最优性约束条件</vt:lpstr>
      <vt:lpstr>第3章 非线性规划-最优性约束条件</vt:lpstr>
      <vt:lpstr>第3章 非线性规划-最优性约束条件</vt:lpstr>
      <vt:lpstr>第3章 非线性规划数学模型-总结</vt:lpstr>
      <vt:lpstr>第3章 非线性规划-附注几个基本概念</vt:lpstr>
      <vt:lpstr>第3章 非线性规划-附注几个基本概念</vt:lpstr>
      <vt:lpstr>第3章非线性规划-附注几个基本概念</vt:lpstr>
      <vt:lpstr>第3章非线性规划-附注几个基本概念</vt:lpstr>
      <vt:lpstr>第3章 非线性规划-附注几个基本概念</vt:lpstr>
      <vt:lpstr>第3章 非线性规划-附注几个基本概念(2)</vt:lpstr>
      <vt:lpstr>第3章 非线性规划-附注几个基本概念(3)</vt:lpstr>
      <vt:lpstr>强凸函数</vt:lpstr>
      <vt:lpstr>优化算法总览</vt:lpstr>
      <vt:lpstr>优化算法总览</vt:lpstr>
      <vt:lpstr>优化算法总览</vt:lpstr>
      <vt:lpstr>优化算法总览</vt:lpstr>
      <vt:lpstr>优化算法总览</vt:lpstr>
      <vt:lpstr>优化算法总览</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组合优化与凸优化-第三章</dc:title>
  <dc:subject>Introduction</dc:subject>
  <dc:creator>刘绍辉</dc:creator>
  <cp:lastModifiedBy>绍辉 刘</cp:lastModifiedBy>
  <cp:revision>2127</cp:revision>
  <cp:lastPrinted>2015-05-13T01:51:00Z</cp:lastPrinted>
  <dcterms:created xsi:type="dcterms:W3CDTF">2001-03-12T06:47:00Z</dcterms:created>
  <dcterms:modified xsi:type="dcterms:W3CDTF">2025-03-12T13:47:17Z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